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7" r:id="rId4"/>
    <p:sldMasterId id="2147483726" r:id="rId5"/>
    <p:sldMasterId id="2147483738" r:id="rId6"/>
    <p:sldMasterId id="2147483750" r:id="rId7"/>
    <p:sldMasterId id="2147483762" r:id="rId8"/>
    <p:sldMasterId id="2147483774" r:id="rId9"/>
    <p:sldMasterId id="2147483786" r:id="rId10"/>
    <p:sldMasterId id="2147483798" r:id="rId11"/>
    <p:sldMasterId id="2147483810" r:id="rId12"/>
    <p:sldMasterId id="2147483822" r:id="rId13"/>
    <p:sldMasterId id="2147483834" r:id="rId14"/>
  </p:sldMasterIdLst>
  <p:notesMasterIdLst>
    <p:notesMasterId r:id="rId62"/>
  </p:notesMasterIdLst>
  <p:sldIdLst>
    <p:sldId id="317" r:id="rId15"/>
    <p:sldId id="257" r:id="rId16"/>
    <p:sldId id="258" r:id="rId17"/>
    <p:sldId id="259" r:id="rId18"/>
    <p:sldId id="260" r:id="rId19"/>
    <p:sldId id="306" r:id="rId20"/>
    <p:sldId id="307" r:id="rId21"/>
    <p:sldId id="308" r:id="rId22"/>
    <p:sldId id="309" r:id="rId23"/>
    <p:sldId id="301" r:id="rId24"/>
    <p:sldId id="302" r:id="rId25"/>
    <p:sldId id="303" r:id="rId26"/>
    <p:sldId id="304" r:id="rId27"/>
    <p:sldId id="305" r:id="rId28"/>
    <p:sldId id="313" r:id="rId29"/>
    <p:sldId id="299" r:id="rId30"/>
    <p:sldId id="300" r:id="rId31"/>
    <p:sldId id="314" r:id="rId32"/>
    <p:sldId id="297" r:id="rId33"/>
    <p:sldId id="298" r:id="rId34"/>
    <p:sldId id="315" r:id="rId35"/>
    <p:sldId id="296"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68" r:id="rId50"/>
    <p:sldId id="266" r:id="rId51"/>
    <p:sldId id="267" r:id="rId52"/>
    <p:sldId id="264" r:id="rId53"/>
    <p:sldId id="265" r:id="rId54"/>
    <p:sldId id="290" r:id="rId55"/>
    <p:sldId id="289" r:id="rId56"/>
    <p:sldId id="291" r:id="rId57"/>
    <p:sldId id="292" r:id="rId58"/>
    <p:sldId id="293" r:id="rId59"/>
    <p:sldId id="294" r:id="rId60"/>
    <p:sldId id="318" r:id="rId61"/>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72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2138"/>
    <a:srgbClr val="DACE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18" autoAdjust="0"/>
    <p:restoredTop sz="94532" autoAdjust="0"/>
  </p:normalViewPr>
  <p:slideViewPr>
    <p:cSldViewPr snapToGrid="0" snapToObjects="1" showGuides="1">
      <p:cViewPr>
        <p:scale>
          <a:sx n="90" d="100"/>
          <a:sy n="90" d="100"/>
        </p:scale>
        <p:origin x="-1362" y="-516"/>
      </p:cViewPr>
      <p:guideLst>
        <p:guide orient="horz" pos="540"/>
        <p:guide pos="2880"/>
      </p:guideLst>
    </p:cSldViewPr>
  </p:slideViewPr>
  <p:outlineViewPr>
    <p:cViewPr>
      <p:scale>
        <a:sx n="33" d="100"/>
        <a:sy n="33" d="100"/>
      </p:scale>
      <p:origin x="48"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F125F-304E-6B44-9742-6D21CAC1A629}" type="datetimeFigureOut">
              <a:rPr lang="en-US" smtClean="0"/>
              <a:t>4/21/2016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E0D06-753D-8548-8487-3A3BD3D59B4F}" type="slidenum">
              <a:rPr lang="en-US" smtClean="0"/>
              <a:t>‹#›</a:t>
            </a:fld>
            <a:endParaRPr lang="en-US"/>
          </a:p>
        </p:txBody>
      </p:sp>
    </p:spTree>
    <p:extLst>
      <p:ext uri="{BB962C8B-B14F-4D97-AF65-F5344CB8AC3E}">
        <p14:creationId xmlns:p14="http://schemas.microsoft.com/office/powerpoint/2010/main" val="24084976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885987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1" baseline="0" dirty="0" smtClean="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945642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30450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342064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86831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FBD585-4093-D048-BE74-25EAC1294E45}" type="datetimeFigureOut">
              <a:rPr lang="en-US" smtClean="0"/>
              <a:t>4/21/2016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B022E8-02DC-7746-A6B5-B23D0C1714CB}" type="slidenum">
              <a:rPr lang="en-US" smtClean="0"/>
              <a:t>‹#›</a:t>
            </a:fld>
            <a:endParaRPr lang="en-US" dirty="0"/>
          </a:p>
        </p:txBody>
      </p:sp>
    </p:spTree>
    <p:extLst>
      <p:ext uri="{BB962C8B-B14F-4D97-AF65-F5344CB8AC3E}">
        <p14:creationId xmlns:p14="http://schemas.microsoft.com/office/powerpoint/2010/main" val="245087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BD585-4093-D048-BE74-25EAC1294E45}" type="datetimeFigureOut">
              <a:rPr lang="en-US" smtClean="0"/>
              <a:t>4/21/2016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B022E8-02DC-7746-A6B5-B23D0C1714CB}" type="slidenum">
              <a:rPr lang="en-US" smtClean="0"/>
              <a:t>‹#›</a:t>
            </a:fld>
            <a:endParaRPr lang="en-US" dirty="0"/>
          </a:p>
        </p:txBody>
      </p:sp>
    </p:spTree>
    <p:extLst>
      <p:ext uri="{BB962C8B-B14F-4D97-AF65-F5344CB8AC3E}">
        <p14:creationId xmlns:p14="http://schemas.microsoft.com/office/powerpoint/2010/main" val="11024318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50156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34139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79"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7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979" y="1543052"/>
            <a:ext cx="2949178" cy="2858691"/>
          </a:xfrm>
        </p:spPr>
        <p:txBody>
          <a:bodyPr/>
          <a:lstStyle>
            <a:lvl1pPr marL="0" indent="0">
              <a:buNone/>
              <a:defRPr sz="1200"/>
            </a:lvl1pPr>
            <a:lvl2pPr marL="342322" indent="0">
              <a:buNone/>
              <a:defRPr sz="1100"/>
            </a:lvl2pPr>
            <a:lvl3pPr marL="684647" indent="0">
              <a:buNone/>
              <a:defRPr sz="900"/>
            </a:lvl3pPr>
            <a:lvl4pPr marL="1026968" indent="0">
              <a:buNone/>
              <a:defRPr sz="800"/>
            </a:lvl4pPr>
            <a:lvl5pPr marL="1369292" indent="0">
              <a:buNone/>
              <a:defRPr sz="800"/>
            </a:lvl5pPr>
            <a:lvl6pPr marL="1711613" indent="0">
              <a:buNone/>
              <a:defRPr sz="800"/>
            </a:lvl6pPr>
            <a:lvl7pPr marL="2053937" indent="0">
              <a:buNone/>
              <a:defRPr sz="800"/>
            </a:lvl7pPr>
            <a:lvl8pPr marL="2396260" indent="0">
              <a:buNone/>
              <a:defRPr sz="800"/>
            </a:lvl8pPr>
            <a:lvl9pPr marL="2738583"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15920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79"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7"/>
            <a:ext cx="4629150" cy="3655219"/>
          </a:xfrm>
        </p:spPr>
        <p:txBody>
          <a:bodyPr/>
          <a:lstStyle>
            <a:lvl1pPr marL="0" indent="0">
              <a:buNone/>
              <a:defRPr sz="2400"/>
            </a:lvl1pPr>
            <a:lvl2pPr marL="342322" indent="0">
              <a:buNone/>
              <a:defRPr sz="2100"/>
            </a:lvl2pPr>
            <a:lvl3pPr marL="684647" indent="0">
              <a:buNone/>
              <a:defRPr sz="1800"/>
            </a:lvl3pPr>
            <a:lvl4pPr marL="1026968" indent="0">
              <a:buNone/>
              <a:defRPr sz="1500"/>
            </a:lvl4pPr>
            <a:lvl5pPr marL="1369292" indent="0">
              <a:buNone/>
              <a:defRPr sz="1500"/>
            </a:lvl5pPr>
            <a:lvl6pPr marL="1711613" indent="0">
              <a:buNone/>
              <a:defRPr sz="1500"/>
            </a:lvl6pPr>
            <a:lvl7pPr marL="2053937" indent="0">
              <a:buNone/>
              <a:defRPr sz="1500"/>
            </a:lvl7pPr>
            <a:lvl8pPr marL="2396260" indent="0">
              <a:buNone/>
              <a:defRPr sz="1500"/>
            </a:lvl8pPr>
            <a:lvl9pPr marL="2738583" indent="0">
              <a:buNone/>
              <a:defRPr sz="1500"/>
            </a:lvl9pPr>
          </a:lstStyle>
          <a:p>
            <a:endParaRPr lang="en-US" dirty="0"/>
          </a:p>
        </p:txBody>
      </p:sp>
      <p:sp>
        <p:nvSpPr>
          <p:cNvPr id="4" name="Text Placeholder 3"/>
          <p:cNvSpPr>
            <a:spLocks noGrp="1"/>
          </p:cNvSpPr>
          <p:nvPr>
            <p:ph type="body" sz="half" idx="2"/>
          </p:nvPr>
        </p:nvSpPr>
        <p:spPr>
          <a:xfrm>
            <a:off x="629979" y="1543052"/>
            <a:ext cx="2949178" cy="2858691"/>
          </a:xfrm>
        </p:spPr>
        <p:txBody>
          <a:bodyPr/>
          <a:lstStyle>
            <a:lvl1pPr marL="0" indent="0">
              <a:buNone/>
              <a:defRPr sz="1200"/>
            </a:lvl1pPr>
            <a:lvl2pPr marL="342322" indent="0">
              <a:buNone/>
              <a:defRPr sz="1100"/>
            </a:lvl2pPr>
            <a:lvl3pPr marL="684647" indent="0">
              <a:buNone/>
              <a:defRPr sz="900"/>
            </a:lvl3pPr>
            <a:lvl4pPr marL="1026968" indent="0">
              <a:buNone/>
              <a:defRPr sz="800"/>
            </a:lvl4pPr>
            <a:lvl5pPr marL="1369292" indent="0">
              <a:buNone/>
              <a:defRPr sz="800"/>
            </a:lvl5pPr>
            <a:lvl6pPr marL="1711613" indent="0">
              <a:buNone/>
              <a:defRPr sz="800"/>
            </a:lvl6pPr>
            <a:lvl7pPr marL="2053937" indent="0">
              <a:buNone/>
              <a:defRPr sz="800"/>
            </a:lvl7pPr>
            <a:lvl8pPr marL="2396260" indent="0">
              <a:buNone/>
              <a:defRPr sz="800"/>
            </a:lvl8pPr>
            <a:lvl9pPr marL="2738583"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4432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8097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51"/>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51"/>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7400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6" y="841772"/>
            <a:ext cx="6858001"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6" y="2701550"/>
            <a:ext cx="6858001" cy="1241822"/>
          </a:xfrm>
        </p:spPr>
        <p:txBody>
          <a:bodyPr/>
          <a:lstStyle>
            <a:lvl1pPr marL="0" indent="0" algn="ctr">
              <a:buNone/>
              <a:defRPr sz="1800"/>
            </a:lvl1pPr>
            <a:lvl2pPr marL="342351" indent="0" algn="ctr">
              <a:buNone/>
              <a:defRPr sz="1500"/>
            </a:lvl2pPr>
            <a:lvl3pPr marL="684703" indent="0" algn="ctr">
              <a:buNone/>
              <a:defRPr sz="1400"/>
            </a:lvl3pPr>
            <a:lvl4pPr marL="1027054" indent="0" algn="ctr">
              <a:buNone/>
              <a:defRPr sz="1200"/>
            </a:lvl4pPr>
            <a:lvl5pPr marL="1369406" indent="0" algn="ctr">
              <a:buNone/>
              <a:defRPr sz="1200"/>
            </a:lvl5pPr>
            <a:lvl6pPr marL="1711757" indent="0" algn="ctr">
              <a:buNone/>
              <a:defRPr sz="1200"/>
            </a:lvl6pPr>
            <a:lvl7pPr marL="2054108" indent="0" algn="ctr">
              <a:buNone/>
              <a:defRPr sz="1200"/>
            </a:lvl7pPr>
            <a:lvl8pPr marL="2396459" indent="0" algn="ctr">
              <a:buNone/>
              <a:defRPr sz="1200"/>
            </a:lvl8pPr>
            <a:lvl9pPr marL="2738811"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50609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23370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9"/>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380"/>
            <a:ext cx="7886700" cy="1125140"/>
          </a:xfrm>
        </p:spPr>
        <p:txBody>
          <a:bodyPr/>
          <a:lstStyle>
            <a:lvl1pPr marL="0" indent="0">
              <a:buNone/>
              <a:defRPr sz="1800">
                <a:solidFill>
                  <a:schemeClr val="tx1">
                    <a:tint val="75000"/>
                  </a:schemeClr>
                </a:solidFill>
              </a:defRPr>
            </a:lvl1pPr>
            <a:lvl2pPr marL="342351" indent="0">
              <a:buNone/>
              <a:defRPr sz="1500">
                <a:solidFill>
                  <a:schemeClr val="tx1">
                    <a:tint val="75000"/>
                  </a:schemeClr>
                </a:solidFill>
              </a:defRPr>
            </a:lvl2pPr>
            <a:lvl3pPr marL="684703" indent="0">
              <a:buNone/>
              <a:defRPr sz="1400">
                <a:solidFill>
                  <a:schemeClr val="tx1">
                    <a:tint val="75000"/>
                  </a:schemeClr>
                </a:solidFill>
              </a:defRPr>
            </a:lvl3pPr>
            <a:lvl4pPr marL="1027054" indent="0">
              <a:buNone/>
              <a:defRPr sz="1200">
                <a:solidFill>
                  <a:schemeClr val="tx1">
                    <a:tint val="75000"/>
                  </a:schemeClr>
                </a:solidFill>
              </a:defRPr>
            </a:lvl4pPr>
            <a:lvl5pPr marL="1369406" indent="0">
              <a:buNone/>
              <a:defRPr sz="1200">
                <a:solidFill>
                  <a:schemeClr val="tx1">
                    <a:tint val="75000"/>
                  </a:schemeClr>
                </a:solidFill>
              </a:defRPr>
            </a:lvl5pPr>
            <a:lvl6pPr marL="1711757" indent="0">
              <a:buNone/>
              <a:defRPr sz="1200">
                <a:solidFill>
                  <a:schemeClr val="tx1">
                    <a:tint val="75000"/>
                  </a:schemeClr>
                </a:solidFill>
              </a:defRPr>
            </a:lvl6pPr>
            <a:lvl7pPr marL="2054108" indent="0">
              <a:buNone/>
              <a:defRPr sz="1200">
                <a:solidFill>
                  <a:schemeClr val="tx1">
                    <a:tint val="75000"/>
                  </a:schemeClr>
                </a:solidFill>
              </a:defRPr>
            </a:lvl7pPr>
            <a:lvl8pPr marL="2396459" indent="0">
              <a:buNone/>
              <a:defRPr sz="1200">
                <a:solidFill>
                  <a:schemeClr val="tx1">
                    <a:tint val="75000"/>
                  </a:schemeClr>
                </a:solidFill>
              </a:defRPr>
            </a:lvl8pPr>
            <a:lvl9pPr marL="2738811"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9411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741"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5"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5213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BD585-4093-D048-BE74-25EAC1294E45}" type="datetimeFigureOut">
              <a:rPr lang="en-US" smtClean="0"/>
              <a:t>4/21/2016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B022E8-02DC-7746-A6B5-B23D0C1714CB}" type="slidenum">
              <a:rPr lang="en-US" smtClean="0"/>
              <a:t>‹#›</a:t>
            </a:fld>
            <a:endParaRPr lang="en-US" dirty="0"/>
          </a:p>
        </p:txBody>
      </p:sp>
    </p:spTree>
    <p:extLst>
      <p:ext uri="{BB962C8B-B14F-4D97-AF65-F5344CB8AC3E}">
        <p14:creationId xmlns:p14="http://schemas.microsoft.com/office/powerpoint/2010/main" val="83902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983" y="1260872"/>
            <a:ext cx="3868340" cy="617934"/>
          </a:xfrm>
        </p:spPr>
        <p:txBody>
          <a:bodyPr anchor="b"/>
          <a:lstStyle>
            <a:lvl1pPr marL="0" indent="0">
              <a:buNone/>
              <a:defRPr sz="1800" b="1"/>
            </a:lvl1pPr>
            <a:lvl2pPr marL="342351" indent="0">
              <a:buNone/>
              <a:defRPr sz="1500" b="1"/>
            </a:lvl2pPr>
            <a:lvl3pPr marL="684703" indent="0">
              <a:buNone/>
              <a:defRPr sz="1400" b="1"/>
            </a:lvl3pPr>
            <a:lvl4pPr marL="1027054" indent="0">
              <a:buNone/>
              <a:defRPr sz="1200" b="1"/>
            </a:lvl4pPr>
            <a:lvl5pPr marL="1369406" indent="0">
              <a:buNone/>
              <a:defRPr sz="1200" b="1"/>
            </a:lvl5pPr>
            <a:lvl6pPr marL="1711757" indent="0">
              <a:buNone/>
              <a:defRPr sz="1200" b="1"/>
            </a:lvl6pPr>
            <a:lvl7pPr marL="2054108" indent="0">
              <a:buNone/>
              <a:defRPr sz="1200" b="1"/>
            </a:lvl7pPr>
            <a:lvl8pPr marL="2396459" indent="0">
              <a:buNone/>
              <a:defRPr sz="1200" b="1"/>
            </a:lvl8pPr>
            <a:lvl9pPr marL="273881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983"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260872"/>
            <a:ext cx="3887391" cy="617934"/>
          </a:xfrm>
        </p:spPr>
        <p:txBody>
          <a:bodyPr anchor="b"/>
          <a:lstStyle>
            <a:lvl1pPr marL="0" indent="0">
              <a:buNone/>
              <a:defRPr sz="1800" b="1"/>
            </a:lvl1pPr>
            <a:lvl2pPr marL="342351" indent="0">
              <a:buNone/>
              <a:defRPr sz="1500" b="1"/>
            </a:lvl2pPr>
            <a:lvl3pPr marL="684703" indent="0">
              <a:buNone/>
              <a:defRPr sz="1400" b="1"/>
            </a:lvl3pPr>
            <a:lvl4pPr marL="1027054" indent="0">
              <a:buNone/>
              <a:defRPr sz="1200" b="1"/>
            </a:lvl4pPr>
            <a:lvl5pPr marL="1369406" indent="0">
              <a:buNone/>
              <a:defRPr sz="1200" b="1"/>
            </a:lvl5pPr>
            <a:lvl6pPr marL="1711757" indent="0">
              <a:buNone/>
              <a:defRPr sz="1200" b="1"/>
            </a:lvl6pPr>
            <a:lvl7pPr marL="2054108" indent="0">
              <a:buNone/>
              <a:defRPr sz="1200" b="1"/>
            </a:lvl7pPr>
            <a:lvl8pPr marL="2396459" indent="0">
              <a:buNone/>
              <a:defRPr sz="1200" b="1"/>
            </a:lvl8pPr>
            <a:lvl9pPr marL="273881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5"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7297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63478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352286"/>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82"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8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982" y="1543051"/>
            <a:ext cx="2949178" cy="2858691"/>
          </a:xfrm>
        </p:spPr>
        <p:txBody>
          <a:bodyPr/>
          <a:lstStyle>
            <a:lvl1pPr marL="0" indent="0">
              <a:buNone/>
              <a:defRPr sz="1200"/>
            </a:lvl1pPr>
            <a:lvl2pPr marL="342351" indent="0">
              <a:buNone/>
              <a:defRPr sz="1100"/>
            </a:lvl2pPr>
            <a:lvl3pPr marL="684703" indent="0">
              <a:buNone/>
              <a:defRPr sz="900"/>
            </a:lvl3pPr>
            <a:lvl4pPr marL="1027054" indent="0">
              <a:buNone/>
              <a:defRPr sz="800"/>
            </a:lvl4pPr>
            <a:lvl5pPr marL="1369406" indent="0">
              <a:buNone/>
              <a:defRPr sz="800"/>
            </a:lvl5pPr>
            <a:lvl6pPr marL="1711757" indent="0">
              <a:buNone/>
              <a:defRPr sz="800"/>
            </a:lvl6pPr>
            <a:lvl7pPr marL="2054108" indent="0">
              <a:buNone/>
              <a:defRPr sz="800"/>
            </a:lvl7pPr>
            <a:lvl8pPr marL="2396459" indent="0">
              <a:buNone/>
              <a:defRPr sz="800"/>
            </a:lvl8pPr>
            <a:lvl9pPr marL="273881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61251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82"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5"/>
            <a:ext cx="4629150" cy="3655219"/>
          </a:xfrm>
        </p:spPr>
        <p:txBody>
          <a:bodyPr/>
          <a:lstStyle>
            <a:lvl1pPr marL="0" indent="0">
              <a:buNone/>
              <a:defRPr sz="2400"/>
            </a:lvl1pPr>
            <a:lvl2pPr marL="342351" indent="0">
              <a:buNone/>
              <a:defRPr sz="2100"/>
            </a:lvl2pPr>
            <a:lvl3pPr marL="684703" indent="0">
              <a:buNone/>
              <a:defRPr sz="1800"/>
            </a:lvl3pPr>
            <a:lvl4pPr marL="1027054" indent="0">
              <a:buNone/>
              <a:defRPr sz="1500"/>
            </a:lvl4pPr>
            <a:lvl5pPr marL="1369406" indent="0">
              <a:buNone/>
              <a:defRPr sz="1500"/>
            </a:lvl5pPr>
            <a:lvl6pPr marL="1711757" indent="0">
              <a:buNone/>
              <a:defRPr sz="1500"/>
            </a:lvl6pPr>
            <a:lvl7pPr marL="2054108" indent="0">
              <a:buNone/>
              <a:defRPr sz="1500"/>
            </a:lvl7pPr>
            <a:lvl8pPr marL="2396459" indent="0">
              <a:buNone/>
              <a:defRPr sz="1500"/>
            </a:lvl8pPr>
            <a:lvl9pPr marL="2738811" indent="0">
              <a:buNone/>
              <a:defRPr sz="1500"/>
            </a:lvl9pPr>
          </a:lstStyle>
          <a:p>
            <a:endParaRPr lang="en-US" dirty="0"/>
          </a:p>
        </p:txBody>
      </p:sp>
      <p:sp>
        <p:nvSpPr>
          <p:cNvPr id="4" name="Text Placeholder 3"/>
          <p:cNvSpPr>
            <a:spLocks noGrp="1"/>
          </p:cNvSpPr>
          <p:nvPr>
            <p:ph type="body" sz="half" idx="2"/>
          </p:nvPr>
        </p:nvSpPr>
        <p:spPr>
          <a:xfrm>
            <a:off x="629982" y="1543051"/>
            <a:ext cx="2949178" cy="2858691"/>
          </a:xfrm>
        </p:spPr>
        <p:txBody>
          <a:bodyPr/>
          <a:lstStyle>
            <a:lvl1pPr marL="0" indent="0">
              <a:buNone/>
              <a:defRPr sz="1200"/>
            </a:lvl1pPr>
            <a:lvl2pPr marL="342351" indent="0">
              <a:buNone/>
              <a:defRPr sz="1100"/>
            </a:lvl2pPr>
            <a:lvl3pPr marL="684703" indent="0">
              <a:buNone/>
              <a:defRPr sz="900"/>
            </a:lvl3pPr>
            <a:lvl4pPr marL="1027054" indent="0">
              <a:buNone/>
              <a:defRPr sz="800"/>
            </a:lvl4pPr>
            <a:lvl5pPr marL="1369406" indent="0">
              <a:buNone/>
              <a:defRPr sz="800"/>
            </a:lvl5pPr>
            <a:lvl6pPr marL="1711757" indent="0">
              <a:buNone/>
              <a:defRPr sz="800"/>
            </a:lvl6pPr>
            <a:lvl7pPr marL="2054108" indent="0">
              <a:buNone/>
              <a:defRPr sz="800"/>
            </a:lvl7pPr>
            <a:lvl8pPr marL="2396459" indent="0">
              <a:buNone/>
              <a:defRPr sz="800"/>
            </a:lvl8pPr>
            <a:lvl9pPr marL="273881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88136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081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8"/>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273858"/>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35314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74026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022218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1018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133"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133"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4113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716718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459460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934339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013679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170131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368056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476058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818670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535176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94120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22830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729905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806970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840045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319150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89377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143412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104672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636374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90612302"/>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CEF4FBF8-5A10-4B96-8985-A1AEEC8F913B}" type="datetimeFigureOut">
              <a:rPr lang="en-US" smtClean="0"/>
              <a:t>4/21/2016</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662F4078-F219-4028-96A8-ED8B8BBBD5F0}" type="slidenum">
              <a:rPr lang="en-US" smtClean="0"/>
              <a:t>‹#›</a:t>
            </a:fld>
            <a:endParaRPr lang="en-US"/>
          </a:p>
        </p:txBody>
      </p:sp>
    </p:spTree>
    <p:extLst>
      <p:ext uri="{BB962C8B-B14F-4D97-AF65-F5344CB8AC3E}">
        <p14:creationId xmlns:p14="http://schemas.microsoft.com/office/powerpoint/2010/main" val="2860509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363"/>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00508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CEF4FBF8-5A10-4B96-8985-A1AEEC8F913B}" type="datetimeFigureOut">
              <a:rPr lang="en-US" smtClean="0"/>
              <a:t>4/21/2016</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662F4078-F219-4028-96A8-ED8B8BBBD5F0}" type="slidenum">
              <a:rPr lang="en-US" smtClean="0"/>
              <a:t>‹#›</a:t>
            </a:fld>
            <a:endParaRPr lang="en-US"/>
          </a:p>
        </p:txBody>
      </p:sp>
    </p:spTree>
    <p:extLst>
      <p:ext uri="{BB962C8B-B14F-4D97-AF65-F5344CB8AC3E}">
        <p14:creationId xmlns:p14="http://schemas.microsoft.com/office/powerpoint/2010/main" val="16598096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CEF4FBF8-5A10-4B96-8985-A1AEEC8F913B}" type="datetimeFigureOut">
              <a:rPr lang="en-US" smtClean="0"/>
              <a:t>4/21/2016</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662F4078-F219-4028-96A8-ED8B8BBBD5F0}" type="slidenum">
              <a:rPr lang="en-US" smtClean="0"/>
              <a:t>‹#›</a:t>
            </a:fld>
            <a:endParaRPr lang="en-US"/>
          </a:p>
        </p:txBody>
      </p:sp>
    </p:spTree>
    <p:extLst>
      <p:ext uri="{BB962C8B-B14F-4D97-AF65-F5344CB8AC3E}">
        <p14:creationId xmlns:p14="http://schemas.microsoft.com/office/powerpoint/2010/main" val="31870490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CEF4FBF8-5A10-4B96-8985-A1AEEC8F913B}" type="datetimeFigureOut">
              <a:rPr lang="en-US" smtClean="0"/>
              <a:t>4/21/2016</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662F4078-F219-4028-96A8-ED8B8BBBD5F0}" type="slidenum">
              <a:rPr lang="en-US" smtClean="0"/>
              <a:t>‹#›</a:t>
            </a:fld>
            <a:endParaRPr lang="en-US"/>
          </a:p>
        </p:txBody>
      </p:sp>
    </p:spTree>
    <p:extLst>
      <p:ext uri="{BB962C8B-B14F-4D97-AF65-F5344CB8AC3E}">
        <p14:creationId xmlns:p14="http://schemas.microsoft.com/office/powerpoint/2010/main" val="7604836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CEF4FBF8-5A10-4B96-8985-A1AEEC8F913B}" type="datetimeFigureOut">
              <a:rPr lang="en-US" smtClean="0"/>
              <a:t>4/21/2016</a:t>
            </a:fld>
            <a:endParaRPr lang="en-US"/>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fld id="{662F4078-F219-4028-96A8-ED8B8BBBD5F0}" type="slidenum">
              <a:rPr lang="en-US" smtClean="0"/>
              <a:t>‹#›</a:t>
            </a:fld>
            <a:endParaRPr lang="en-US"/>
          </a:p>
        </p:txBody>
      </p:sp>
    </p:spTree>
    <p:extLst>
      <p:ext uri="{BB962C8B-B14F-4D97-AF65-F5344CB8AC3E}">
        <p14:creationId xmlns:p14="http://schemas.microsoft.com/office/powerpoint/2010/main" val="24132727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CEF4FBF8-5A10-4B96-8985-A1AEEC8F913B}" type="datetimeFigureOut">
              <a:rPr lang="en-US" smtClean="0"/>
              <a:t>4/21/2016</a:t>
            </a:fld>
            <a:endParaRPr lang="en-US"/>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fld id="{662F4078-F219-4028-96A8-ED8B8BBBD5F0}" type="slidenum">
              <a:rPr lang="en-US" smtClean="0"/>
              <a:t>‹#›</a:t>
            </a:fld>
            <a:endParaRPr lang="en-US"/>
          </a:p>
        </p:txBody>
      </p:sp>
    </p:spTree>
    <p:extLst>
      <p:ext uri="{BB962C8B-B14F-4D97-AF65-F5344CB8AC3E}">
        <p14:creationId xmlns:p14="http://schemas.microsoft.com/office/powerpoint/2010/main" val="34776249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CEF4FBF8-5A10-4B96-8985-A1AEEC8F913B}" type="datetimeFigureOut">
              <a:rPr lang="en-US" smtClean="0"/>
              <a:t>4/21/2016</a:t>
            </a:fld>
            <a:endParaRPr lang="en-US"/>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662F4078-F219-4028-96A8-ED8B8BBBD5F0}" type="slidenum">
              <a:rPr lang="en-US" smtClean="0"/>
              <a:t>‹#›</a:t>
            </a:fld>
            <a:endParaRPr lang="en-US"/>
          </a:p>
        </p:txBody>
      </p:sp>
    </p:spTree>
    <p:extLst>
      <p:ext uri="{BB962C8B-B14F-4D97-AF65-F5344CB8AC3E}">
        <p14:creationId xmlns:p14="http://schemas.microsoft.com/office/powerpoint/2010/main" val="12909230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CEF4FBF8-5A10-4B96-8985-A1AEEC8F913B}" type="datetimeFigureOut">
              <a:rPr lang="en-US" smtClean="0"/>
              <a:t>4/21/2016</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662F4078-F219-4028-96A8-ED8B8BBBD5F0}" type="slidenum">
              <a:rPr lang="en-US" smtClean="0"/>
              <a:t>‹#›</a:t>
            </a:fld>
            <a:endParaRPr lang="en-US"/>
          </a:p>
        </p:txBody>
      </p:sp>
    </p:spTree>
    <p:extLst>
      <p:ext uri="{BB962C8B-B14F-4D97-AF65-F5344CB8AC3E}">
        <p14:creationId xmlns:p14="http://schemas.microsoft.com/office/powerpoint/2010/main" val="17851635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CEF4FBF8-5A10-4B96-8985-A1AEEC8F913B}" type="datetimeFigureOut">
              <a:rPr lang="en-US" smtClean="0"/>
              <a:t>4/21/2016</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662F4078-F219-4028-96A8-ED8B8BBBD5F0}" type="slidenum">
              <a:rPr lang="en-US" smtClean="0"/>
              <a:t>‹#›</a:t>
            </a:fld>
            <a:endParaRPr lang="en-US"/>
          </a:p>
        </p:txBody>
      </p:sp>
    </p:spTree>
    <p:extLst>
      <p:ext uri="{BB962C8B-B14F-4D97-AF65-F5344CB8AC3E}">
        <p14:creationId xmlns:p14="http://schemas.microsoft.com/office/powerpoint/2010/main" val="34628190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CEF4FBF8-5A10-4B96-8985-A1AEEC8F913B}" type="datetimeFigureOut">
              <a:rPr lang="en-US" smtClean="0"/>
              <a:t>4/21/2016</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662F4078-F219-4028-96A8-ED8B8BBBD5F0}" type="slidenum">
              <a:rPr lang="en-US" smtClean="0"/>
              <a:t>‹#›</a:t>
            </a:fld>
            <a:endParaRPr lang="en-US"/>
          </a:p>
        </p:txBody>
      </p:sp>
    </p:spTree>
    <p:extLst>
      <p:ext uri="{BB962C8B-B14F-4D97-AF65-F5344CB8AC3E}">
        <p14:creationId xmlns:p14="http://schemas.microsoft.com/office/powerpoint/2010/main" val="20841149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CEF4FBF8-5A10-4B96-8985-A1AEEC8F913B}" type="datetimeFigureOut">
              <a:rPr lang="en-US" smtClean="0"/>
              <a:t>4/21/2016</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662F4078-F219-4028-96A8-ED8B8BBBD5F0}" type="slidenum">
              <a:rPr lang="en-US" smtClean="0"/>
              <a:t>‹#›</a:t>
            </a:fld>
            <a:endParaRPr lang="en-US"/>
          </a:p>
        </p:txBody>
      </p:sp>
    </p:spTree>
    <p:extLst>
      <p:ext uri="{BB962C8B-B14F-4D97-AF65-F5344CB8AC3E}">
        <p14:creationId xmlns:p14="http://schemas.microsoft.com/office/powerpoint/2010/main" val="2924982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741"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23521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66C0D275-779B-42FE-8EF5-80FDE46F5375}" type="datetimeFigureOut">
              <a:rPr lang="en-US" smtClean="0"/>
              <a:t>4/21/2016</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43CF002-74BC-4F30-862A-2AAC17B5B793}" type="slidenum">
              <a:rPr lang="en-US" smtClean="0"/>
              <a:t>‹#›</a:t>
            </a:fld>
            <a:endParaRPr lang="en-US"/>
          </a:p>
        </p:txBody>
      </p:sp>
    </p:spTree>
    <p:extLst>
      <p:ext uri="{BB962C8B-B14F-4D97-AF65-F5344CB8AC3E}">
        <p14:creationId xmlns:p14="http://schemas.microsoft.com/office/powerpoint/2010/main" val="3275559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66C0D275-779B-42FE-8EF5-80FDE46F5375}" type="datetimeFigureOut">
              <a:rPr lang="en-US" smtClean="0"/>
              <a:t>4/21/2016</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43CF002-74BC-4F30-862A-2AAC17B5B793}" type="slidenum">
              <a:rPr lang="en-US" smtClean="0"/>
              <a:t>‹#›</a:t>
            </a:fld>
            <a:endParaRPr lang="en-US"/>
          </a:p>
        </p:txBody>
      </p:sp>
    </p:spTree>
    <p:extLst>
      <p:ext uri="{BB962C8B-B14F-4D97-AF65-F5344CB8AC3E}">
        <p14:creationId xmlns:p14="http://schemas.microsoft.com/office/powerpoint/2010/main" val="9069716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66C0D275-779B-42FE-8EF5-80FDE46F5375}" type="datetimeFigureOut">
              <a:rPr lang="en-US" smtClean="0"/>
              <a:t>4/21/2016</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43CF002-74BC-4F30-862A-2AAC17B5B793}" type="slidenum">
              <a:rPr lang="en-US" smtClean="0"/>
              <a:t>‹#›</a:t>
            </a:fld>
            <a:endParaRPr lang="en-US"/>
          </a:p>
        </p:txBody>
      </p:sp>
    </p:spTree>
    <p:extLst>
      <p:ext uri="{BB962C8B-B14F-4D97-AF65-F5344CB8AC3E}">
        <p14:creationId xmlns:p14="http://schemas.microsoft.com/office/powerpoint/2010/main" val="11114894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66C0D275-779B-42FE-8EF5-80FDE46F5375}" type="datetimeFigureOut">
              <a:rPr lang="en-US" smtClean="0"/>
              <a:t>4/21/2016</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743CF002-74BC-4F30-862A-2AAC17B5B793}" type="slidenum">
              <a:rPr lang="en-US" smtClean="0"/>
              <a:t>‹#›</a:t>
            </a:fld>
            <a:endParaRPr lang="en-US"/>
          </a:p>
        </p:txBody>
      </p:sp>
    </p:spTree>
    <p:extLst>
      <p:ext uri="{BB962C8B-B14F-4D97-AF65-F5344CB8AC3E}">
        <p14:creationId xmlns:p14="http://schemas.microsoft.com/office/powerpoint/2010/main" val="32827380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66C0D275-779B-42FE-8EF5-80FDE46F5375}" type="datetimeFigureOut">
              <a:rPr lang="en-US" smtClean="0"/>
              <a:t>4/21/2016</a:t>
            </a:fld>
            <a:endParaRPr lang="en-US"/>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fld id="{743CF002-74BC-4F30-862A-2AAC17B5B793}" type="slidenum">
              <a:rPr lang="en-US" smtClean="0"/>
              <a:t>‹#›</a:t>
            </a:fld>
            <a:endParaRPr lang="en-US"/>
          </a:p>
        </p:txBody>
      </p:sp>
    </p:spTree>
    <p:extLst>
      <p:ext uri="{BB962C8B-B14F-4D97-AF65-F5344CB8AC3E}">
        <p14:creationId xmlns:p14="http://schemas.microsoft.com/office/powerpoint/2010/main" val="26445654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66C0D275-779B-42FE-8EF5-80FDE46F5375}" type="datetimeFigureOut">
              <a:rPr lang="en-US" smtClean="0"/>
              <a:t>4/21/2016</a:t>
            </a:fld>
            <a:endParaRPr lang="en-US"/>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fld id="{743CF002-74BC-4F30-862A-2AAC17B5B793}" type="slidenum">
              <a:rPr lang="en-US" smtClean="0"/>
              <a:t>‹#›</a:t>
            </a:fld>
            <a:endParaRPr lang="en-US"/>
          </a:p>
        </p:txBody>
      </p:sp>
    </p:spTree>
    <p:extLst>
      <p:ext uri="{BB962C8B-B14F-4D97-AF65-F5344CB8AC3E}">
        <p14:creationId xmlns:p14="http://schemas.microsoft.com/office/powerpoint/2010/main" val="9773765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66C0D275-779B-42FE-8EF5-80FDE46F5375}" type="datetimeFigureOut">
              <a:rPr lang="en-US" smtClean="0"/>
              <a:t>4/21/2016</a:t>
            </a:fld>
            <a:endParaRPr lang="en-US"/>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743CF002-74BC-4F30-862A-2AAC17B5B793}" type="slidenum">
              <a:rPr lang="en-US" smtClean="0"/>
              <a:t>‹#›</a:t>
            </a:fld>
            <a:endParaRPr lang="en-US"/>
          </a:p>
        </p:txBody>
      </p:sp>
    </p:spTree>
    <p:extLst>
      <p:ext uri="{BB962C8B-B14F-4D97-AF65-F5344CB8AC3E}">
        <p14:creationId xmlns:p14="http://schemas.microsoft.com/office/powerpoint/2010/main" val="12244201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66C0D275-779B-42FE-8EF5-80FDE46F5375}" type="datetimeFigureOut">
              <a:rPr lang="en-US" smtClean="0"/>
              <a:t>4/21/2016</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743CF002-74BC-4F30-862A-2AAC17B5B793}" type="slidenum">
              <a:rPr lang="en-US" smtClean="0"/>
              <a:t>‹#›</a:t>
            </a:fld>
            <a:endParaRPr lang="en-US"/>
          </a:p>
        </p:txBody>
      </p:sp>
    </p:spTree>
    <p:extLst>
      <p:ext uri="{BB962C8B-B14F-4D97-AF65-F5344CB8AC3E}">
        <p14:creationId xmlns:p14="http://schemas.microsoft.com/office/powerpoint/2010/main" val="1237406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66C0D275-779B-42FE-8EF5-80FDE46F5375}" type="datetimeFigureOut">
              <a:rPr lang="en-US" smtClean="0"/>
              <a:t>4/21/2016</a:t>
            </a:fld>
            <a:endParaRPr lang="en-US"/>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743CF002-74BC-4F30-862A-2AAC17B5B793}" type="slidenum">
              <a:rPr lang="en-US" smtClean="0"/>
              <a:t>‹#›</a:t>
            </a:fld>
            <a:endParaRPr lang="en-US"/>
          </a:p>
        </p:txBody>
      </p:sp>
    </p:spTree>
    <p:extLst>
      <p:ext uri="{BB962C8B-B14F-4D97-AF65-F5344CB8AC3E}">
        <p14:creationId xmlns:p14="http://schemas.microsoft.com/office/powerpoint/2010/main" val="37388037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66C0D275-779B-42FE-8EF5-80FDE46F5375}" type="datetimeFigureOut">
              <a:rPr lang="en-US" smtClean="0"/>
              <a:t>4/21/2016</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43CF002-74BC-4F30-862A-2AAC17B5B793}" type="slidenum">
              <a:rPr lang="en-US" smtClean="0"/>
              <a:t>‹#›</a:t>
            </a:fld>
            <a:endParaRPr lang="en-US"/>
          </a:p>
        </p:txBody>
      </p:sp>
    </p:spTree>
    <p:extLst>
      <p:ext uri="{BB962C8B-B14F-4D97-AF65-F5344CB8AC3E}">
        <p14:creationId xmlns:p14="http://schemas.microsoft.com/office/powerpoint/2010/main" val="393642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974"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974"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4/21/2016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7775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66C0D275-779B-42FE-8EF5-80FDE46F5375}" type="datetimeFigureOut">
              <a:rPr lang="en-US" smtClean="0"/>
              <a:t>4/21/2016</a:t>
            </a:fld>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43CF002-74BC-4F30-862A-2AAC17B5B793}" type="slidenum">
              <a:rPr lang="en-US" smtClean="0"/>
              <a:t>‹#›</a:t>
            </a:fld>
            <a:endParaRPr lang="en-US"/>
          </a:p>
        </p:txBody>
      </p:sp>
    </p:spTree>
    <p:extLst>
      <p:ext uri="{BB962C8B-B14F-4D97-AF65-F5344CB8AC3E}">
        <p14:creationId xmlns:p14="http://schemas.microsoft.com/office/powerpoint/2010/main" val="1321900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4/21/2016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6676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4/21/2016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6548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74"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8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974"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190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BD585-4093-D048-BE74-25EAC1294E45}" type="datetimeFigureOut">
              <a:rPr lang="en-US" smtClean="0"/>
              <a:t>4/21/2016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B022E8-02DC-7746-A6B5-B23D0C1714CB}" type="slidenum">
              <a:rPr lang="en-US" smtClean="0"/>
              <a:t>‹#›</a:t>
            </a:fld>
            <a:endParaRPr lang="en-US" dirty="0"/>
          </a:p>
        </p:txBody>
      </p:sp>
    </p:spTree>
    <p:extLst>
      <p:ext uri="{BB962C8B-B14F-4D97-AF65-F5344CB8AC3E}">
        <p14:creationId xmlns:p14="http://schemas.microsoft.com/office/powerpoint/2010/main" val="31194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74"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974"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7309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0322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8137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785" indent="0" algn="ctr">
              <a:buNone/>
              <a:defRPr sz="1500"/>
            </a:lvl2pPr>
            <a:lvl3pPr marL="685579" indent="0" algn="ctr">
              <a:buNone/>
              <a:defRPr sz="1400"/>
            </a:lvl3pPr>
            <a:lvl4pPr marL="1028369" indent="0" algn="ctr">
              <a:buNone/>
              <a:defRPr sz="1200"/>
            </a:lvl4pPr>
            <a:lvl5pPr marL="1371158" indent="0" algn="ctr">
              <a:buNone/>
              <a:defRPr sz="1200"/>
            </a:lvl5pPr>
            <a:lvl6pPr marL="1713953" indent="0" algn="ctr">
              <a:buNone/>
              <a:defRPr sz="1200"/>
            </a:lvl6pPr>
            <a:lvl7pPr marL="2056736" indent="0" algn="ctr">
              <a:buNone/>
              <a:defRPr sz="1200"/>
            </a:lvl7pPr>
            <a:lvl8pPr marL="2399520" indent="0" algn="ctr">
              <a:buNone/>
              <a:defRPr sz="1200"/>
            </a:lvl8pPr>
            <a:lvl9pPr marL="2742305"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4676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579"/>
            <a:endParaRPr lang="en-US" sz="1400" dirty="0">
              <a:solidFill>
                <a:prstClr val="white"/>
              </a:solidFill>
              <a:latin typeface="Helvetica" charset="0"/>
            </a:endParaRPr>
          </a:p>
        </p:txBody>
      </p:sp>
    </p:spTree>
    <p:extLst>
      <p:ext uri="{BB962C8B-B14F-4D97-AF65-F5344CB8AC3E}">
        <p14:creationId xmlns:p14="http://schemas.microsoft.com/office/powerpoint/2010/main" val="1830001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579"/>
            <a:endParaRPr lang="en-US" sz="1400" dirty="0">
              <a:solidFill>
                <a:prstClr val="white"/>
              </a:solidFill>
              <a:latin typeface="Helvetica" charset="0"/>
            </a:endParaRPr>
          </a:p>
        </p:txBody>
      </p:sp>
    </p:spTree>
    <p:extLst>
      <p:ext uri="{BB962C8B-B14F-4D97-AF65-F5344CB8AC3E}">
        <p14:creationId xmlns:p14="http://schemas.microsoft.com/office/powerpoint/2010/main" val="1623185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579"/>
            <a:endParaRPr lang="en-US" sz="1400" dirty="0">
              <a:solidFill>
                <a:prstClr val="white"/>
              </a:solidFill>
              <a:latin typeface="Helvetica" charset="0"/>
            </a:endParaRPr>
          </a:p>
        </p:txBody>
      </p:sp>
    </p:spTree>
    <p:extLst>
      <p:ext uri="{BB962C8B-B14F-4D97-AF65-F5344CB8AC3E}">
        <p14:creationId xmlns:p14="http://schemas.microsoft.com/office/powerpoint/2010/main" val="121700063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1263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92"/>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7" y="3442242"/>
            <a:ext cx="7886700" cy="1125140"/>
          </a:xfrm>
        </p:spPr>
        <p:txBody>
          <a:bodyPr/>
          <a:lstStyle>
            <a:lvl1pPr marL="0" indent="0">
              <a:buNone/>
              <a:defRPr sz="1800">
                <a:solidFill>
                  <a:schemeClr val="tx1">
                    <a:tint val="75000"/>
                  </a:schemeClr>
                </a:solidFill>
              </a:defRPr>
            </a:lvl1pPr>
            <a:lvl2pPr marL="342785" indent="0">
              <a:buNone/>
              <a:defRPr sz="1500">
                <a:solidFill>
                  <a:schemeClr val="tx1">
                    <a:tint val="75000"/>
                  </a:schemeClr>
                </a:solidFill>
              </a:defRPr>
            </a:lvl2pPr>
            <a:lvl3pPr marL="685579" indent="0">
              <a:buNone/>
              <a:defRPr sz="1400">
                <a:solidFill>
                  <a:schemeClr val="tx1">
                    <a:tint val="75000"/>
                  </a:schemeClr>
                </a:solidFill>
              </a:defRPr>
            </a:lvl3pPr>
            <a:lvl4pPr marL="1028369" indent="0">
              <a:buNone/>
              <a:defRPr sz="1200">
                <a:solidFill>
                  <a:schemeClr val="tx1">
                    <a:tint val="75000"/>
                  </a:schemeClr>
                </a:solidFill>
              </a:defRPr>
            </a:lvl4pPr>
            <a:lvl5pPr marL="1371158" indent="0">
              <a:buNone/>
              <a:defRPr sz="1200">
                <a:solidFill>
                  <a:schemeClr val="tx1">
                    <a:tint val="75000"/>
                  </a:schemeClr>
                </a:solidFill>
              </a:defRPr>
            </a:lvl5pPr>
            <a:lvl6pPr marL="1713953" indent="0">
              <a:buNone/>
              <a:defRPr sz="1200">
                <a:solidFill>
                  <a:schemeClr val="tx1">
                    <a:tint val="75000"/>
                  </a:schemeClr>
                </a:solidFill>
              </a:defRPr>
            </a:lvl6pPr>
            <a:lvl7pPr marL="2056736" indent="0">
              <a:buNone/>
              <a:defRPr sz="1200">
                <a:solidFill>
                  <a:schemeClr val="tx1">
                    <a:tint val="75000"/>
                  </a:schemeClr>
                </a:solidFill>
              </a:defRPr>
            </a:lvl7pPr>
            <a:lvl8pPr marL="2399520" indent="0">
              <a:buNone/>
              <a:defRPr sz="1200">
                <a:solidFill>
                  <a:schemeClr val="tx1">
                    <a:tint val="75000"/>
                  </a:schemeClr>
                </a:solidFill>
              </a:defRPr>
            </a:lvl8pPr>
            <a:lvl9pPr marL="2742305"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1993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721"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8357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FBD585-4093-D048-BE74-25EAC1294E45}" type="datetimeFigureOut">
              <a:rPr lang="en-US" smtClean="0"/>
              <a:t>4/21/2016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B022E8-02DC-7746-A6B5-B23D0C1714CB}" type="slidenum">
              <a:rPr lang="en-US" smtClean="0"/>
              <a:t>‹#›</a:t>
            </a:fld>
            <a:endParaRPr lang="en-US" dirty="0"/>
          </a:p>
        </p:txBody>
      </p:sp>
    </p:spTree>
    <p:extLst>
      <p:ext uri="{BB962C8B-B14F-4D97-AF65-F5344CB8AC3E}">
        <p14:creationId xmlns:p14="http://schemas.microsoft.com/office/powerpoint/2010/main" val="307901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913" y="1260872"/>
            <a:ext cx="3868340" cy="617934"/>
          </a:xfrm>
        </p:spPr>
        <p:txBody>
          <a:bodyPr anchor="b"/>
          <a:lstStyle>
            <a:lvl1pPr marL="0" indent="0">
              <a:buNone/>
              <a:defRPr sz="1800" b="1"/>
            </a:lvl1pPr>
            <a:lvl2pPr marL="342785" indent="0">
              <a:buNone/>
              <a:defRPr sz="1500" b="1"/>
            </a:lvl2pPr>
            <a:lvl3pPr marL="685579" indent="0">
              <a:buNone/>
              <a:defRPr sz="1400"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913"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85" indent="0">
              <a:buNone/>
              <a:defRPr sz="1500" b="1"/>
            </a:lvl2pPr>
            <a:lvl3pPr marL="685579" indent="0">
              <a:buNone/>
              <a:defRPr sz="1400"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358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217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2615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5"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65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915" y="1543052"/>
            <a:ext cx="2949178" cy="2858691"/>
          </a:xfrm>
        </p:spPr>
        <p:txBody>
          <a:bodyPr/>
          <a:lstStyle>
            <a:lvl1pPr marL="0" indent="0">
              <a:buNone/>
              <a:defRPr sz="1200"/>
            </a:lvl1pPr>
            <a:lvl2pPr marL="342785" indent="0">
              <a:buNone/>
              <a:defRPr sz="1100"/>
            </a:lvl2pPr>
            <a:lvl3pPr marL="685579" indent="0">
              <a:buNone/>
              <a:defRPr sz="900"/>
            </a:lvl3pPr>
            <a:lvl4pPr marL="1028369" indent="0">
              <a:buNone/>
              <a:defRPr sz="800"/>
            </a:lvl4pPr>
            <a:lvl5pPr marL="1371158" indent="0">
              <a:buNone/>
              <a:defRPr sz="800"/>
            </a:lvl5pPr>
            <a:lvl6pPr marL="1713953" indent="0">
              <a:buNone/>
              <a:defRPr sz="800"/>
            </a:lvl6pPr>
            <a:lvl7pPr marL="2056736" indent="0">
              <a:buNone/>
              <a:defRPr sz="800"/>
            </a:lvl7pPr>
            <a:lvl8pPr marL="2399520" indent="0">
              <a:buNone/>
              <a:defRPr sz="800"/>
            </a:lvl8pPr>
            <a:lvl9pPr marL="274230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0546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5"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658"/>
            <a:ext cx="4629150" cy="3655219"/>
          </a:xfrm>
        </p:spPr>
        <p:txBody>
          <a:bodyPr/>
          <a:lstStyle>
            <a:lvl1pPr marL="0" indent="0">
              <a:buNone/>
              <a:defRPr sz="2400"/>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endParaRPr lang="en-US" dirty="0"/>
          </a:p>
        </p:txBody>
      </p:sp>
      <p:sp>
        <p:nvSpPr>
          <p:cNvPr id="4" name="Text Placeholder 3"/>
          <p:cNvSpPr>
            <a:spLocks noGrp="1"/>
          </p:cNvSpPr>
          <p:nvPr>
            <p:ph type="body" sz="half" idx="2"/>
          </p:nvPr>
        </p:nvSpPr>
        <p:spPr>
          <a:xfrm>
            <a:off x="629915" y="1543052"/>
            <a:ext cx="2949178" cy="2858691"/>
          </a:xfrm>
        </p:spPr>
        <p:txBody>
          <a:bodyPr/>
          <a:lstStyle>
            <a:lvl1pPr marL="0" indent="0">
              <a:buNone/>
              <a:defRPr sz="1200"/>
            </a:lvl1pPr>
            <a:lvl2pPr marL="342785" indent="0">
              <a:buNone/>
              <a:defRPr sz="1100"/>
            </a:lvl2pPr>
            <a:lvl3pPr marL="685579" indent="0">
              <a:buNone/>
              <a:defRPr sz="900"/>
            </a:lvl3pPr>
            <a:lvl4pPr marL="1028369" indent="0">
              <a:buNone/>
              <a:defRPr sz="800"/>
            </a:lvl4pPr>
            <a:lvl5pPr marL="1371158" indent="0">
              <a:buNone/>
              <a:defRPr sz="800"/>
            </a:lvl5pPr>
            <a:lvl6pPr marL="1713953" indent="0">
              <a:buNone/>
              <a:defRPr sz="800"/>
            </a:lvl6pPr>
            <a:lvl7pPr marL="2056736" indent="0">
              <a:buNone/>
              <a:defRPr sz="800"/>
            </a:lvl7pPr>
            <a:lvl8pPr marL="2399520" indent="0">
              <a:buNone/>
              <a:defRPr sz="800"/>
            </a:lvl8pPr>
            <a:lvl9pPr marL="274230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5115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6386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32"/>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932"/>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7200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785" indent="0" algn="ctr">
              <a:buNone/>
              <a:defRPr sz="1500"/>
            </a:lvl2pPr>
            <a:lvl3pPr marL="685579" indent="0" algn="ctr">
              <a:buNone/>
              <a:defRPr sz="1400"/>
            </a:lvl3pPr>
            <a:lvl4pPr marL="1028369" indent="0" algn="ctr">
              <a:buNone/>
              <a:defRPr sz="1200"/>
            </a:lvl4pPr>
            <a:lvl5pPr marL="1371158" indent="0" algn="ctr">
              <a:buNone/>
              <a:defRPr sz="1200"/>
            </a:lvl5pPr>
            <a:lvl6pPr marL="1713953" indent="0" algn="ctr">
              <a:buNone/>
              <a:defRPr sz="1200"/>
            </a:lvl6pPr>
            <a:lvl7pPr marL="2056736" indent="0" algn="ctr">
              <a:buNone/>
              <a:defRPr sz="1200"/>
            </a:lvl7pPr>
            <a:lvl8pPr marL="2399520" indent="0" algn="ctr">
              <a:buNone/>
              <a:defRPr sz="1200"/>
            </a:lvl8pPr>
            <a:lvl9pPr marL="2742305"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0098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579"/>
            <a:endParaRPr lang="en-US" sz="1400" dirty="0">
              <a:solidFill>
                <a:prstClr val="white"/>
              </a:solidFill>
              <a:latin typeface="Helvetica" charset="0"/>
            </a:endParaRPr>
          </a:p>
        </p:txBody>
      </p:sp>
    </p:spTree>
    <p:extLst>
      <p:ext uri="{BB962C8B-B14F-4D97-AF65-F5344CB8AC3E}">
        <p14:creationId xmlns:p14="http://schemas.microsoft.com/office/powerpoint/2010/main" val="570641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579"/>
            <a:endParaRPr lang="en-US" sz="1400" dirty="0">
              <a:solidFill>
                <a:prstClr val="white"/>
              </a:solidFill>
              <a:latin typeface="Helvetica" charset="0"/>
            </a:endParaRPr>
          </a:p>
        </p:txBody>
      </p:sp>
    </p:spTree>
    <p:extLst>
      <p:ext uri="{BB962C8B-B14F-4D97-AF65-F5344CB8AC3E}">
        <p14:creationId xmlns:p14="http://schemas.microsoft.com/office/powerpoint/2010/main" val="132121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FBD585-4093-D048-BE74-25EAC1294E45}" type="datetimeFigureOut">
              <a:rPr lang="en-US" smtClean="0"/>
              <a:t>4/21/2016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B022E8-02DC-7746-A6B5-B23D0C1714CB}" type="slidenum">
              <a:rPr lang="en-US" smtClean="0"/>
              <a:t>‹#›</a:t>
            </a:fld>
            <a:endParaRPr lang="en-US" dirty="0"/>
          </a:p>
        </p:txBody>
      </p:sp>
    </p:spTree>
    <p:extLst>
      <p:ext uri="{BB962C8B-B14F-4D97-AF65-F5344CB8AC3E}">
        <p14:creationId xmlns:p14="http://schemas.microsoft.com/office/powerpoint/2010/main" val="16097661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579"/>
            <a:endParaRPr lang="en-US" sz="1400" dirty="0">
              <a:solidFill>
                <a:prstClr val="white"/>
              </a:solidFill>
              <a:latin typeface="Helvetica" charset="0"/>
            </a:endParaRPr>
          </a:p>
        </p:txBody>
      </p:sp>
    </p:spTree>
    <p:extLst>
      <p:ext uri="{BB962C8B-B14F-4D97-AF65-F5344CB8AC3E}">
        <p14:creationId xmlns:p14="http://schemas.microsoft.com/office/powerpoint/2010/main" val="201648657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6324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92"/>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7" y="3442242"/>
            <a:ext cx="7886700" cy="1125140"/>
          </a:xfrm>
        </p:spPr>
        <p:txBody>
          <a:bodyPr/>
          <a:lstStyle>
            <a:lvl1pPr marL="0" indent="0">
              <a:buNone/>
              <a:defRPr sz="1800">
                <a:solidFill>
                  <a:schemeClr val="tx1">
                    <a:tint val="75000"/>
                  </a:schemeClr>
                </a:solidFill>
              </a:defRPr>
            </a:lvl1pPr>
            <a:lvl2pPr marL="342785" indent="0">
              <a:buNone/>
              <a:defRPr sz="1500">
                <a:solidFill>
                  <a:schemeClr val="tx1">
                    <a:tint val="75000"/>
                  </a:schemeClr>
                </a:solidFill>
              </a:defRPr>
            </a:lvl2pPr>
            <a:lvl3pPr marL="685579" indent="0">
              <a:buNone/>
              <a:defRPr sz="1400">
                <a:solidFill>
                  <a:schemeClr val="tx1">
                    <a:tint val="75000"/>
                  </a:schemeClr>
                </a:solidFill>
              </a:defRPr>
            </a:lvl3pPr>
            <a:lvl4pPr marL="1028369" indent="0">
              <a:buNone/>
              <a:defRPr sz="1200">
                <a:solidFill>
                  <a:schemeClr val="tx1">
                    <a:tint val="75000"/>
                  </a:schemeClr>
                </a:solidFill>
              </a:defRPr>
            </a:lvl4pPr>
            <a:lvl5pPr marL="1371158" indent="0">
              <a:buNone/>
              <a:defRPr sz="1200">
                <a:solidFill>
                  <a:schemeClr val="tx1">
                    <a:tint val="75000"/>
                  </a:schemeClr>
                </a:solidFill>
              </a:defRPr>
            </a:lvl5pPr>
            <a:lvl6pPr marL="1713953" indent="0">
              <a:buNone/>
              <a:defRPr sz="1200">
                <a:solidFill>
                  <a:schemeClr val="tx1">
                    <a:tint val="75000"/>
                  </a:schemeClr>
                </a:solidFill>
              </a:defRPr>
            </a:lvl6pPr>
            <a:lvl7pPr marL="2056736" indent="0">
              <a:buNone/>
              <a:defRPr sz="1200">
                <a:solidFill>
                  <a:schemeClr val="tx1">
                    <a:tint val="75000"/>
                  </a:schemeClr>
                </a:solidFill>
              </a:defRPr>
            </a:lvl7pPr>
            <a:lvl8pPr marL="2399520" indent="0">
              <a:buNone/>
              <a:defRPr sz="1200">
                <a:solidFill>
                  <a:schemeClr val="tx1">
                    <a:tint val="75000"/>
                  </a:schemeClr>
                </a:solidFill>
              </a:defRPr>
            </a:lvl8pPr>
            <a:lvl9pPr marL="2742305"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1253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721"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4154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913" y="1260872"/>
            <a:ext cx="3868340" cy="617934"/>
          </a:xfrm>
        </p:spPr>
        <p:txBody>
          <a:bodyPr anchor="b"/>
          <a:lstStyle>
            <a:lvl1pPr marL="0" indent="0">
              <a:buNone/>
              <a:defRPr sz="1800" b="1"/>
            </a:lvl1pPr>
            <a:lvl2pPr marL="342785" indent="0">
              <a:buNone/>
              <a:defRPr sz="1500" b="1"/>
            </a:lvl2pPr>
            <a:lvl3pPr marL="685579" indent="0">
              <a:buNone/>
              <a:defRPr sz="1400"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913"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85" indent="0">
              <a:buNone/>
              <a:defRPr sz="1500" b="1"/>
            </a:lvl2pPr>
            <a:lvl3pPr marL="685579" indent="0">
              <a:buNone/>
              <a:defRPr sz="1400"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0127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9625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5140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5"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65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915" y="1543052"/>
            <a:ext cx="2949178" cy="2858691"/>
          </a:xfrm>
        </p:spPr>
        <p:txBody>
          <a:bodyPr/>
          <a:lstStyle>
            <a:lvl1pPr marL="0" indent="0">
              <a:buNone/>
              <a:defRPr sz="1200"/>
            </a:lvl1pPr>
            <a:lvl2pPr marL="342785" indent="0">
              <a:buNone/>
              <a:defRPr sz="1100"/>
            </a:lvl2pPr>
            <a:lvl3pPr marL="685579" indent="0">
              <a:buNone/>
              <a:defRPr sz="900"/>
            </a:lvl3pPr>
            <a:lvl4pPr marL="1028369" indent="0">
              <a:buNone/>
              <a:defRPr sz="800"/>
            </a:lvl4pPr>
            <a:lvl5pPr marL="1371158" indent="0">
              <a:buNone/>
              <a:defRPr sz="800"/>
            </a:lvl5pPr>
            <a:lvl6pPr marL="1713953" indent="0">
              <a:buNone/>
              <a:defRPr sz="800"/>
            </a:lvl6pPr>
            <a:lvl7pPr marL="2056736" indent="0">
              <a:buNone/>
              <a:defRPr sz="800"/>
            </a:lvl7pPr>
            <a:lvl8pPr marL="2399520" indent="0">
              <a:buNone/>
              <a:defRPr sz="800"/>
            </a:lvl8pPr>
            <a:lvl9pPr marL="274230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33805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5"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658"/>
            <a:ext cx="4629150" cy="3655219"/>
          </a:xfrm>
        </p:spPr>
        <p:txBody>
          <a:bodyPr/>
          <a:lstStyle>
            <a:lvl1pPr marL="0" indent="0">
              <a:buNone/>
              <a:defRPr sz="2400"/>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endParaRPr lang="en-US" dirty="0"/>
          </a:p>
        </p:txBody>
      </p:sp>
      <p:sp>
        <p:nvSpPr>
          <p:cNvPr id="4" name="Text Placeholder 3"/>
          <p:cNvSpPr>
            <a:spLocks noGrp="1"/>
          </p:cNvSpPr>
          <p:nvPr>
            <p:ph type="body" sz="half" idx="2"/>
          </p:nvPr>
        </p:nvSpPr>
        <p:spPr>
          <a:xfrm>
            <a:off x="629915" y="1543052"/>
            <a:ext cx="2949178" cy="2858691"/>
          </a:xfrm>
        </p:spPr>
        <p:txBody>
          <a:bodyPr/>
          <a:lstStyle>
            <a:lvl1pPr marL="0" indent="0">
              <a:buNone/>
              <a:defRPr sz="1200"/>
            </a:lvl1pPr>
            <a:lvl2pPr marL="342785" indent="0">
              <a:buNone/>
              <a:defRPr sz="1100"/>
            </a:lvl2pPr>
            <a:lvl3pPr marL="685579" indent="0">
              <a:buNone/>
              <a:defRPr sz="900"/>
            </a:lvl3pPr>
            <a:lvl4pPr marL="1028369" indent="0">
              <a:buNone/>
              <a:defRPr sz="800"/>
            </a:lvl4pPr>
            <a:lvl5pPr marL="1371158" indent="0">
              <a:buNone/>
              <a:defRPr sz="800"/>
            </a:lvl5pPr>
            <a:lvl6pPr marL="1713953" indent="0">
              <a:buNone/>
              <a:defRPr sz="800"/>
            </a:lvl6pPr>
            <a:lvl7pPr marL="2056736" indent="0">
              <a:buNone/>
              <a:defRPr sz="800"/>
            </a:lvl7pPr>
            <a:lvl8pPr marL="2399520" indent="0">
              <a:buNone/>
              <a:defRPr sz="800"/>
            </a:lvl8pPr>
            <a:lvl9pPr marL="274230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9332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01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FBD585-4093-D048-BE74-25EAC1294E45}" type="datetimeFigureOut">
              <a:rPr lang="en-US" smtClean="0"/>
              <a:t>4/21/2016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B022E8-02DC-7746-A6B5-B23D0C1714CB}" type="slidenum">
              <a:rPr lang="en-US" smtClean="0"/>
              <a:t>‹#›</a:t>
            </a:fld>
            <a:endParaRPr lang="en-US" dirty="0"/>
          </a:p>
        </p:txBody>
      </p:sp>
    </p:spTree>
    <p:extLst>
      <p:ext uri="{BB962C8B-B14F-4D97-AF65-F5344CB8AC3E}">
        <p14:creationId xmlns:p14="http://schemas.microsoft.com/office/powerpoint/2010/main" val="13411687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32"/>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932"/>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0813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6" y="841772"/>
            <a:ext cx="6858001"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6" y="2701528"/>
            <a:ext cx="6858001"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5320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96648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380"/>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50440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741"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5"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5973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983"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983"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5"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735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16832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81458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82"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8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982"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83053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82"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982"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156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FBD585-4093-D048-BE74-25EAC1294E45}" type="datetimeFigureOut">
              <a:rPr lang="en-US" smtClean="0"/>
              <a:t>4/21/2016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9B022E8-02DC-7746-A6B5-B23D0C1714CB}" type="slidenum">
              <a:rPr lang="en-US" smtClean="0"/>
              <a:t>‹#›</a:t>
            </a:fld>
            <a:endParaRPr lang="en-US" dirty="0"/>
          </a:p>
        </p:txBody>
      </p:sp>
    </p:spTree>
    <p:extLst>
      <p:ext uri="{BB962C8B-B14F-4D97-AF65-F5344CB8AC3E}">
        <p14:creationId xmlns:p14="http://schemas.microsoft.com/office/powerpoint/2010/main" val="10346542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2671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878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6" y="841772"/>
            <a:ext cx="6858001"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6" y="2701528"/>
            <a:ext cx="6858001"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18821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28075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374"/>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7545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741"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5"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3985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980"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980"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5"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22144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6605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57328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79"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8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979"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5475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BD585-4093-D048-BE74-25EAC1294E45}" type="datetimeFigureOut">
              <a:rPr lang="en-US" smtClean="0"/>
              <a:t>4/21/2016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B022E8-02DC-7746-A6B5-B23D0C1714CB}" type="slidenum">
              <a:rPr lang="en-US" smtClean="0"/>
              <a:t>‹#›</a:t>
            </a:fld>
            <a:endParaRPr lang="en-US" dirty="0"/>
          </a:p>
        </p:txBody>
      </p:sp>
    </p:spTree>
    <p:extLst>
      <p:ext uri="{BB962C8B-B14F-4D97-AF65-F5344CB8AC3E}">
        <p14:creationId xmlns:p14="http://schemas.microsoft.com/office/powerpoint/2010/main" val="12591925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79"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979"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67748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86024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1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6" y="841772"/>
            <a:ext cx="6858001"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6" y="2701528"/>
            <a:ext cx="6858001"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88684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48894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383"/>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4386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741"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5"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43200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984"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984"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5"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26415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29565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093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FBD585-4093-D048-BE74-25EAC1294E45}" type="datetimeFigureOut">
              <a:rPr lang="en-US" smtClean="0"/>
              <a:t>4/21/2016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B022E8-02DC-7746-A6B5-B23D0C1714CB}" type="slidenum">
              <a:rPr lang="en-US" smtClean="0"/>
              <a:t>‹#›</a:t>
            </a:fld>
            <a:endParaRPr lang="en-US" dirty="0"/>
          </a:p>
        </p:txBody>
      </p:sp>
    </p:spTree>
    <p:extLst>
      <p:ext uri="{BB962C8B-B14F-4D97-AF65-F5344CB8AC3E}">
        <p14:creationId xmlns:p14="http://schemas.microsoft.com/office/powerpoint/2010/main" val="19447756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84"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8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984"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31342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84"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984"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56755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05860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39771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38" y="841772"/>
            <a:ext cx="6858001"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38" y="2701528"/>
            <a:ext cx="6858001"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77864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5598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00"/>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7" y="344247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4697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741"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5"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8972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009"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0009"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5"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14002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32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FBD585-4093-D048-BE74-25EAC1294E45}" type="datetimeFigureOut">
              <a:rPr lang="en-US" smtClean="0"/>
              <a:t>4/21/2016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B022E8-02DC-7746-A6B5-B23D0C1714CB}" type="slidenum">
              <a:rPr lang="en-US" smtClean="0"/>
              <a:t>‹#›</a:t>
            </a:fld>
            <a:endParaRPr lang="en-US" dirty="0"/>
          </a:p>
        </p:txBody>
      </p:sp>
    </p:spTree>
    <p:extLst>
      <p:ext uri="{BB962C8B-B14F-4D97-AF65-F5344CB8AC3E}">
        <p14:creationId xmlns:p14="http://schemas.microsoft.com/office/powerpoint/2010/main" val="1143763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52377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08"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66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008"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4284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08"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666"/>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30008"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4159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45186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40529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6" y="841772"/>
            <a:ext cx="6858001"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6" y="2701543"/>
            <a:ext cx="6858001" cy="1241822"/>
          </a:xfrm>
        </p:spPr>
        <p:txBody>
          <a:bodyPr/>
          <a:lstStyle>
            <a:lvl1pPr marL="0" indent="0" algn="ctr">
              <a:buNone/>
              <a:defRPr sz="1800"/>
            </a:lvl1pPr>
            <a:lvl2pPr marL="342322" indent="0" algn="ctr">
              <a:buNone/>
              <a:defRPr sz="1500"/>
            </a:lvl2pPr>
            <a:lvl3pPr marL="684647" indent="0" algn="ctr">
              <a:buNone/>
              <a:defRPr sz="1400"/>
            </a:lvl3pPr>
            <a:lvl4pPr marL="1026968" indent="0" algn="ctr">
              <a:buNone/>
              <a:defRPr sz="1200"/>
            </a:lvl4pPr>
            <a:lvl5pPr marL="1369292" indent="0" algn="ctr">
              <a:buNone/>
              <a:defRPr sz="1200"/>
            </a:lvl5pPr>
            <a:lvl6pPr marL="1711613" indent="0" algn="ctr">
              <a:buNone/>
              <a:defRPr sz="1200"/>
            </a:lvl6pPr>
            <a:lvl7pPr marL="2053937" indent="0" algn="ctr">
              <a:buNone/>
              <a:defRPr sz="1200"/>
            </a:lvl7pPr>
            <a:lvl8pPr marL="2396260" indent="0" algn="ctr">
              <a:buNone/>
              <a:defRPr sz="1200"/>
            </a:lvl8pPr>
            <a:lvl9pPr marL="2738583"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38843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31133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374"/>
            <a:ext cx="7886700" cy="1125140"/>
          </a:xfrm>
        </p:spPr>
        <p:txBody>
          <a:bodyPr/>
          <a:lstStyle>
            <a:lvl1pPr marL="0" indent="0">
              <a:buNone/>
              <a:defRPr sz="1800">
                <a:solidFill>
                  <a:schemeClr val="tx1">
                    <a:tint val="75000"/>
                  </a:schemeClr>
                </a:solidFill>
              </a:defRPr>
            </a:lvl1pPr>
            <a:lvl2pPr marL="342322" indent="0">
              <a:buNone/>
              <a:defRPr sz="1500">
                <a:solidFill>
                  <a:schemeClr val="tx1">
                    <a:tint val="75000"/>
                  </a:schemeClr>
                </a:solidFill>
              </a:defRPr>
            </a:lvl2pPr>
            <a:lvl3pPr marL="684647" indent="0">
              <a:buNone/>
              <a:defRPr sz="1400">
                <a:solidFill>
                  <a:schemeClr val="tx1">
                    <a:tint val="75000"/>
                  </a:schemeClr>
                </a:solidFill>
              </a:defRPr>
            </a:lvl3pPr>
            <a:lvl4pPr marL="1026968" indent="0">
              <a:buNone/>
              <a:defRPr sz="1200">
                <a:solidFill>
                  <a:schemeClr val="tx1">
                    <a:tint val="75000"/>
                  </a:schemeClr>
                </a:solidFill>
              </a:defRPr>
            </a:lvl4pPr>
            <a:lvl5pPr marL="1369292" indent="0">
              <a:buNone/>
              <a:defRPr sz="1200">
                <a:solidFill>
                  <a:schemeClr val="tx1">
                    <a:tint val="75000"/>
                  </a:schemeClr>
                </a:solidFill>
              </a:defRPr>
            </a:lvl5pPr>
            <a:lvl6pPr marL="1711613" indent="0">
              <a:buNone/>
              <a:defRPr sz="1200">
                <a:solidFill>
                  <a:schemeClr val="tx1">
                    <a:tint val="75000"/>
                  </a:schemeClr>
                </a:solidFill>
              </a:defRPr>
            </a:lvl6pPr>
            <a:lvl7pPr marL="2053937" indent="0">
              <a:buNone/>
              <a:defRPr sz="1200">
                <a:solidFill>
                  <a:schemeClr val="tx1">
                    <a:tint val="75000"/>
                  </a:schemeClr>
                </a:solidFill>
              </a:defRPr>
            </a:lvl7pPr>
            <a:lvl8pPr marL="2396260" indent="0">
              <a:buNone/>
              <a:defRPr sz="1200">
                <a:solidFill>
                  <a:schemeClr val="tx1">
                    <a:tint val="75000"/>
                  </a:schemeClr>
                </a:solidFill>
              </a:defRPr>
            </a:lvl8pPr>
            <a:lvl9pPr marL="2738583"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86928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741"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5"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06719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57" y="1260872"/>
            <a:ext cx="3868340" cy="617934"/>
          </a:xfrm>
        </p:spPr>
        <p:txBody>
          <a:bodyPr anchor="b"/>
          <a:lstStyle>
            <a:lvl1pPr marL="0" indent="0">
              <a:buNone/>
              <a:defRPr sz="1800" b="1"/>
            </a:lvl1pPr>
            <a:lvl2pPr marL="342322" indent="0">
              <a:buNone/>
              <a:defRPr sz="1500" b="1"/>
            </a:lvl2pPr>
            <a:lvl3pPr marL="684647" indent="0">
              <a:buNone/>
              <a:defRPr sz="1400" b="1"/>
            </a:lvl3pPr>
            <a:lvl4pPr marL="1026968" indent="0">
              <a:buNone/>
              <a:defRPr sz="1200" b="1"/>
            </a:lvl4pPr>
            <a:lvl5pPr marL="1369292" indent="0">
              <a:buNone/>
              <a:defRPr sz="1200" b="1"/>
            </a:lvl5pPr>
            <a:lvl6pPr marL="1711613" indent="0">
              <a:buNone/>
              <a:defRPr sz="1200" b="1"/>
            </a:lvl6pPr>
            <a:lvl7pPr marL="2053937" indent="0">
              <a:buNone/>
              <a:defRPr sz="1200" b="1"/>
            </a:lvl7pPr>
            <a:lvl8pPr marL="2396260" indent="0">
              <a:buNone/>
              <a:defRPr sz="1200" b="1"/>
            </a:lvl8pPr>
            <a:lvl9pPr marL="2738583"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57"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5" y="1260872"/>
            <a:ext cx="3887391" cy="617934"/>
          </a:xfrm>
        </p:spPr>
        <p:txBody>
          <a:bodyPr anchor="b"/>
          <a:lstStyle>
            <a:lvl1pPr marL="0" indent="0">
              <a:buNone/>
              <a:defRPr sz="1800" b="1"/>
            </a:lvl1pPr>
            <a:lvl2pPr marL="342322" indent="0">
              <a:buNone/>
              <a:defRPr sz="1500" b="1"/>
            </a:lvl2pPr>
            <a:lvl3pPr marL="684647" indent="0">
              <a:buNone/>
              <a:defRPr sz="1400" b="1"/>
            </a:lvl3pPr>
            <a:lvl4pPr marL="1026968" indent="0">
              <a:buNone/>
              <a:defRPr sz="1200" b="1"/>
            </a:lvl4pPr>
            <a:lvl5pPr marL="1369292" indent="0">
              <a:buNone/>
              <a:defRPr sz="1200" b="1"/>
            </a:lvl5pPr>
            <a:lvl6pPr marL="1711613" indent="0">
              <a:buNone/>
              <a:defRPr sz="1200" b="1"/>
            </a:lvl6pPr>
            <a:lvl7pPr marL="2053937" indent="0">
              <a:buNone/>
              <a:defRPr sz="1200" b="1"/>
            </a:lvl7pPr>
            <a:lvl8pPr marL="2396260" indent="0">
              <a:buNone/>
              <a:defRPr sz="1200" b="1"/>
            </a:lvl8pPr>
            <a:lvl9pPr marL="2738583"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5"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417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pn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microsoft.com/office/2007/relationships/hdphoto" Target="../media/hdphoto1.wdp"/></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2.pn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ABFBD585-4093-D048-BE74-25EAC1294E45}" type="datetimeFigureOut">
              <a:rPr lang="en-US" smtClean="0"/>
              <a:t>4/21/2016</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E9B022E8-02DC-7746-A6B5-B23D0C1714CB}" type="slidenum">
              <a:rPr lang="en-US" smtClean="0"/>
              <a:t>‹#›</a:t>
            </a:fld>
            <a:endParaRPr lang="en-US" dirty="0"/>
          </a:p>
        </p:txBody>
      </p:sp>
    </p:spTree>
    <p:extLst>
      <p:ext uri="{BB962C8B-B14F-4D97-AF65-F5344CB8AC3E}">
        <p14:creationId xmlns:p14="http://schemas.microsoft.com/office/powerpoint/2010/main" val="1018877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471" tIns="34235" rIns="68471" bIns="3423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1" y="1369219"/>
            <a:ext cx="7886700" cy="3263504"/>
          </a:xfrm>
          <a:prstGeom prst="rect">
            <a:avLst/>
          </a:prstGeom>
        </p:spPr>
        <p:txBody>
          <a:bodyPr vert="horz" lIns="68471" tIns="34235" rIns="68471" bIns="3423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545"/>
            <a:ext cx="2057400" cy="273844"/>
          </a:xfrm>
          <a:prstGeom prst="rect">
            <a:avLst/>
          </a:prstGeom>
        </p:spPr>
        <p:txBody>
          <a:bodyPr vert="horz" lIns="68471" tIns="34235" rIns="68471" bIns="34235" rtlCol="0" anchor="ctr"/>
          <a:lstStyle>
            <a:lvl1pPr algn="l">
              <a:defRPr sz="900">
                <a:solidFill>
                  <a:schemeClr val="tx1">
                    <a:tint val="75000"/>
                  </a:schemeClr>
                </a:solidFill>
              </a:defRPr>
            </a:lvl1pPr>
          </a:lstStyle>
          <a:p>
            <a:pPr defTabSz="684703"/>
            <a:fld id="{97598136-32DE-410E-A4E3-969AF1DA6814}" type="datetimeFigureOut">
              <a:rPr lang="en-US" smtClean="0">
                <a:solidFill>
                  <a:prstClr val="black">
                    <a:tint val="75000"/>
                  </a:prstClr>
                </a:solidFill>
              </a:rPr>
              <a:pPr defTabSz="684703"/>
              <a:t>4/21/2016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545"/>
            <a:ext cx="3086100" cy="273844"/>
          </a:xfrm>
          <a:prstGeom prst="rect">
            <a:avLst/>
          </a:prstGeom>
        </p:spPr>
        <p:txBody>
          <a:bodyPr vert="horz" lIns="68471" tIns="34235" rIns="68471" bIns="34235" rtlCol="0" anchor="ctr"/>
          <a:lstStyle>
            <a:lvl1pPr algn="ctr">
              <a:defRPr sz="900">
                <a:solidFill>
                  <a:schemeClr val="tx1">
                    <a:tint val="75000"/>
                  </a:schemeClr>
                </a:solidFill>
              </a:defRPr>
            </a:lvl1pPr>
          </a:lstStyle>
          <a:p>
            <a:pPr defTabSz="68470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545"/>
            <a:ext cx="2057400" cy="273844"/>
          </a:xfrm>
          <a:prstGeom prst="rect">
            <a:avLst/>
          </a:prstGeom>
        </p:spPr>
        <p:txBody>
          <a:bodyPr vert="horz" lIns="68471" tIns="34235" rIns="68471" bIns="34235" rtlCol="0" anchor="ctr"/>
          <a:lstStyle>
            <a:lvl1pPr algn="r">
              <a:defRPr sz="900">
                <a:solidFill>
                  <a:schemeClr val="tx1">
                    <a:tint val="75000"/>
                  </a:schemeClr>
                </a:solidFill>
              </a:defRPr>
            </a:lvl1pPr>
          </a:lstStyle>
          <a:p>
            <a:pPr defTabSz="684703"/>
            <a:fld id="{A440B766-694A-4C85-A5E3-8AA8E042C453}" type="slidenum">
              <a:rPr lang="en-US" smtClean="0">
                <a:solidFill>
                  <a:prstClr val="black">
                    <a:tint val="75000"/>
                  </a:prstClr>
                </a:solidFill>
              </a:rPr>
              <a:pPr defTabSz="684703"/>
              <a:t>‹#›</a:t>
            </a:fld>
            <a:endParaRPr lang="en-US" dirty="0">
              <a:solidFill>
                <a:prstClr val="black">
                  <a:tint val="75000"/>
                </a:prstClr>
              </a:solidFill>
            </a:endParaRPr>
          </a:p>
        </p:txBody>
      </p:sp>
    </p:spTree>
    <p:extLst>
      <p:ext uri="{BB962C8B-B14F-4D97-AF65-F5344CB8AC3E}">
        <p14:creationId xmlns:p14="http://schemas.microsoft.com/office/powerpoint/2010/main" val="24832374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iming>
    <p:tnLst>
      <p:par>
        <p:cTn id="1" dur="indefinite" restart="never" nodeType="tmRoot"/>
      </p:par>
    </p:tnLst>
  </p:timing>
  <p:txStyles>
    <p:titleStyle>
      <a:lvl1pPr algn="l" defTabSz="68470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76" indent="-171176" algn="l" defTabSz="684703" rtl="0" eaLnBrk="1" latinLnBrk="0" hangingPunct="1">
        <a:lnSpc>
          <a:spcPct val="90000"/>
        </a:lnSpc>
        <a:spcBef>
          <a:spcPts val="749"/>
        </a:spcBef>
        <a:buFont typeface="Arial" panose="020B0604020202020204" pitchFamily="34" charset="0"/>
        <a:buChar char="•"/>
        <a:defRPr sz="2100" kern="1200">
          <a:solidFill>
            <a:schemeClr val="tx1"/>
          </a:solidFill>
          <a:latin typeface="+mn-lt"/>
          <a:ea typeface="+mn-ea"/>
          <a:cs typeface="+mn-cs"/>
        </a:defRPr>
      </a:lvl1pPr>
      <a:lvl2pPr marL="513527" indent="-171176" algn="l" defTabSz="684703"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878" indent="-171176" algn="l" defTabSz="684703"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8230"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4pPr>
      <a:lvl5pPr marL="1540581"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5pPr>
      <a:lvl6pPr marL="1882933"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6pPr>
      <a:lvl7pPr marL="2225284"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7pPr>
      <a:lvl8pPr marL="2567636"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8pPr>
      <a:lvl9pPr marL="2909987"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703" rtl="0" eaLnBrk="1" latinLnBrk="0" hangingPunct="1">
        <a:defRPr sz="1400" kern="1200">
          <a:solidFill>
            <a:schemeClr val="tx1"/>
          </a:solidFill>
          <a:latin typeface="+mn-lt"/>
          <a:ea typeface="+mn-ea"/>
          <a:cs typeface="+mn-cs"/>
        </a:defRPr>
      </a:lvl1pPr>
      <a:lvl2pPr marL="342351" algn="l" defTabSz="684703" rtl="0" eaLnBrk="1" latinLnBrk="0" hangingPunct="1">
        <a:defRPr sz="1400" kern="1200">
          <a:solidFill>
            <a:schemeClr val="tx1"/>
          </a:solidFill>
          <a:latin typeface="+mn-lt"/>
          <a:ea typeface="+mn-ea"/>
          <a:cs typeface="+mn-cs"/>
        </a:defRPr>
      </a:lvl2pPr>
      <a:lvl3pPr marL="684703" algn="l" defTabSz="684703" rtl="0" eaLnBrk="1" latinLnBrk="0" hangingPunct="1">
        <a:defRPr sz="1400" kern="1200">
          <a:solidFill>
            <a:schemeClr val="tx1"/>
          </a:solidFill>
          <a:latin typeface="+mn-lt"/>
          <a:ea typeface="+mn-ea"/>
          <a:cs typeface="+mn-cs"/>
        </a:defRPr>
      </a:lvl3pPr>
      <a:lvl4pPr marL="1027054" algn="l" defTabSz="684703" rtl="0" eaLnBrk="1" latinLnBrk="0" hangingPunct="1">
        <a:defRPr sz="1400" kern="1200">
          <a:solidFill>
            <a:schemeClr val="tx1"/>
          </a:solidFill>
          <a:latin typeface="+mn-lt"/>
          <a:ea typeface="+mn-ea"/>
          <a:cs typeface="+mn-cs"/>
        </a:defRPr>
      </a:lvl4pPr>
      <a:lvl5pPr marL="1369406" algn="l" defTabSz="684703" rtl="0" eaLnBrk="1" latinLnBrk="0" hangingPunct="1">
        <a:defRPr sz="1400" kern="1200">
          <a:solidFill>
            <a:schemeClr val="tx1"/>
          </a:solidFill>
          <a:latin typeface="+mn-lt"/>
          <a:ea typeface="+mn-ea"/>
          <a:cs typeface="+mn-cs"/>
        </a:defRPr>
      </a:lvl5pPr>
      <a:lvl6pPr marL="1711757" algn="l" defTabSz="684703" rtl="0" eaLnBrk="1" latinLnBrk="0" hangingPunct="1">
        <a:defRPr sz="1400" kern="1200">
          <a:solidFill>
            <a:schemeClr val="tx1"/>
          </a:solidFill>
          <a:latin typeface="+mn-lt"/>
          <a:ea typeface="+mn-ea"/>
          <a:cs typeface="+mn-cs"/>
        </a:defRPr>
      </a:lvl6pPr>
      <a:lvl7pPr marL="2054108" algn="l" defTabSz="684703" rtl="0" eaLnBrk="1" latinLnBrk="0" hangingPunct="1">
        <a:defRPr sz="1400" kern="1200">
          <a:solidFill>
            <a:schemeClr val="tx1"/>
          </a:solidFill>
          <a:latin typeface="+mn-lt"/>
          <a:ea typeface="+mn-ea"/>
          <a:cs typeface="+mn-cs"/>
        </a:defRPr>
      </a:lvl7pPr>
      <a:lvl8pPr marL="2396459" algn="l" defTabSz="684703" rtl="0" eaLnBrk="1" latinLnBrk="0" hangingPunct="1">
        <a:defRPr sz="1400" kern="1200">
          <a:solidFill>
            <a:schemeClr val="tx1"/>
          </a:solidFill>
          <a:latin typeface="+mn-lt"/>
          <a:ea typeface="+mn-ea"/>
          <a:cs typeface="+mn-cs"/>
        </a:defRPr>
      </a:lvl8pPr>
      <a:lvl9pPr marL="2738811" algn="l" defTabSz="684703"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3494314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ABFBD585-4093-D048-BE74-25EAC1294E45}" type="datetimeFigureOut">
              <a:rPr lang="en-US" smtClean="0">
                <a:solidFill>
                  <a:prstClr val="black">
                    <a:tint val="75000"/>
                  </a:prstClr>
                </a:solidFill>
                <a:latin typeface="Calibri"/>
              </a:rPr>
              <a:pPr/>
              <a:t>4/21/2016</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E9B022E8-02DC-7746-A6B5-B23D0C1714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8744413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1" t="48496" r="38899" b="28013"/>
          <a:stretch/>
        </p:blipFill>
        <p:spPr>
          <a:xfrm>
            <a:off x="0" y="9853"/>
            <a:ext cx="9144000" cy="2433766"/>
          </a:xfrm>
          <a:prstGeom prst="rect">
            <a:avLst/>
          </a:prstGeom>
          <a:noFill/>
          <a:ln>
            <a:noFill/>
          </a:ln>
        </p:spPr>
      </p:pic>
      <p:pic>
        <p:nvPicPr>
          <p:cNvPr id="8" name="Picture 7"/>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1" t="47030" r="38899" b="38677"/>
          <a:stretch/>
        </p:blipFill>
        <p:spPr>
          <a:xfrm rot="10800000">
            <a:off x="0" y="3662747"/>
            <a:ext cx="9144000" cy="1480753"/>
          </a:xfrm>
          <a:prstGeom prst="rect">
            <a:avLst/>
          </a:prstGeom>
          <a:noFill/>
          <a:ln>
            <a:noFill/>
          </a:ln>
        </p:spPr>
      </p:pic>
    </p:spTree>
    <p:extLst>
      <p:ext uri="{BB962C8B-B14F-4D97-AF65-F5344CB8AC3E}">
        <p14:creationId xmlns:p14="http://schemas.microsoft.com/office/powerpoint/2010/main" val="113533355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1" t="47030" r="38899" b="38677"/>
          <a:stretch/>
        </p:blipFill>
        <p:spPr>
          <a:xfrm rot="10800000">
            <a:off x="0" y="3662747"/>
            <a:ext cx="9144000" cy="1480753"/>
          </a:xfrm>
          <a:prstGeom prst="rect">
            <a:avLst/>
          </a:prstGeom>
          <a:noFill/>
          <a:ln>
            <a:noFill/>
          </a:ln>
        </p:spPr>
      </p:pic>
      <p:pic>
        <p:nvPicPr>
          <p:cNvPr id="8" name="Picture 5"/>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069312" y="4095750"/>
            <a:ext cx="905142" cy="888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1" t="48496" r="38899" b="28013"/>
          <a:stretch/>
        </p:blipFill>
        <p:spPr>
          <a:xfrm>
            <a:off x="0" y="0"/>
            <a:ext cx="9144000" cy="2433766"/>
          </a:xfrm>
          <a:prstGeom prst="rect">
            <a:avLst/>
          </a:prstGeom>
          <a:noFill/>
          <a:ln>
            <a:noFill/>
          </a:ln>
        </p:spPr>
      </p:pic>
    </p:spTree>
    <p:extLst>
      <p:ext uri="{BB962C8B-B14F-4D97-AF65-F5344CB8AC3E}">
        <p14:creationId xmlns:p14="http://schemas.microsoft.com/office/powerpoint/2010/main" val="380408461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1"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528"/>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C7C13A08-8A04-4CF9-9370-C7D73858924D}"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528"/>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528"/>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5939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61" tIns="34289" rIns="68561" bIns="3428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68561" tIns="34289" rIns="68561"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407"/>
            <a:ext cx="2057400" cy="273844"/>
          </a:xfrm>
          <a:prstGeom prst="rect">
            <a:avLst/>
          </a:prstGeom>
        </p:spPr>
        <p:txBody>
          <a:bodyPr vert="horz" lIns="68561" tIns="34289" rIns="68561" bIns="34289" rtlCol="0" anchor="ctr"/>
          <a:lstStyle>
            <a:lvl1pPr algn="l">
              <a:defRPr sz="900">
                <a:solidFill>
                  <a:schemeClr val="tx1">
                    <a:tint val="75000"/>
                  </a:schemeClr>
                </a:solidFill>
                <a:latin typeface="Helvetica" charset="0"/>
              </a:defRPr>
            </a:lvl1pPr>
          </a:lstStyle>
          <a:p>
            <a:pPr defTabSz="685579"/>
            <a:fld id="{56BD8FD8-A34D-43B1-A759-8AA482760513}" type="datetimeFigureOut">
              <a:rPr lang="en-US" smtClean="0">
                <a:solidFill>
                  <a:prstClr val="black">
                    <a:tint val="75000"/>
                  </a:prstClr>
                </a:solidFill>
              </a:rPr>
              <a:pPr defTabSz="685579"/>
              <a:t>4/21/2016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407"/>
            <a:ext cx="3086100" cy="273844"/>
          </a:xfrm>
          <a:prstGeom prst="rect">
            <a:avLst/>
          </a:prstGeom>
        </p:spPr>
        <p:txBody>
          <a:bodyPr vert="horz" lIns="68561" tIns="34289" rIns="68561" bIns="34289" rtlCol="0" anchor="ctr"/>
          <a:lstStyle>
            <a:lvl1pPr algn="ctr">
              <a:defRPr sz="900">
                <a:solidFill>
                  <a:schemeClr val="tx1">
                    <a:tint val="75000"/>
                  </a:schemeClr>
                </a:solidFill>
                <a:latin typeface="Helvetica" charset="0"/>
              </a:defRPr>
            </a:lvl1pPr>
          </a:lstStyle>
          <a:p>
            <a:pPr defTabSz="685579"/>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407"/>
            <a:ext cx="2057400" cy="273844"/>
          </a:xfrm>
          <a:prstGeom prst="rect">
            <a:avLst/>
          </a:prstGeom>
        </p:spPr>
        <p:txBody>
          <a:bodyPr vert="horz" lIns="68561" tIns="34289" rIns="68561" bIns="34289" rtlCol="0" anchor="ctr"/>
          <a:lstStyle>
            <a:lvl1pPr algn="r">
              <a:defRPr sz="900">
                <a:solidFill>
                  <a:schemeClr val="tx1">
                    <a:tint val="75000"/>
                  </a:schemeClr>
                </a:solidFill>
                <a:latin typeface="Helvetica" charset="0"/>
              </a:defRPr>
            </a:lvl1pPr>
          </a:lstStyle>
          <a:p>
            <a:pPr defTabSz="685579"/>
            <a:fld id="{580BBA8B-F5A8-4DFD-BF96-4A143B49FF35}" type="slidenum">
              <a:rPr lang="en-US" smtClean="0">
                <a:solidFill>
                  <a:prstClr val="black">
                    <a:tint val="75000"/>
                  </a:prstClr>
                </a:solidFill>
              </a:rPr>
              <a:pPr defTabSz="685579"/>
              <a:t>‹#›</a:t>
            </a:fld>
            <a:endParaRPr lang="en-US" dirty="0">
              <a:solidFill>
                <a:prstClr val="black">
                  <a:tint val="75000"/>
                </a:prstClr>
              </a:solidFill>
            </a:endParaRPr>
          </a:p>
        </p:txBody>
      </p:sp>
    </p:spTree>
    <p:extLst>
      <p:ext uri="{BB962C8B-B14F-4D97-AF65-F5344CB8AC3E}">
        <p14:creationId xmlns:p14="http://schemas.microsoft.com/office/powerpoint/2010/main" val="21173696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iming>
    <p:tnLst>
      <p:par>
        <p:cTn id="1" dur="indefinite" restart="never" nodeType="tmRoot"/>
      </p:par>
    </p:tnLst>
  </p:timing>
  <p:txStyles>
    <p:titleStyle>
      <a:lvl1pPr algn="l" defTabSz="685579" rtl="0" eaLnBrk="1" latinLnBrk="0" hangingPunct="1">
        <a:lnSpc>
          <a:spcPct val="90000"/>
        </a:lnSpc>
        <a:spcBef>
          <a:spcPct val="0"/>
        </a:spcBef>
        <a:buNone/>
        <a:defRPr sz="3300" kern="1200">
          <a:solidFill>
            <a:schemeClr val="tx1"/>
          </a:solidFill>
          <a:latin typeface="Helvetica" charset="0"/>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Helvetica" charset="0"/>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Helvetica" charset="0"/>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Helvetica" charset="0"/>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Helvetica" charset="0"/>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Helvetica" charset="0"/>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61" tIns="34289" rIns="68561" bIns="3428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68561" tIns="34289" rIns="68561"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407"/>
            <a:ext cx="2057400" cy="273844"/>
          </a:xfrm>
          <a:prstGeom prst="rect">
            <a:avLst/>
          </a:prstGeom>
        </p:spPr>
        <p:txBody>
          <a:bodyPr vert="horz" lIns="68561" tIns="34289" rIns="68561" bIns="34289" rtlCol="0" anchor="ctr"/>
          <a:lstStyle>
            <a:lvl1pPr algn="l">
              <a:defRPr sz="900">
                <a:solidFill>
                  <a:schemeClr val="tx1">
                    <a:tint val="75000"/>
                  </a:schemeClr>
                </a:solidFill>
                <a:latin typeface="Helvetica" charset="0"/>
              </a:defRPr>
            </a:lvl1pPr>
          </a:lstStyle>
          <a:p>
            <a:pPr defTabSz="685579"/>
            <a:fld id="{56BD8FD8-A34D-43B1-A759-8AA482760513}" type="datetimeFigureOut">
              <a:rPr lang="en-US" smtClean="0">
                <a:solidFill>
                  <a:prstClr val="black">
                    <a:tint val="75000"/>
                  </a:prstClr>
                </a:solidFill>
              </a:rPr>
              <a:pPr defTabSz="685579"/>
              <a:t>4/21/2016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407"/>
            <a:ext cx="3086100" cy="273844"/>
          </a:xfrm>
          <a:prstGeom prst="rect">
            <a:avLst/>
          </a:prstGeom>
        </p:spPr>
        <p:txBody>
          <a:bodyPr vert="horz" lIns="68561" tIns="34289" rIns="68561" bIns="34289" rtlCol="0" anchor="ctr"/>
          <a:lstStyle>
            <a:lvl1pPr algn="ctr">
              <a:defRPr sz="900">
                <a:solidFill>
                  <a:schemeClr val="tx1">
                    <a:tint val="75000"/>
                  </a:schemeClr>
                </a:solidFill>
                <a:latin typeface="Helvetica" charset="0"/>
              </a:defRPr>
            </a:lvl1pPr>
          </a:lstStyle>
          <a:p>
            <a:pPr defTabSz="685579"/>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407"/>
            <a:ext cx="2057400" cy="273844"/>
          </a:xfrm>
          <a:prstGeom prst="rect">
            <a:avLst/>
          </a:prstGeom>
        </p:spPr>
        <p:txBody>
          <a:bodyPr vert="horz" lIns="68561" tIns="34289" rIns="68561" bIns="34289" rtlCol="0" anchor="ctr"/>
          <a:lstStyle>
            <a:lvl1pPr algn="r">
              <a:defRPr sz="900">
                <a:solidFill>
                  <a:schemeClr val="tx1">
                    <a:tint val="75000"/>
                  </a:schemeClr>
                </a:solidFill>
                <a:latin typeface="Helvetica" charset="0"/>
              </a:defRPr>
            </a:lvl1pPr>
          </a:lstStyle>
          <a:p>
            <a:pPr defTabSz="685579"/>
            <a:fld id="{580BBA8B-F5A8-4DFD-BF96-4A143B49FF35}" type="slidenum">
              <a:rPr lang="en-US" smtClean="0">
                <a:solidFill>
                  <a:prstClr val="black">
                    <a:tint val="75000"/>
                  </a:prstClr>
                </a:solidFill>
              </a:rPr>
              <a:pPr defTabSz="685579"/>
              <a:t>‹#›</a:t>
            </a:fld>
            <a:endParaRPr lang="en-US" dirty="0">
              <a:solidFill>
                <a:prstClr val="black">
                  <a:tint val="75000"/>
                </a:prstClr>
              </a:solidFill>
            </a:endParaRPr>
          </a:p>
        </p:txBody>
      </p:sp>
    </p:spTree>
    <p:extLst>
      <p:ext uri="{BB962C8B-B14F-4D97-AF65-F5344CB8AC3E}">
        <p14:creationId xmlns:p14="http://schemas.microsoft.com/office/powerpoint/2010/main" val="3843480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iming>
    <p:tnLst>
      <p:par>
        <p:cTn id="1" dur="indefinite" restart="never" nodeType="tmRoot"/>
      </p:par>
    </p:tnLst>
  </p:timing>
  <p:txStyles>
    <p:titleStyle>
      <a:lvl1pPr algn="l" defTabSz="685579" rtl="0" eaLnBrk="1" latinLnBrk="0" hangingPunct="1">
        <a:lnSpc>
          <a:spcPct val="90000"/>
        </a:lnSpc>
        <a:spcBef>
          <a:spcPct val="0"/>
        </a:spcBef>
        <a:buNone/>
        <a:defRPr sz="3300" kern="1200">
          <a:solidFill>
            <a:schemeClr val="tx1"/>
          </a:solidFill>
          <a:latin typeface="Helvetica" charset="0"/>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Helvetica" charset="0"/>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Helvetica" charset="0"/>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Helvetica" charset="0"/>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Helvetica" charset="0"/>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Helvetica" charset="0"/>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1"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545"/>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545"/>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545"/>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563629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1"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539"/>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539"/>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539"/>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20662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1"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548"/>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548"/>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548"/>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646100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1"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64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97598136-32DE-410E-A4E3-969AF1DA6814}" type="datetimeFigureOut">
              <a:rPr lang="en-US" smtClean="0">
                <a:solidFill>
                  <a:prstClr val="black">
                    <a:tint val="75000"/>
                  </a:prstClr>
                </a:solidFill>
              </a:rPr>
              <a:pPr/>
              <a:t>4/21/2016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64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64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89931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465" tIns="34232" rIns="68465" bIns="3423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1" y="1369219"/>
            <a:ext cx="7886700" cy="3263504"/>
          </a:xfrm>
          <a:prstGeom prst="rect">
            <a:avLst/>
          </a:prstGeom>
        </p:spPr>
        <p:txBody>
          <a:bodyPr vert="horz" lIns="68465" tIns="34232" rIns="68465" bIns="342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540"/>
            <a:ext cx="2057400" cy="273844"/>
          </a:xfrm>
          <a:prstGeom prst="rect">
            <a:avLst/>
          </a:prstGeom>
        </p:spPr>
        <p:txBody>
          <a:bodyPr vert="horz" lIns="68465" tIns="34232" rIns="68465" bIns="34232" rtlCol="0" anchor="ctr"/>
          <a:lstStyle>
            <a:lvl1pPr algn="l">
              <a:defRPr sz="900">
                <a:solidFill>
                  <a:schemeClr val="tx1">
                    <a:tint val="75000"/>
                  </a:schemeClr>
                </a:solidFill>
              </a:defRPr>
            </a:lvl1pPr>
          </a:lstStyle>
          <a:p>
            <a:pPr defTabSz="684647"/>
            <a:fld id="{97598136-32DE-410E-A4E3-969AF1DA6814}" type="datetimeFigureOut">
              <a:rPr lang="en-US" smtClean="0">
                <a:solidFill>
                  <a:prstClr val="black">
                    <a:tint val="75000"/>
                  </a:prstClr>
                </a:solidFill>
              </a:rPr>
              <a:pPr defTabSz="684647"/>
              <a:t>4/21/2016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540"/>
            <a:ext cx="3086100" cy="273844"/>
          </a:xfrm>
          <a:prstGeom prst="rect">
            <a:avLst/>
          </a:prstGeom>
        </p:spPr>
        <p:txBody>
          <a:bodyPr vert="horz" lIns="68465" tIns="34232" rIns="68465" bIns="34232" rtlCol="0" anchor="ctr"/>
          <a:lstStyle>
            <a:lvl1pPr algn="ctr">
              <a:defRPr sz="900">
                <a:solidFill>
                  <a:schemeClr val="tx1">
                    <a:tint val="75000"/>
                  </a:schemeClr>
                </a:solidFill>
              </a:defRPr>
            </a:lvl1pPr>
          </a:lstStyle>
          <a:p>
            <a:pPr defTabSz="684647"/>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540"/>
            <a:ext cx="2057400" cy="273844"/>
          </a:xfrm>
          <a:prstGeom prst="rect">
            <a:avLst/>
          </a:prstGeom>
        </p:spPr>
        <p:txBody>
          <a:bodyPr vert="horz" lIns="68465" tIns="34232" rIns="68465" bIns="34232" rtlCol="0" anchor="ctr"/>
          <a:lstStyle>
            <a:lvl1pPr algn="r">
              <a:defRPr sz="900">
                <a:solidFill>
                  <a:schemeClr val="tx1">
                    <a:tint val="75000"/>
                  </a:schemeClr>
                </a:solidFill>
              </a:defRPr>
            </a:lvl1pPr>
          </a:lstStyle>
          <a:p>
            <a:pPr defTabSz="684647"/>
            <a:fld id="{A440B766-694A-4C85-A5E3-8AA8E042C453}" type="slidenum">
              <a:rPr lang="en-US" smtClean="0">
                <a:solidFill>
                  <a:prstClr val="black">
                    <a:tint val="75000"/>
                  </a:prstClr>
                </a:solidFill>
              </a:rPr>
              <a:pPr defTabSz="684647"/>
              <a:t>‹#›</a:t>
            </a:fld>
            <a:endParaRPr lang="en-US" dirty="0">
              <a:solidFill>
                <a:prstClr val="black">
                  <a:tint val="75000"/>
                </a:prstClr>
              </a:solidFill>
            </a:endParaRPr>
          </a:p>
        </p:txBody>
      </p:sp>
    </p:spTree>
    <p:extLst>
      <p:ext uri="{BB962C8B-B14F-4D97-AF65-F5344CB8AC3E}">
        <p14:creationId xmlns:p14="http://schemas.microsoft.com/office/powerpoint/2010/main" val="170820188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684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61" indent="-171161" algn="l" defTabSz="684647" rtl="0" eaLnBrk="1" latinLnBrk="0" hangingPunct="1">
        <a:lnSpc>
          <a:spcPct val="90000"/>
        </a:lnSpc>
        <a:spcBef>
          <a:spcPts val="749"/>
        </a:spcBef>
        <a:buFont typeface="Arial" panose="020B0604020202020204" pitchFamily="34" charset="0"/>
        <a:buChar char="•"/>
        <a:defRPr sz="2100" kern="1200">
          <a:solidFill>
            <a:schemeClr val="tx1"/>
          </a:solidFill>
          <a:latin typeface="+mn-lt"/>
          <a:ea typeface="+mn-ea"/>
          <a:cs typeface="+mn-cs"/>
        </a:defRPr>
      </a:lvl1pPr>
      <a:lvl2pPr marL="513485" indent="-171161" algn="l" defTabSz="684647"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806" indent="-171161" algn="l" defTabSz="684647"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8130" indent="-171161" algn="l" defTabSz="684647"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4pPr>
      <a:lvl5pPr marL="1540452" indent="-171161" algn="l" defTabSz="684647"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5pPr>
      <a:lvl6pPr marL="1882777" indent="-171161" algn="l" defTabSz="684647"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6pPr>
      <a:lvl7pPr marL="2225098" indent="-171161" algn="l" defTabSz="684647"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7pPr>
      <a:lvl8pPr marL="2567422" indent="-171161" algn="l" defTabSz="684647"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8pPr>
      <a:lvl9pPr marL="2909744" indent="-171161" algn="l" defTabSz="684647"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647" rtl="0" eaLnBrk="1" latinLnBrk="0" hangingPunct="1">
        <a:defRPr sz="1400" kern="1200">
          <a:solidFill>
            <a:schemeClr val="tx1"/>
          </a:solidFill>
          <a:latin typeface="+mn-lt"/>
          <a:ea typeface="+mn-ea"/>
          <a:cs typeface="+mn-cs"/>
        </a:defRPr>
      </a:lvl1pPr>
      <a:lvl2pPr marL="342322" algn="l" defTabSz="684647" rtl="0" eaLnBrk="1" latinLnBrk="0" hangingPunct="1">
        <a:defRPr sz="1400" kern="1200">
          <a:solidFill>
            <a:schemeClr val="tx1"/>
          </a:solidFill>
          <a:latin typeface="+mn-lt"/>
          <a:ea typeface="+mn-ea"/>
          <a:cs typeface="+mn-cs"/>
        </a:defRPr>
      </a:lvl2pPr>
      <a:lvl3pPr marL="684647" algn="l" defTabSz="684647" rtl="0" eaLnBrk="1" latinLnBrk="0" hangingPunct="1">
        <a:defRPr sz="1400" kern="1200">
          <a:solidFill>
            <a:schemeClr val="tx1"/>
          </a:solidFill>
          <a:latin typeface="+mn-lt"/>
          <a:ea typeface="+mn-ea"/>
          <a:cs typeface="+mn-cs"/>
        </a:defRPr>
      </a:lvl3pPr>
      <a:lvl4pPr marL="1026968" algn="l" defTabSz="684647" rtl="0" eaLnBrk="1" latinLnBrk="0" hangingPunct="1">
        <a:defRPr sz="1400" kern="1200">
          <a:solidFill>
            <a:schemeClr val="tx1"/>
          </a:solidFill>
          <a:latin typeface="+mn-lt"/>
          <a:ea typeface="+mn-ea"/>
          <a:cs typeface="+mn-cs"/>
        </a:defRPr>
      </a:lvl4pPr>
      <a:lvl5pPr marL="1369292" algn="l" defTabSz="684647" rtl="0" eaLnBrk="1" latinLnBrk="0" hangingPunct="1">
        <a:defRPr sz="1400" kern="1200">
          <a:solidFill>
            <a:schemeClr val="tx1"/>
          </a:solidFill>
          <a:latin typeface="+mn-lt"/>
          <a:ea typeface="+mn-ea"/>
          <a:cs typeface="+mn-cs"/>
        </a:defRPr>
      </a:lvl5pPr>
      <a:lvl6pPr marL="1711613" algn="l" defTabSz="684647" rtl="0" eaLnBrk="1" latinLnBrk="0" hangingPunct="1">
        <a:defRPr sz="1400" kern="1200">
          <a:solidFill>
            <a:schemeClr val="tx1"/>
          </a:solidFill>
          <a:latin typeface="+mn-lt"/>
          <a:ea typeface="+mn-ea"/>
          <a:cs typeface="+mn-cs"/>
        </a:defRPr>
      </a:lvl6pPr>
      <a:lvl7pPr marL="2053937" algn="l" defTabSz="684647" rtl="0" eaLnBrk="1" latinLnBrk="0" hangingPunct="1">
        <a:defRPr sz="1400" kern="1200">
          <a:solidFill>
            <a:schemeClr val="tx1"/>
          </a:solidFill>
          <a:latin typeface="+mn-lt"/>
          <a:ea typeface="+mn-ea"/>
          <a:cs typeface="+mn-cs"/>
        </a:defRPr>
      </a:lvl7pPr>
      <a:lvl8pPr marL="2396260" algn="l" defTabSz="684647" rtl="0" eaLnBrk="1" latinLnBrk="0" hangingPunct="1">
        <a:defRPr sz="1400" kern="1200">
          <a:solidFill>
            <a:schemeClr val="tx1"/>
          </a:solidFill>
          <a:latin typeface="+mn-lt"/>
          <a:ea typeface="+mn-ea"/>
          <a:cs typeface="+mn-cs"/>
        </a:defRPr>
      </a:lvl8pPr>
      <a:lvl9pPr marL="2738583" algn="l" defTabSz="68464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1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1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5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7.xml"/><Relationship Id="rId5" Type="http://schemas.openxmlformats.org/officeDocument/2006/relationships/image" Target="../media/image30.pn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microsoft.com/office/2007/relationships/hdphoto" Target="../media/hdphoto5.wdp"/><Relationship Id="rId9"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9.xml"/><Relationship Id="rId5" Type="http://schemas.microsoft.com/office/2007/relationships/hdphoto" Target="../media/hdphoto6.wdp"/><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90.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3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46.xml"/><Relationship Id="rId6" Type="http://schemas.openxmlformats.org/officeDocument/2006/relationships/image" Target="../media/image51.png"/><Relationship Id="rId11" Type="http://schemas.openxmlformats.org/officeDocument/2006/relationships/image" Target="../media/image57.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3.xml"/><Relationship Id="rId7" Type="http://schemas.openxmlformats.org/officeDocument/2006/relationships/image" Target="../media/image6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01.xml"/><Relationship Id="rId5" Type="http://schemas.openxmlformats.org/officeDocument/2006/relationships/tags" Target="../tags/tag5.xml"/><Relationship Id="rId4" Type="http://schemas.openxmlformats.org/officeDocument/2006/relationships/tags" Target="../tags/tag4.xml"/></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8.xml"/><Relationship Id="rId7" Type="http://schemas.openxmlformats.org/officeDocument/2006/relationships/image" Target="../media/image64.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01.xml"/><Relationship Id="rId5" Type="http://schemas.openxmlformats.org/officeDocument/2006/relationships/tags" Target="../tags/tag10.xml"/><Relationship Id="rId4" Type="http://schemas.openxmlformats.org/officeDocument/2006/relationships/tags" Target="../tags/tag9.xml"/></Relationships>
</file>

<file path=ppt/slides/_rels/slide4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13.xml"/><Relationship Id="rId7" Type="http://schemas.openxmlformats.org/officeDocument/2006/relationships/image" Target="../media/image64.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01.xml"/><Relationship Id="rId5" Type="http://schemas.openxmlformats.org/officeDocument/2006/relationships/tags" Target="../tags/tag15.xml"/><Relationship Id="rId4" Type="http://schemas.openxmlformats.org/officeDocument/2006/relationships/tags" Target="../tags/tag14.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1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246786"/>
            <a:ext cx="7848600" cy="646331"/>
          </a:xfrm>
          <a:prstGeom prst="rect">
            <a:avLst/>
          </a:prstGeom>
          <a:noFill/>
        </p:spPr>
        <p:txBody>
          <a:bodyPr wrap="square" rtlCol="0">
            <a:spAutoFit/>
          </a:bodyPr>
          <a:lstStyle/>
          <a:p>
            <a:pPr algn="ctr"/>
            <a:r>
              <a:rPr lang="zh-TW" altLang="en-US" sz="3600" dirty="0" smtClean="0">
                <a:solidFill>
                  <a:srgbClr val="003366"/>
                </a:solidFill>
                <a:ea typeface="華康儷中黑" panose="020B0509000000000000" pitchFamily="49" charset="-120"/>
              </a:rPr>
              <a:t>購物年金及超連鎖</a:t>
            </a:r>
            <a:r>
              <a:rPr lang="zh-TW" altLang="en-US" sz="3600" dirty="0" smtClean="0">
                <a:solidFill>
                  <a:srgbClr val="003366"/>
                </a:solidFill>
                <a:latin typeface="微軟正黑體"/>
                <a:ea typeface="微軟正黑體"/>
              </a:rPr>
              <a:t>™</a:t>
            </a:r>
            <a:r>
              <a:rPr lang="zh-TW" altLang="en-US" sz="3600" dirty="0" smtClean="0">
                <a:solidFill>
                  <a:srgbClr val="003366"/>
                </a:solidFill>
                <a:ea typeface="華康儷中黑" panose="020B0509000000000000" pitchFamily="49" charset="-120"/>
              </a:rPr>
              <a:t>系統的力量</a:t>
            </a:r>
            <a:endParaRPr lang="en-US" sz="3600" dirty="0">
              <a:solidFill>
                <a:srgbClr val="003366"/>
              </a:solidFill>
              <a:ea typeface="華康儷中黑" panose="020B0509000000000000" pitchFamily="49" charset="-120"/>
            </a:endParaRPr>
          </a:p>
        </p:txBody>
      </p:sp>
      <p:sp>
        <p:nvSpPr>
          <p:cNvPr id="5" name="Text Box 6"/>
          <p:cNvSpPr txBox="1">
            <a:spLocks noChangeArrowheads="1"/>
          </p:cNvSpPr>
          <p:nvPr/>
        </p:nvSpPr>
        <p:spPr bwMode="auto">
          <a:xfrm>
            <a:off x="3745319" y="2786896"/>
            <a:ext cx="5496502" cy="707886"/>
          </a:xfrm>
          <a:prstGeom prst="rect">
            <a:avLst/>
          </a:prstGeom>
          <a:noFill/>
          <a:ln w="9525">
            <a:noFill/>
            <a:miter lim="800000"/>
            <a:headEnd/>
            <a:tailEnd/>
          </a:ln>
          <a:effectLst/>
        </p:spPr>
        <p:txBody>
          <a:bodyPr wrap="square">
            <a:spAutoFit/>
          </a:bodyPr>
          <a:lstStyle/>
          <a:p>
            <a:pPr algn="ctr">
              <a:lnSpc>
                <a:spcPts val="1800"/>
              </a:lnSpc>
              <a:spcBef>
                <a:spcPts val="1200"/>
              </a:spcBef>
              <a:defRPr/>
            </a:pPr>
            <a:r>
              <a:rPr lang="zh-TW" altLang="en-US" sz="4000" dirty="0" smtClean="0">
                <a:solidFill>
                  <a:srgbClr val="003366"/>
                </a:solidFill>
                <a:ea typeface="華康儷中黑" panose="020B0509000000000000" pitchFamily="49" charset="-120"/>
                <a:cs typeface="Heiti TC Light"/>
              </a:rPr>
              <a:t>特別企劃顧問</a:t>
            </a:r>
            <a:endParaRPr lang="en-US" altLang="en-US" sz="4000" dirty="0">
              <a:solidFill>
                <a:srgbClr val="003366"/>
              </a:solidFill>
              <a:ea typeface="華康儷中黑" panose="020B0509000000000000" pitchFamily="49" charset="-120"/>
              <a:cs typeface="Heiti TC Light"/>
            </a:endParaRPr>
          </a:p>
          <a:p>
            <a:pPr algn="ctr">
              <a:lnSpc>
                <a:spcPts val="1800"/>
              </a:lnSpc>
              <a:spcBef>
                <a:spcPts val="1200"/>
              </a:spcBef>
              <a:defRPr/>
            </a:pPr>
            <a:r>
              <a:rPr lang="en-US" sz="3200" dirty="0" smtClean="0">
                <a:solidFill>
                  <a:srgbClr val="003366"/>
                </a:solidFill>
                <a:ea typeface="華康儷中黑" panose="020B0509000000000000" pitchFamily="49" charset="-120"/>
                <a:cs typeface="Heiti TC Light"/>
              </a:rPr>
              <a:t>Special Projects Consultant</a:t>
            </a:r>
            <a:endParaRPr lang="en-US" sz="3200" dirty="0">
              <a:solidFill>
                <a:srgbClr val="003366"/>
              </a:solidFill>
              <a:ea typeface="華康儷中黑" panose="020B0509000000000000" pitchFamily="49" charset="-120"/>
              <a:cs typeface="Heiti TC Light"/>
            </a:endParaRPr>
          </a:p>
        </p:txBody>
      </p:sp>
      <p:sp>
        <p:nvSpPr>
          <p:cNvPr id="7" name="Text Box 6"/>
          <p:cNvSpPr txBox="1">
            <a:spLocks noChangeArrowheads="1"/>
          </p:cNvSpPr>
          <p:nvPr/>
        </p:nvSpPr>
        <p:spPr bwMode="auto">
          <a:xfrm>
            <a:off x="3124199" y="1747727"/>
            <a:ext cx="6374719" cy="830997"/>
          </a:xfrm>
          <a:prstGeom prst="rect">
            <a:avLst/>
          </a:prstGeom>
          <a:noFill/>
          <a:ln w="9525">
            <a:noFill/>
            <a:miter lim="800000"/>
            <a:headEnd/>
            <a:tailEnd/>
          </a:ln>
          <a:effectLst/>
        </p:spPr>
        <p:txBody>
          <a:bodyPr wrap="square">
            <a:spAutoFit/>
          </a:bodyPr>
          <a:lstStyle/>
          <a:p>
            <a:pPr algn="ctr">
              <a:spcBef>
                <a:spcPct val="50000"/>
              </a:spcBef>
              <a:defRPr/>
            </a:pPr>
            <a:r>
              <a:rPr lang="en-US" sz="4800" b="1" dirty="0" smtClean="0">
                <a:solidFill>
                  <a:srgbClr val="33CCFF"/>
                </a:solidFill>
                <a:ea typeface="華康儷中黑" panose="020B0509000000000000" pitchFamily="49" charset="-120"/>
                <a:cs typeface="Heiti TC Light"/>
              </a:rPr>
              <a:t>Kevin </a:t>
            </a:r>
            <a:r>
              <a:rPr lang="en-US" sz="4800" b="1" dirty="0" err="1" smtClean="0">
                <a:solidFill>
                  <a:srgbClr val="33CCFF"/>
                </a:solidFill>
                <a:ea typeface="華康儷中黑" panose="020B0509000000000000" pitchFamily="49" charset="-120"/>
                <a:cs typeface="Heiti TC Light"/>
              </a:rPr>
              <a:t>Buckman</a:t>
            </a:r>
            <a:endParaRPr lang="en-US" sz="4800" b="1" dirty="0">
              <a:solidFill>
                <a:srgbClr val="33CCFF"/>
              </a:solidFill>
              <a:ea typeface="華康儷中黑" panose="020B0509000000000000" pitchFamily="49" charset="-120"/>
              <a:cs typeface="Heiti TC Light"/>
            </a:endParaRPr>
          </a:p>
        </p:txBody>
      </p:sp>
      <p:sp>
        <p:nvSpPr>
          <p:cNvPr id="8" name="Rectangle 7"/>
          <p:cNvSpPr/>
          <p:nvPr/>
        </p:nvSpPr>
        <p:spPr>
          <a:xfrm>
            <a:off x="151572" y="871833"/>
            <a:ext cx="8931291" cy="461665"/>
          </a:xfrm>
          <a:prstGeom prst="rect">
            <a:avLst/>
          </a:prstGeom>
        </p:spPr>
        <p:txBody>
          <a:bodyPr wrap="none">
            <a:spAutoFit/>
          </a:bodyPr>
          <a:lstStyle/>
          <a:p>
            <a:r>
              <a:rPr lang="en-US" altLang="zh-TW" sz="2400" dirty="0" smtClean="0">
                <a:solidFill>
                  <a:srgbClr val="003366"/>
                </a:solidFill>
              </a:rPr>
              <a:t>The Power of Shopping Annuity and </a:t>
            </a:r>
            <a:r>
              <a:rPr lang="en-US" altLang="zh-TW" sz="2400" dirty="0" err="1" smtClean="0">
                <a:solidFill>
                  <a:srgbClr val="003366"/>
                </a:solidFill>
              </a:rPr>
              <a:t>UnFranchise</a:t>
            </a:r>
            <a:r>
              <a:rPr lang="en-US" altLang="zh-TW" sz="2400" dirty="0" smtClean="0">
                <a:solidFill>
                  <a:srgbClr val="003366"/>
                </a:solidFill>
                <a:latin typeface="微軟正黑體"/>
                <a:ea typeface="微軟正黑體"/>
              </a:rPr>
              <a:t>™</a:t>
            </a:r>
            <a:r>
              <a:rPr lang="en-US" altLang="zh-TW" sz="2400" dirty="0" smtClean="0">
                <a:solidFill>
                  <a:srgbClr val="003366"/>
                </a:solidFill>
              </a:rPr>
              <a:t> System – The WHY</a:t>
            </a:r>
            <a:endParaRPr lang="en-US" sz="2400" dirty="0">
              <a:solidFill>
                <a:srgbClr val="003366"/>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7029" b="9457"/>
          <a:stretch/>
        </p:blipFill>
        <p:spPr>
          <a:xfrm>
            <a:off x="738351" y="1416337"/>
            <a:ext cx="2748757" cy="3449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21569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079" y="1654864"/>
            <a:ext cx="4246271" cy="5679386"/>
          </a:xfrm>
          <a:prstGeom prst="rect">
            <a:avLst/>
          </a:prstGeom>
          <a:ln>
            <a:solidFill>
              <a:srgbClr val="7F7F7F"/>
            </a:solidFill>
          </a:ln>
        </p:spPr>
      </p:pic>
      <p:sp>
        <p:nvSpPr>
          <p:cNvPr id="6" name="Rectangle 5"/>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8" name="Picture 7"/>
          <p:cNvPicPr>
            <a:picLocks noChangeAspect="1"/>
          </p:cNvPicPr>
          <p:nvPr/>
        </p:nvPicPr>
        <p:blipFill>
          <a:blip r:embed="rId4"/>
          <a:stretch>
            <a:fillRect/>
          </a:stretch>
        </p:blipFill>
        <p:spPr>
          <a:xfrm>
            <a:off x="0" y="0"/>
            <a:ext cx="9144000" cy="704850"/>
          </a:xfrm>
          <a:prstGeom prst="rect">
            <a:avLst/>
          </a:prstGeom>
        </p:spPr>
      </p:pic>
      <p:sp>
        <p:nvSpPr>
          <p:cNvPr id="9" name="Rectangle 8"/>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 name="Content Placeholder 2"/>
          <p:cNvSpPr txBox="1">
            <a:spLocks/>
          </p:cNvSpPr>
          <p:nvPr/>
        </p:nvSpPr>
        <p:spPr>
          <a:xfrm>
            <a:off x="342900" y="1891862"/>
            <a:ext cx="3748251" cy="20303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spcBef>
                <a:spcPts val="750"/>
              </a:spcBef>
              <a:buNone/>
            </a:pPr>
            <a:r>
              <a:rPr lang="zh-TW" altLang="en-US" sz="3000" dirty="0">
                <a:solidFill>
                  <a:srgbClr val="000000"/>
                </a:solidFill>
                <a:ea typeface="Apple LiGothic" pitchFamily="2" charset="-120"/>
              </a:rPr>
              <a:t>固定消費 </a:t>
            </a:r>
            <a:r>
              <a:rPr lang="en-US" altLang="zh-TW" sz="3000" dirty="0">
                <a:solidFill>
                  <a:srgbClr val="000000"/>
                </a:solidFill>
                <a:ea typeface="Apple LiGothic" pitchFamily="2" charset="-120"/>
              </a:rPr>
              <a:t>(</a:t>
            </a:r>
            <a:r>
              <a:rPr lang="zh-TW" altLang="en-US" sz="3000" dirty="0">
                <a:solidFill>
                  <a:srgbClr val="000000"/>
                </a:solidFill>
                <a:ea typeface="Apple LiGothic" pitchFamily="2" charset="-120"/>
              </a:rPr>
              <a:t>夥伴商店</a:t>
            </a:r>
            <a:r>
              <a:rPr lang="en-US" altLang="zh-TW" sz="3000" dirty="0">
                <a:solidFill>
                  <a:srgbClr val="000000"/>
                </a:solidFill>
                <a:ea typeface="Apple LiGothic" pitchFamily="2" charset="-120"/>
              </a:rPr>
              <a:t>) </a:t>
            </a:r>
          </a:p>
          <a:p>
            <a:pPr marL="0" indent="0" algn="ctr">
              <a:buNone/>
            </a:pPr>
            <a:r>
              <a:rPr lang="en-US" sz="3000" b="1" i="1" dirty="0">
                <a:latin typeface="Verdana"/>
                <a:ea typeface="Verdana" charset="0"/>
                <a:cs typeface="Verdana"/>
              </a:rPr>
              <a:t>“Regular</a:t>
            </a:r>
          </a:p>
          <a:p>
            <a:pPr marL="0" indent="0" algn="ctr">
              <a:buNone/>
            </a:pPr>
            <a:r>
              <a:rPr lang="en-US" sz="3000" b="1" i="1" dirty="0">
                <a:latin typeface="Verdana"/>
                <a:ea typeface="Verdana" charset="0"/>
                <a:cs typeface="Verdana"/>
              </a:rPr>
              <a:t>Spending”</a:t>
            </a:r>
          </a:p>
        </p:txBody>
      </p:sp>
      <p:sp>
        <p:nvSpPr>
          <p:cNvPr id="12"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Tree>
    <p:extLst>
      <p:ext uri="{BB962C8B-B14F-4D97-AF65-F5344CB8AC3E}">
        <p14:creationId xmlns:p14="http://schemas.microsoft.com/office/powerpoint/2010/main" val="1942791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43866"/>
            <a:ext cx="3815513" cy="6116181"/>
          </a:xfrm>
          <a:prstGeom prst="rect">
            <a:avLst/>
          </a:prstGeom>
          <a:ln>
            <a:solidFill>
              <a:srgbClr val="7F7F7F"/>
            </a:solidFill>
          </a:ln>
        </p:spPr>
      </p:pic>
      <p:sp>
        <p:nvSpPr>
          <p:cNvPr id="6" name="Rectangle 5"/>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8" name="Picture 7"/>
          <p:cNvPicPr>
            <a:picLocks noChangeAspect="1"/>
          </p:cNvPicPr>
          <p:nvPr/>
        </p:nvPicPr>
        <p:blipFill>
          <a:blip r:embed="rId4"/>
          <a:stretch>
            <a:fillRect/>
          </a:stretch>
        </p:blipFill>
        <p:spPr>
          <a:xfrm>
            <a:off x="0" y="0"/>
            <a:ext cx="9144000" cy="704850"/>
          </a:xfrm>
          <a:prstGeom prst="rect">
            <a:avLst/>
          </a:prstGeom>
        </p:spPr>
      </p:pic>
      <p:sp>
        <p:nvSpPr>
          <p:cNvPr id="11" name="Content Placeholder 2"/>
          <p:cNvSpPr txBox="1">
            <a:spLocks/>
          </p:cNvSpPr>
          <p:nvPr/>
        </p:nvSpPr>
        <p:spPr>
          <a:xfrm>
            <a:off x="0" y="2175642"/>
            <a:ext cx="4572000" cy="1758375"/>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spcBef>
                <a:spcPts val="750"/>
              </a:spcBef>
              <a:buNone/>
            </a:pPr>
            <a:r>
              <a:rPr lang="zh-TW" altLang="en-US" sz="3500" dirty="0">
                <a:solidFill>
                  <a:srgbClr val="000000"/>
                </a:solidFill>
                <a:ea typeface="Apple LiGothic" pitchFamily="2" charset="-120"/>
              </a:rPr>
              <a:t>每年固定消費</a:t>
            </a:r>
            <a:endParaRPr lang="en-US" altLang="zh-TW" sz="3500" dirty="0">
              <a:solidFill>
                <a:srgbClr val="000000"/>
              </a:solidFill>
              <a:ea typeface="Apple LiGothic" pitchFamily="2" charset="-120"/>
            </a:endParaRPr>
          </a:p>
          <a:p>
            <a:pPr marL="0" lvl="1" indent="0" algn="ctr">
              <a:spcBef>
                <a:spcPts val="750"/>
              </a:spcBef>
              <a:buNone/>
            </a:pPr>
            <a:r>
              <a:rPr lang="en-US" altLang="zh-TW" sz="3500" dirty="0">
                <a:solidFill>
                  <a:srgbClr val="000000"/>
                </a:solidFill>
                <a:ea typeface="Apple LiGothic" pitchFamily="2" charset="-120"/>
              </a:rPr>
              <a:t>(</a:t>
            </a:r>
            <a:r>
              <a:rPr lang="zh-TW" altLang="en-US" sz="3500" dirty="0">
                <a:solidFill>
                  <a:srgbClr val="000000"/>
                </a:solidFill>
                <a:ea typeface="Apple LiGothic" pitchFamily="2" charset="-120"/>
              </a:rPr>
              <a:t>夥伴商店</a:t>
            </a:r>
            <a:r>
              <a:rPr lang="en-US" altLang="zh-TW" sz="3500" dirty="0">
                <a:solidFill>
                  <a:srgbClr val="000000"/>
                </a:solidFill>
                <a:ea typeface="Apple LiGothic" pitchFamily="2" charset="-120"/>
              </a:rPr>
              <a:t>)</a:t>
            </a:r>
            <a:r>
              <a:rPr lang="en-US" altLang="zh-TW" sz="2100" dirty="0">
                <a:solidFill>
                  <a:srgbClr val="000000"/>
                </a:solidFill>
                <a:ea typeface="Apple LiGothic" pitchFamily="2" charset="-120"/>
              </a:rPr>
              <a:t> </a:t>
            </a:r>
            <a:endParaRPr lang="en-US" sz="3000" b="1" i="1" dirty="0">
              <a:latin typeface="Verdana"/>
              <a:ea typeface="Verdana" charset="0"/>
              <a:cs typeface="Verdana"/>
            </a:endParaRPr>
          </a:p>
          <a:p>
            <a:pPr marL="0" indent="0" algn="ctr">
              <a:buNone/>
            </a:pPr>
            <a:r>
              <a:rPr lang="en-US" sz="3000" b="1" i="1" dirty="0">
                <a:latin typeface="Verdana"/>
                <a:ea typeface="Verdana" charset="0"/>
                <a:cs typeface="Verdana"/>
              </a:rPr>
              <a:t>“Annual</a:t>
            </a:r>
          </a:p>
          <a:p>
            <a:pPr marL="0" indent="0" algn="ctr">
              <a:buNone/>
            </a:pPr>
            <a:r>
              <a:rPr lang="en-US" sz="3000" b="1" i="1" dirty="0">
                <a:latin typeface="Verdana"/>
                <a:ea typeface="Verdana" charset="0"/>
                <a:cs typeface="Verdana"/>
              </a:rPr>
              <a:t>Spending”</a:t>
            </a:r>
          </a:p>
        </p:txBody>
      </p:sp>
      <p:sp>
        <p:nvSpPr>
          <p:cNvPr id="13" name="Rectangle 12"/>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9"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Tree>
    <p:extLst>
      <p:ext uri="{BB962C8B-B14F-4D97-AF65-F5344CB8AC3E}">
        <p14:creationId xmlns:p14="http://schemas.microsoft.com/office/powerpoint/2010/main" val="332358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798" y="1611837"/>
            <a:ext cx="4398333" cy="3272008"/>
          </a:xfrm>
          <a:prstGeom prst="rect">
            <a:avLst/>
          </a:prstGeom>
          <a:ln>
            <a:solidFill>
              <a:srgbClr val="7F7F7F"/>
            </a:solidFill>
          </a:ln>
        </p:spPr>
      </p:pic>
      <p:sp>
        <p:nvSpPr>
          <p:cNvPr id="6" name="Rectangle 5"/>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8" name="Picture 7"/>
          <p:cNvPicPr>
            <a:picLocks noChangeAspect="1"/>
          </p:cNvPicPr>
          <p:nvPr/>
        </p:nvPicPr>
        <p:blipFill>
          <a:blip r:embed="rId4"/>
          <a:stretch>
            <a:fillRect/>
          </a:stretch>
        </p:blipFill>
        <p:spPr>
          <a:xfrm>
            <a:off x="0" y="0"/>
            <a:ext cx="9144000" cy="704850"/>
          </a:xfrm>
          <a:prstGeom prst="rect">
            <a:avLst/>
          </a:prstGeom>
        </p:spPr>
      </p:pic>
      <p:sp>
        <p:nvSpPr>
          <p:cNvPr id="9" name="Rectangle 8"/>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2" name="Content Placeholder 2"/>
          <p:cNvSpPr txBox="1">
            <a:spLocks/>
          </p:cNvSpPr>
          <p:nvPr/>
        </p:nvSpPr>
        <p:spPr>
          <a:xfrm>
            <a:off x="628650" y="2958036"/>
            <a:ext cx="2575214" cy="120948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spcBef>
                <a:spcPts val="750"/>
              </a:spcBef>
              <a:buNone/>
            </a:pPr>
            <a:r>
              <a:rPr lang="zh-TW" altLang="en-US" sz="3000" dirty="0">
                <a:solidFill>
                  <a:srgbClr val="000000"/>
                </a:solidFill>
                <a:ea typeface="Apple LiGothic" pitchFamily="2" charset="-120"/>
              </a:rPr>
              <a:t>輸入</a:t>
            </a:r>
            <a:r>
              <a:rPr lang="en-US" altLang="zh-TW" sz="3000" dirty="0">
                <a:solidFill>
                  <a:srgbClr val="000000"/>
                </a:solidFill>
                <a:ea typeface="Apple LiGothic" pitchFamily="2" charset="-120"/>
              </a:rPr>
              <a:t>︰</a:t>
            </a:r>
            <a:endParaRPr lang="en-US" sz="3000" b="1" i="1" dirty="0">
              <a:latin typeface="Verdana"/>
              <a:ea typeface="Verdana" charset="0"/>
              <a:cs typeface="Verdana"/>
            </a:endParaRPr>
          </a:p>
          <a:p>
            <a:pPr marL="0" indent="0" algn="ctr">
              <a:buNone/>
            </a:pPr>
            <a:r>
              <a:rPr lang="en-US" sz="3000" b="1" i="1" dirty="0">
                <a:latin typeface="Verdana"/>
                <a:ea typeface="Verdana" charset="0"/>
                <a:cs typeface="Verdana"/>
              </a:rPr>
              <a:t>“Inputs”</a:t>
            </a:r>
          </a:p>
        </p:txBody>
      </p:sp>
      <p:sp>
        <p:nvSpPr>
          <p:cNvPr id="11"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Tree>
    <p:extLst>
      <p:ext uri="{BB962C8B-B14F-4D97-AF65-F5344CB8AC3E}">
        <p14:creationId xmlns:p14="http://schemas.microsoft.com/office/powerpoint/2010/main" val="2072545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sp>
        <p:nvSpPr>
          <p:cNvPr id="12" name="Content Placeholder 2"/>
          <p:cNvSpPr txBox="1">
            <a:spLocks/>
          </p:cNvSpPr>
          <p:nvPr/>
        </p:nvSpPr>
        <p:spPr>
          <a:xfrm>
            <a:off x="1026886" y="1571790"/>
            <a:ext cx="4584122" cy="120948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zh-TW" altLang="en-US" sz="3000" b="1" i="1" dirty="0">
                <a:latin typeface="Verdana"/>
                <a:ea typeface="Apple LiGothic" pitchFamily="2" charset="-120"/>
                <a:cs typeface="Verdana"/>
              </a:rPr>
              <a:t>預算</a:t>
            </a:r>
            <a:r>
              <a:rPr lang="en-US" sz="2900" b="1" i="1" dirty="0">
                <a:latin typeface="Verdana"/>
                <a:ea typeface="Verdana" charset="0"/>
                <a:cs typeface="Verdana"/>
              </a:rPr>
              <a:t>“Projections”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988" y="2321166"/>
            <a:ext cx="6870023" cy="2594821"/>
          </a:xfrm>
          <a:prstGeom prst="rect">
            <a:avLst/>
          </a:prstGeom>
          <a:ln>
            <a:solidFill>
              <a:srgbClr val="7F7F7F"/>
            </a:solidFill>
          </a:ln>
        </p:spPr>
      </p:pic>
      <p:sp>
        <p:nvSpPr>
          <p:cNvPr id="6" name="Rectangle 5"/>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8" name="Picture 7"/>
          <p:cNvPicPr>
            <a:picLocks noChangeAspect="1"/>
          </p:cNvPicPr>
          <p:nvPr/>
        </p:nvPicPr>
        <p:blipFill>
          <a:blip r:embed="rId4"/>
          <a:stretch>
            <a:fillRect/>
          </a:stretch>
        </p:blipFill>
        <p:spPr>
          <a:xfrm>
            <a:off x="0" y="0"/>
            <a:ext cx="9144000" cy="704850"/>
          </a:xfrm>
          <a:prstGeom prst="rect">
            <a:avLst/>
          </a:prstGeom>
        </p:spPr>
      </p:pic>
      <p:sp>
        <p:nvSpPr>
          <p:cNvPr id="9" name="Rectangle 8"/>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Tree>
    <p:extLst>
      <p:ext uri="{BB962C8B-B14F-4D97-AF65-F5344CB8AC3E}">
        <p14:creationId xmlns:p14="http://schemas.microsoft.com/office/powerpoint/2010/main" val="1110794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4850962" y="1807507"/>
            <a:ext cx="4293038" cy="1939289"/>
          </a:xfrm>
        </p:spPr>
        <p:txBody>
          <a:bodyPr>
            <a:noAutofit/>
          </a:bodyPr>
          <a:lstStyle/>
          <a:p>
            <a:r>
              <a:rPr lang="en-US" dirty="0" smtClean="0">
                <a:latin typeface="Verdana" charset="0"/>
                <a:ea typeface="Apple LiGothic" pitchFamily="2" charset="-120"/>
                <a:cs typeface="Verdana" charset="0"/>
              </a:rPr>
              <a:t>Savings &amp; Earning</a:t>
            </a:r>
          </a:p>
          <a:p>
            <a:r>
              <a:rPr lang="en-US" dirty="0" smtClean="0">
                <a:latin typeface="Verdana" charset="0"/>
                <a:ea typeface="Apple LiGothic" pitchFamily="2" charset="-120"/>
                <a:cs typeface="Verdana" charset="0"/>
              </a:rPr>
              <a:t>Product of Your Products </a:t>
            </a:r>
          </a:p>
          <a:p>
            <a:r>
              <a:rPr lang="en-US" dirty="0" smtClean="0">
                <a:latin typeface="Verdana" charset="0"/>
                <a:ea typeface="Apple LiGothic" pitchFamily="2" charset="-120"/>
                <a:cs typeface="Verdana" charset="0"/>
              </a:rPr>
              <a:t>Sell What You Use</a:t>
            </a:r>
          </a:p>
          <a:p>
            <a:r>
              <a:rPr lang="en-US" dirty="0" smtClean="0">
                <a:latin typeface="Verdana" charset="0"/>
                <a:ea typeface="Apple LiGothic" pitchFamily="2" charset="-120"/>
                <a:cs typeface="Verdana" charset="0"/>
              </a:rPr>
              <a:t>Quantification (</a:t>
            </a:r>
            <a:r>
              <a:rPr lang="en-US" dirty="0">
                <a:latin typeface="Verdana" charset="0"/>
                <a:ea typeface="Apple LiGothic" pitchFamily="2" charset="-120"/>
                <a:cs typeface="Verdana" charset="0"/>
              </a:rPr>
              <a:t>BV &amp; IBV</a:t>
            </a:r>
            <a:r>
              <a:rPr lang="en-US" dirty="0" smtClean="0">
                <a:latin typeface="Verdana" charset="0"/>
                <a:ea typeface="Apple LiGothic" pitchFamily="2" charset="-120"/>
                <a:cs typeface="Verdana" charset="0"/>
              </a:rPr>
              <a:t>) to Set Business Goals</a:t>
            </a:r>
          </a:p>
          <a:p>
            <a:r>
              <a:rPr lang="en-US" dirty="0" smtClean="0">
                <a:latin typeface="Verdana" charset="0"/>
                <a:ea typeface="Apple LiGothic" pitchFamily="2" charset="-120"/>
                <a:cs typeface="Verdana" charset="0"/>
              </a:rPr>
              <a:t>Leadership </a:t>
            </a:r>
            <a:endParaRPr lang="en-US" dirty="0">
              <a:latin typeface="Verdana" charset="0"/>
              <a:ea typeface="Apple LiGothic" pitchFamily="2" charset="-120"/>
              <a:cs typeface="Verdana" charset="0"/>
            </a:endParaRPr>
          </a:p>
          <a:p>
            <a:pPr lvl="1">
              <a:buFont typeface="LucidaGrande" charset="0"/>
              <a:buChar char="−"/>
            </a:pPr>
            <a:endParaRPr lang="en-US" sz="2100" dirty="0">
              <a:latin typeface="Verdana" charset="0"/>
              <a:ea typeface="Apple LiGothic" pitchFamily="2" charset="-120"/>
              <a:cs typeface="Verdana" charset="0"/>
            </a:endParaRPr>
          </a:p>
        </p:txBody>
      </p:sp>
      <p:sp>
        <p:nvSpPr>
          <p:cNvPr id="8" name="Rectangle 7"/>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ea typeface="Apple LiGothic" pitchFamily="2" charset="-120"/>
            </a:endParaRPr>
          </a:p>
        </p:txBody>
      </p:sp>
      <p:pic>
        <p:nvPicPr>
          <p:cNvPr id="10" name="Picture 9"/>
          <p:cNvPicPr>
            <a:picLocks noChangeAspect="1"/>
          </p:cNvPicPr>
          <p:nvPr/>
        </p:nvPicPr>
        <p:blipFill>
          <a:blip r:embed="rId3"/>
          <a:stretch>
            <a:fillRect/>
          </a:stretch>
        </p:blipFill>
        <p:spPr>
          <a:xfrm>
            <a:off x="0" y="0"/>
            <a:ext cx="9144000" cy="704850"/>
          </a:xfrm>
          <a:prstGeom prst="rect">
            <a:avLst/>
          </a:prstGeom>
        </p:spPr>
      </p:pic>
      <p:sp>
        <p:nvSpPr>
          <p:cNvPr id="11" name="Rectangle 10"/>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ea typeface="Apple LiGothic" pitchFamily="2" charset="-12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834" y="4810361"/>
            <a:ext cx="1705711" cy="14982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869" y="4527917"/>
            <a:ext cx="1706585" cy="268809"/>
          </a:xfrm>
          <a:prstGeom prst="rect">
            <a:avLst/>
          </a:prstGeom>
        </p:spPr>
      </p:pic>
      <p:sp>
        <p:nvSpPr>
          <p:cNvPr id="14"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
        <p:nvSpPr>
          <p:cNvPr id="15" name="Content Placeholder 2"/>
          <p:cNvSpPr txBox="1">
            <a:spLocks/>
          </p:cNvSpPr>
          <p:nvPr/>
        </p:nvSpPr>
        <p:spPr>
          <a:xfrm>
            <a:off x="463113" y="1842316"/>
            <a:ext cx="3557095" cy="189186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TW" altLang="en-US" sz="2600" dirty="0">
                <a:solidFill>
                  <a:srgbClr val="000000"/>
                </a:solidFill>
                <a:ea typeface="Apple LiGothic" pitchFamily="2" charset="-120"/>
              </a:rPr>
              <a:t>慳錢兼賺錢 </a:t>
            </a:r>
            <a:endParaRPr lang="en-US" altLang="zh-TW" sz="2600" dirty="0">
              <a:solidFill>
                <a:srgbClr val="000000"/>
              </a:solidFill>
              <a:ea typeface="Apple LiGothic" pitchFamily="2" charset="-120"/>
            </a:endParaRPr>
          </a:p>
          <a:p>
            <a:r>
              <a:rPr lang="zh-TW" altLang="en-US" sz="2600" dirty="0">
                <a:solidFill>
                  <a:srgbClr val="000000"/>
                </a:solidFill>
                <a:ea typeface="Apple LiGothic" pitchFamily="2" charset="-120"/>
              </a:rPr>
              <a:t>成為產品的專家</a:t>
            </a:r>
            <a:endParaRPr lang="en-US" altLang="zh-TW" sz="2600" dirty="0">
              <a:solidFill>
                <a:srgbClr val="000000"/>
              </a:solidFill>
              <a:ea typeface="Apple LiGothic" pitchFamily="2" charset="-120"/>
            </a:endParaRPr>
          </a:p>
          <a:p>
            <a:r>
              <a:rPr lang="zh-TW" altLang="en-US" sz="2600" dirty="0">
                <a:solidFill>
                  <a:srgbClr val="000000"/>
                </a:solidFill>
                <a:ea typeface="Apple LiGothic" pitchFamily="2" charset="-120"/>
              </a:rPr>
              <a:t>賣自己也在使用的產品 </a:t>
            </a:r>
            <a:endParaRPr lang="en-US" altLang="zh-TW" sz="2600" dirty="0">
              <a:solidFill>
                <a:srgbClr val="000000"/>
              </a:solidFill>
              <a:ea typeface="Apple LiGothic" pitchFamily="2" charset="-120"/>
            </a:endParaRPr>
          </a:p>
          <a:p>
            <a:r>
              <a:rPr lang="zh-TW" altLang="en-US" sz="2600" dirty="0">
                <a:solidFill>
                  <a:srgbClr val="000000"/>
                </a:solidFill>
                <a:ea typeface="Apple LiGothic" pitchFamily="2" charset="-120"/>
              </a:rPr>
              <a:t>以數量</a:t>
            </a:r>
            <a:r>
              <a:rPr lang="en-US" altLang="zh-TW" sz="2600" dirty="0">
                <a:solidFill>
                  <a:srgbClr val="000000"/>
                </a:solidFill>
                <a:ea typeface="Apple LiGothic" pitchFamily="2" charset="-120"/>
              </a:rPr>
              <a:t>(BV &amp; IBV)</a:t>
            </a:r>
            <a:r>
              <a:rPr lang="zh-TW" altLang="en-US" sz="2600" dirty="0">
                <a:solidFill>
                  <a:srgbClr val="000000"/>
                </a:solidFill>
                <a:ea typeface="Apple LiGothic" pitchFamily="2" charset="-120"/>
              </a:rPr>
              <a:t>設定事業目標 </a:t>
            </a:r>
            <a:endParaRPr lang="en-US" altLang="zh-TW" sz="2600" dirty="0">
              <a:solidFill>
                <a:srgbClr val="000000"/>
              </a:solidFill>
              <a:ea typeface="Apple LiGothic" pitchFamily="2" charset="-120"/>
            </a:endParaRPr>
          </a:p>
          <a:p>
            <a:r>
              <a:rPr lang="zh-TW" altLang="en-US" sz="2600" dirty="0">
                <a:solidFill>
                  <a:srgbClr val="000000"/>
                </a:solidFill>
                <a:ea typeface="Apple LiGothic" pitchFamily="2" charset="-120"/>
              </a:rPr>
              <a:t>領袖能力</a:t>
            </a:r>
            <a:endParaRPr lang="en-US" altLang="zh-TW" sz="2600" dirty="0">
              <a:solidFill>
                <a:srgbClr val="000000"/>
              </a:solidFill>
              <a:ea typeface="Apple LiGothic" pitchFamily="2" charset="-120"/>
            </a:endParaRPr>
          </a:p>
        </p:txBody>
      </p:sp>
    </p:spTree>
    <p:extLst>
      <p:ext uri="{BB962C8B-B14F-4D97-AF65-F5344CB8AC3E}">
        <p14:creationId xmlns:p14="http://schemas.microsoft.com/office/powerpoint/2010/main" val="1554989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solidFill>
                <a:prstClr val="white"/>
              </a:solidFill>
              <a:latin typeface="Calibri"/>
            </a:endParaRPr>
          </a:p>
        </p:txBody>
      </p:sp>
      <p:pic>
        <p:nvPicPr>
          <p:cNvPr id="11" name="Picture 10"/>
          <p:cNvPicPr>
            <a:picLocks noChangeAspect="1"/>
          </p:cNvPicPr>
          <p:nvPr/>
        </p:nvPicPr>
        <p:blipFill>
          <a:blip r:embed="rId3"/>
          <a:stretch>
            <a:fillRect/>
          </a:stretch>
        </p:blipFill>
        <p:spPr>
          <a:xfrm>
            <a:off x="0" y="0"/>
            <a:ext cx="9144000" cy="704850"/>
          </a:xfrm>
          <a:prstGeom prst="rect">
            <a:avLst/>
          </a:prstGeom>
        </p:spPr>
      </p:pic>
      <p:sp>
        <p:nvSpPr>
          <p:cNvPr id="12" name="Rectangle 11"/>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solidFill>
                <a:prstClr val="white"/>
              </a:solidFill>
              <a:latin typeface="Calibri"/>
            </a:endParaRPr>
          </a:p>
        </p:txBody>
      </p:sp>
      <p:sp>
        <p:nvSpPr>
          <p:cNvPr id="15" name="Content Placeholder 2"/>
          <p:cNvSpPr txBox="1">
            <a:spLocks/>
          </p:cNvSpPr>
          <p:nvPr/>
        </p:nvSpPr>
        <p:spPr>
          <a:xfrm>
            <a:off x="425302" y="1440122"/>
            <a:ext cx="2785467" cy="252533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tabLst>
                <a:tab pos="934641" algn="l"/>
              </a:tabLst>
            </a:pPr>
            <a:r>
              <a:rPr lang="zh-TW" altLang="en-US" b="1" i="1" dirty="0" smtClean="0">
                <a:solidFill>
                  <a:srgbClr val="000000"/>
                </a:solidFill>
                <a:ea typeface="Apple LiGothic" pitchFamily="2" charset="-120"/>
              </a:rPr>
              <a:t>第二步</a:t>
            </a:r>
            <a:r>
              <a:rPr lang="en-US" altLang="zh-TW" b="1" i="1" dirty="0" smtClean="0">
                <a:solidFill>
                  <a:srgbClr val="000000"/>
                </a:solidFill>
                <a:ea typeface="Apple LiGothic" pitchFamily="2" charset="-120"/>
              </a:rPr>
              <a:t>: </a:t>
            </a:r>
          </a:p>
          <a:p>
            <a:pPr marL="0" indent="0">
              <a:buNone/>
              <a:tabLst>
                <a:tab pos="934641" algn="l"/>
              </a:tabLst>
            </a:pPr>
            <a:r>
              <a:rPr lang="zh-TW" altLang="en-US" dirty="0" smtClean="0">
                <a:solidFill>
                  <a:srgbClr val="000000"/>
                </a:solidFill>
                <a:ea typeface="Apple LiGothic" pitchFamily="2" charset="-120"/>
              </a:rPr>
              <a:t>透過你的</a:t>
            </a:r>
            <a:r>
              <a:rPr lang="en-US" altLang="zh-TW" dirty="0" smtClean="0">
                <a:solidFill>
                  <a:srgbClr val="000000"/>
                </a:solidFill>
                <a:ea typeface="Apple LiGothic" pitchFamily="2" charset="-120"/>
              </a:rPr>
              <a:t>HK.SHOP.COM</a:t>
            </a:r>
            <a:r>
              <a:rPr lang="zh-TW" altLang="en-US" dirty="0" smtClean="0">
                <a:solidFill>
                  <a:srgbClr val="000000"/>
                </a:solidFill>
                <a:ea typeface="Apple LiGothic" pitchFamily="2" charset="-120"/>
              </a:rPr>
              <a:t>網站到你原本就在消費的商店購買你家中每月丶每季丶各種場合所需的產品。</a:t>
            </a:r>
            <a:endParaRPr lang="en-US" altLang="zh-CN" dirty="0" smtClean="0">
              <a:solidFill>
                <a:srgbClr val="000000"/>
              </a:solidFill>
              <a:ea typeface="Apple LiGothic" pitchFamily="2" charset="-120"/>
            </a:endParaRPr>
          </a:p>
          <a:p>
            <a:pPr marL="0" indent="0">
              <a:buNone/>
              <a:tabLst>
                <a:tab pos="934641" algn="l"/>
              </a:tabLst>
            </a:pPr>
            <a:r>
              <a:rPr lang="en-US" b="1" i="1" dirty="0" smtClean="0">
                <a:ea typeface="Apple LiGothic" pitchFamily="2" charset="-120"/>
                <a:cs typeface="Verdana" charset="0"/>
              </a:rPr>
              <a:t>Step 2 - </a:t>
            </a:r>
          </a:p>
          <a:p>
            <a:pPr marL="0" indent="0">
              <a:buNone/>
              <a:tabLst>
                <a:tab pos="934641" algn="l"/>
              </a:tabLst>
            </a:pPr>
            <a:r>
              <a:rPr lang="en-US" sz="1500" dirty="0">
                <a:ea typeface="Apple LiGothic" pitchFamily="2" charset="-120"/>
                <a:cs typeface="Verdana" charset="0"/>
              </a:rPr>
              <a:t>Buy ALL other products you are currently buying for your households every month, quarter, season, special occasion… thru your HK.SHOP.COM website from the same stores</a:t>
            </a: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 pos="1067991" algn="l"/>
              </a:tabLst>
            </a:pPr>
            <a:r>
              <a:rPr lang="en-US" sz="1500" dirty="0">
                <a:ea typeface="Apple LiGothic" pitchFamily="2" charset="-120"/>
                <a:cs typeface="Verdana" charset="0"/>
              </a:rPr>
              <a:t>	</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628" y="1948860"/>
            <a:ext cx="2024744" cy="2190356"/>
          </a:xfrm>
          <a:prstGeom prst="rect">
            <a:avLst/>
          </a:prstGeom>
        </p:spPr>
      </p:pic>
      <p:sp>
        <p:nvSpPr>
          <p:cNvPr id="17" name="TextBox 16"/>
          <p:cNvSpPr txBox="1"/>
          <p:nvPr/>
        </p:nvSpPr>
        <p:spPr>
          <a:xfrm>
            <a:off x="3559628" y="3475968"/>
            <a:ext cx="2024744" cy="607859"/>
          </a:xfrm>
          <a:prstGeom prst="rect">
            <a:avLst/>
          </a:prstGeom>
          <a:noFill/>
        </p:spPr>
        <p:txBody>
          <a:bodyPr wrap="square" lIns="68580" tIns="34290" rIns="68580" bIns="34290" rtlCol="0">
            <a:spAutoFit/>
          </a:bodyPr>
          <a:lstStyle/>
          <a:p>
            <a:pPr algn="ctr"/>
            <a:r>
              <a:rPr lang="en-US" sz="2100" dirty="0"/>
              <a:t>BV</a:t>
            </a:r>
          </a:p>
          <a:p>
            <a:pPr algn="ctr"/>
            <a:r>
              <a:rPr lang="en-US" dirty="0" smtClean="0"/>
              <a:t>Monthly __________</a:t>
            </a:r>
            <a:endParaRPr lang="en-US" dirty="0"/>
          </a:p>
        </p:txBody>
      </p:sp>
      <p:sp>
        <p:nvSpPr>
          <p:cNvPr id="20" name="Rectangle 19"/>
          <p:cNvSpPr/>
          <p:nvPr/>
        </p:nvSpPr>
        <p:spPr>
          <a:xfrm>
            <a:off x="5757813" y="2282291"/>
            <a:ext cx="3136111" cy="1546577"/>
          </a:xfrm>
          <a:prstGeom prst="rect">
            <a:avLst/>
          </a:prstGeom>
        </p:spPr>
        <p:txBody>
          <a:bodyPr wrap="square" lIns="68580" tIns="34290" rIns="68580" bIns="34290">
            <a:spAutoFit/>
          </a:bodyPr>
          <a:lstStyle/>
          <a:p>
            <a:pPr>
              <a:tabLst>
                <a:tab pos="934641" algn="l"/>
                <a:tab pos="1067991" algn="l"/>
              </a:tabLst>
            </a:pPr>
            <a:r>
              <a:rPr lang="zh-TW" altLang="en-US" sz="1800" dirty="0">
                <a:solidFill>
                  <a:srgbClr val="000000"/>
                </a:solidFill>
                <a:ea typeface="Apple LiGothic" pitchFamily="2" charset="-120"/>
              </a:rPr>
              <a:t>*超連鎖™店主在夥伴商店消費，既慳錢</a:t>
            </a:r>
            <a:r>
              <a:rPr lang="en-US" altLang="zh-TW" sz="1800" dirty="0">
                <a:solidFill>
                  <a:srgbClr val="000000"/>
                </a:solidFill>
                <a:ea typeface="Apple LiGothic" pitchFamily="2" charset="-120"/>
              </a:rPr>
              <a:t>(</a:t>
            </a:r>
            <a:r>
              <a:rPr lang="zh-TW" altLang="en-US" sz="1800" dirty="0">
                <a:solidFill>
                  <a:srgbClr val="000000"/>
                </a:solidFill>
                <a:ea typeface="Apple LiGothic" pitchFamily="2" charset="-120"/>
              </a:rPr>
              <a:t>優惠</a:t>
            </a:r>
            <a:r>
              <a:rPr lang="en-US" altLang="zh-TW" sz="1800" dirty="0">
                <a:solidFill>
                  <a:srgbClr val="000000"/>
                </a:solidFill>
                <a:ea typeface="Apple LiGothic" pitchFamily="2" charset="-120"/>
              </a:rPr>
              <a:t>/</a:t>
            </a:r>
            <a:r>
              <a:rPr lang="zh-TW" altLang="en-US" sz="1800" dirty="0">
                <a:solidFill>
                  <a:srgbClr val="000000"/>
                </a:solidFill>
                <a:ea typeface="Apple LiGothic" pitchFamily="2" charset="-120"/>
              </a:rPr>
              <a:t>特價</a:t>
            </a:r>
            <a:r>
              <a:rPr lang="en-US" altLang="zh-TW" sz="1800" dirty="0">
                <a:solidFill>
                  <a:srgbClr val="000000"/>
                </a:solidFill>
                <a:ea typeface="Apple LiGothic" pitchFamily="2" charset="-120"/>
              </a:rPr>
              <a:t>)</a:t>
            </a:r>
            <a:r>
              <a:rPr lang="zh-TW" altLang="en-US" sz="1800" dirty="0">
                <a:solidFill>
                  <a:srgbClr val="000000"/>
                </a:solidFill>
                <a:ea typeface="Apple LiGothic" pitchFamily="2" charset="-120"/>
              </a:rPr>
              <a:t>丶又賺錢</a:t>
            </a:r>
            <a:r>
              <a:rPr lang="en-US" altLang="zh-TW" sz="1800" dirty="0">
                <a:solidFill>
                  <a:srgbClr val="000000"/>
                </a:solidFill>
                <a:ea typeface="Apple LiGothic" pitchFamily="2" charset="-120"/>
              </a:rPr>
              <a:t>(</a:t>
            </a:r>
            <a:r>
              <a:rPr lang="zh-TW" altLang="en-US" sz="1800" dirty="0">
                <a:solidFill>
                  <a:srgbClr val="000000"/>
                </a:solidFill>
                <a:ea typeface="Apple LiGothic" pitchFamily="2" charset="-120"/>
              </a:rPr>
              <a:t>賺取</a:t>
            </a:r>
            <a:r>
              <a:rPr lang="en-US" altLang="zh-TW" sz="1800" dirty="0">
                <a:solidFill>
                  <a:srgbClr val="000000"/>
                </a:solidFill>
                <a:ea typeface="Apple LiGothic" pitchFamily="2" charset="-120"/>
              </a:rPr>
              <a:t>IBV/</a:t>
            </a:r>
            <a:r>
              <a:rPr lang="zh-TW" altLang="en-US" sz="1800" dirty="0">
                <a:solidFill>
                  <a:srgbClr val="000000"/>
                </a:solidFill>
                <a:ea typeface="Apple LiGothic" pitchFamily="2" charset="-120"/>
              </a:rPr>
              <a:t>現金回贈</a:t>
            </a:r>
            <a:r>
              <a:rPr lang="en-US" altLang="zh-TW" sz="1800" dirty="0">
                <a:solidFill>
                  <a:srgbClr val="000000"/>
                </a:solidFill>
                <a:ea typeface="Apple LiGothic" pitchFamily="2" charset="-120"/>
              </a:rPr>
              <a:t>)</a:t>
            </a:r>
            <a:endParaRPr lang="en-US" sz="1800" dirty="0">
              <a:ea typeface="Apple LiGothic" pitchFamily="2" charset="-120"/>
              <a:cs typeface="Verdana" charset="0"/>
            </a:endParaRPr>
          </a:p>
          <a:p>
            <a:pPr>
              <a:tabLst>
                <a:tab pos="934641" algn="l"/>
                <a:tab pos="1067991" algn="l"/>
              </a:tabLst>
            </a:pPr>
            <a:r>
              <a:rPr lang="en-US" dirty="0" smtClean="0">
                <a:ea typeface="Apple LiGothic" pitchFamily="2" charset="-120"/>
                <a:cs typeface="Verdana" charset="0"/>
              </a:rPr>
              <a:t>*</a:t>
            </a:r>
            <a:r>
              <a:rPr lang="en-US" dirty="0">
                <a:ea typeface="Apple LiGothic" pitchFamily="2" charset="-120"/>
                <a:cs typeface="Verdana" charset="0"/>
              </a:rPr>
              <a:t>UFOs save (deals/pricing) and earn </a:t>
            </a:r>
            <a:r>
              <a:rPr lang="en-US" dirty="0" smtClean="0">
                <a:ea typeface="Apple LiGothic" pitchFamily="2" charset="-120"/>
                <a:cs typeface="Verdana" charset="0"/>
              </a:rPr>
              <a:t>(</a:t>
            </a:r>
            <a:r>
              <a:rPr lang="en-US" dirty="0">
                <a:ea typeface="Apple LiGothic" pitchFamily="2" charset="-120"/>
                <a:cs typeface="Verdana" charset="0"/>
              </a:rPr>
              <a:t>IBV </a:t>
            </a:r>
            <a:r>
              <a:rPr lang="en-US" dirty="0" smtClean="0">
                <a:ea typeface="Apple LiGothic" pitchFamily="2" charset="-120"/>
                <a:cs typeface="Verdana" charset="0"/>
              </a:rPr>
              <a:t>compensation/</a:t>
            </a:r>
            <a:r>
              <a:rPr lang="en-US" dirty="0">
                <a:ea typeface="Apple LiGothic" pitchFamily="2" charset="-120"/>
                <a:cs typeface="Verdana" charset="0"/>
              </a:rPr>
              <a:t>Cashback) on partner store purchases</a:t>
            </a:r>
          </a:p>
        </p:txBody>
      </p:sp>
      <p:sp>
        <p:nvSpPr>
          <p:cNvPr id="21" name="Rectangle 20"/>
          <p:cNvSpPr/>
          <p:nvPr/>
        </p:nvSpPr>
        <p:spPr>
          <a:xfrm>
            <a:off x="4311769" y="4139216"/>
            <a:ext cx="520463" cy="284693"/>
          </a:xfrm>
          <a:prstGeom prst="rect">
            <a:avLst/>
          </a:prstGeom>
        </p:spPr>
        <p:txBody>
          <a:bodyPr wrap="none" lIns="68580" tIns="34290" rIns="68580" bIns="34290">
            <a:spAutoFit/>
          </a:bodyPr>
          <a:lstStyle/>
          <a:p>
            <a:pPr algn="ctr"/>
            <a:r>
              <a:rPr lang="en-US" dirty="0">
                <a:latin typeface="Verdana"/>
                <a:cs typeface="Verdana"/>
              </a:rPr>
              <a:t>Avg</a:t>
            </a:r>
            <a:r>
              <a:rPr lang="en-US" dirty="0"/>
              <a:t>.</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6834" y="4810361"/>
            <a:ext cx="1705711" cy="149826"/>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5869" y="4527917"/>
            <a:ext cx="1706585" cy="268809"/>
          </a:xfrm>
          <a:prstGeom prst="rect">
            <a:avLst/>
          </a:prstGeom>
        </p:spPr>
      </p:pic>
      <p:sp>
        <p:nvSpPr>
          <p:cNvPr id="18"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Tree>
    <p:extLst>
      <p:ext uri="{BB962C8B-B14F-4D97-AF65-F5344CB8AC3E}">
        <p14:creationId xmlns:p14="http://schemas.microsoft.com/office/powerpoint/2010/main" val="3977635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292462" y="3279809"/>
            <a:ext cx="7034373" cy="1880832"/>
          </a:xfrm>
        </p:spPr>
        <p:txBody>
          <a:bodyPr>
            <a:normAutofit/>
          </a:bodyPr>
          <a:lstStyle/>
          <a:p>
            <a:r>
              <a:rPr lang="en-US" sz="1700" dirty="0">
                <a:latin typeface="Verdana" charset="0"/>
                <a:ea typeface="Verdana" charset="0"/>
                <a:cs typeface="Verdana" charset="0"/>
              </a:rPr>
              <a:t>Complete the Shopping Annuity Assessment</a:t>
            </a:r>
          </a:p>
          <a:p>
            <a:pPr lvl="1">
              <a:buFont typeface="LucidaGrande" charset="0"/>
              <a:buChar char="−"/>
            </a:pPr>
            <a:r>
              <a:rPr lang="en-US" sz="1700" dirty="0">
                <a:latin typeface="Verdana" charset="0"/>
                <a:ea typeface="Verdana" charset="0"/>
                <a:cs typeface="Verdana" charset="0"/>
              </a:rPr>
              <a:t>Regular Spending</a:t>
            </a:r>
          </a:p>
          <a:p>
            <a:pPr lvl="1">
              <a:buFont typeface="LucidaGrande" charset="0"/>
              <a:buChar char="−"/>
            </a:pPr>
            <a:r>
              <a:rPr lang="en-US" sz="1700" dirty="0">
                <a:latin typeface="Verdana" charset="0"/>
                <a:ea typeface="Verdana" charset="0"/>
                <a:cs typeface="Verdana" charset="0"/>
              </a:rPr>
              <a:t>Annual Spending</a:t>
            </a:r>
          </a:p>
          <a:p>
            <a:pPr marL="175022" lvl="1" indent="-175022">
              <a:buFont typeface="Arial" charset="0"/>
              <a:buChar char="•"/>
            </a:pPr>
            <a:r>
              <a:rPr lang="en-US" sz="1700" dirty="0">
                <a:latin typeface="Verdana" charset="0"/>
                <a:ea typeface="Verdana" charset="0"/>
                <a:cs typeface="Verdana" charset="0"/>
              </a:rPr>
              <a:t>Identify “Partner Stores” where you make these purchases</a:t>
            </a:r>
          </a:p>
          <a:p>
            <a:pPr marL="175022" lvl="1" indent="-175022">
              <a:buFont typeface="Arial" charset="0"/>
              <a:buChar char="•"/>
            </a:pPr>
            <a:r>
              <a:rPr lang="en-US" sz="1700" dirty="0">
                <a:latin typeface="Verdana" charset="0"/>
                <a:ea typeface="Verdana" charset="0"/>
                <a:cs typeface="Verdana" charset="0"/>
              </a:rPr>
              <a:t>Create a “My List” of Partner Stores on your HK.SHOP.COM website</a:t>
            </a:r>
          </a:p>
        </p:txBody>
      </p:sp>
      <p:sp>
        <p:nvSpPr>
          <p:cNvPr id="6" name="Rectangle 5"/>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9" name="Picture 8"/>
          <p:cNvPicPr>
            <a:picLocks noChangeAspect="1"/>
          </p:cNvPicPr>
          <p:nvPr/>
        </p:nvPicPr>
        <p:blipFill>
          <a:blip r:embed="rId3"/>
          <a:stretch>
            <a:fillRect/>
          </a:stretch>
        </p:blipFill>
        <p:spPr>
          <a:xfrm>
            <a:off x="0" y="0"/>
            <a:ext cx="9144000" cy="704850"/>
          </a:xfrm>
          <a:prstGeom prst="rect">
            <a:avLst/>
          </a:prstGeom>
        </p:spPr>
      </p:pic>
      <p:sp>
        <p:nvSpPr>
          <p:cNvPr id="10" name="Rectangle 9"/>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834" y="4810361"/>
            <a:ext cx="1705711" cy="14982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869" y="4527917"/>
            <a:ext cx="1706585" cy="268809"/>
          </a:xfrm>
          <a:prstGeom prst="rect">
            <a:avLst/>
          </a:prstGeom>
        </p:spPr>
      </p:pic>
      <p:sp>
        <p:nvSpPr>
          <p:cNvPr id="14"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
        <p:nvSpPr>
          <p:cNvPr id="15" name="Content Placeholder 2"/>
          <p:cNvSpPr txBox="1">
            <a:spLocks/>
          </p:cNvSpPr>
          <p:nvPr/>
        </p:nvSpPr>
        <p:spPr>
          <a:xfrm>
            <a:off x="292461" y="1464841"/>
            <a:ext cx="7886700" cy="210362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TW" altLang="en-US" sz="2300" dirty="0">
                <a:solidFill>
                  <a:srgbClr val="000000"/>
                </a:solidFill>
                <a:ea typeface="Apple LiGothic" pitchFamily="2" charset="-120"/>
              </a:rPr>
              <a:t>完成購物年金計劃評量表</a:t>
            </a:r>
            <a:endParaRPr lang="en" sz="2300" dirty="0">
              <a:ea typeface="Apple LiGothic" pitchFamily="2" charset="-120"/>
            </a:endParaRPr>
          </a:p>
          <a:p>
            <a:pPr lvl="1">
              <a:buFont typeface="LucidaGrande" charset="0"/>
              <a:buChar char="−"/>
            </a:pPr>
            <a:r>
              <a:rPr lang="zh-TW" altLang="en-US" sz="2300" dirty="0">
                <a:solidFill>
                  <a:srgbClr val="000000"/>
                </a:solidFill>
                <a:ea typeface="Apple LiGothic" pitchFamily="2" charset="-120"/>
              </a:rPr>
              <a:t>固定消費</a:t>
            </a:r>
            <a:endParaRPr lang="zh-CN" altLang="en-US" sz="2300" dirty="0">
              <a:solidFill>
                <a:srgbClr val="000000"/>
              </a:solidFill>
              <a:ea typeface="SimSun" pitchFamily="18" charset="0"/>
            </a:endParaRPr>
          </a:p>
          <a:p>
            <a:pPr lvl="1">
              <a:buFont typeface="LucidaGrande" charset="0"/>
              <a:buChar char="−"/>
            </a:pPr>
            <a:r>
              <a:rPr lang="zh-TW" altLang="en-US" sz="2300" dirty="0">
                <a:solidFill>
                  <a:srgbClr val="000000"/>
                </a:solidFill>
                <a:ea typeface="Apple LiGothic" pitchFamily="2" charset="-120"/>
              </a:rPr>
              <a:t>年度消費</a:t>
            </a:r>
            <a:endParaRPr lang="en" sz="2300" dirty="0">
              <a:ea typeface="Apple LiGothic" pitchFamily="2" charset="-120"/>
            </a:endParaRPr>
          </a:p>
          <a:p>
            <a:pPr marL="175022" lvl="1" indent="-175022">
              <a:buFont typeface="Arial" charset="0"/>
              <a:buChar char="•"/>
            </a:pPr>
            <a:r>
              <a:rPr lang="zh-TW" altLang="en-US" sz="2300" dirty="0">
                <a:solidFill>
                  <a:srgbClr val="000000"/>
                </a:solidFill>
                <a:ea typeface="Apple LiGothic" pitchFamily="2" charset="-120"/>
              </a:rPr>
              <a:t>找出你購買這些產品的「夥伴商店」 </a:t>
            </a:r>
            <a:endParaRPr lang="en-US" altLang="zh-TW" sz="2300" dirty="0">
              <a:solidFill>
                <a:srgbClr val="000000"/>
              </a:solidFill>
              <a:ea typeface="Apple LiGothic" pitchFamily="2" charset="-120"/>
            </a:endParaRPr>
          </a:p>
          <a:p>
            <a:pPr marL="175022" lvl="1" indent="-175022">
              <a:buFont typeface="Arial" charset="0"/>
              <a:buChar char="•"/>
            </a:pPr>
            <a:r>
              <a:rPr lang="zh-TW" altLang="en-US" sz="2300" dirty="0">
                <a:solidFill>
                  <a:srgbClr val="000000"/>
                </a:solidFill>
                <a:ea typeface="Apple LiGothic" pitchFamily="2" charset="-120"/>
              </a:rPr>
              <a:t>在自己的</a:t>
            </a:r>
            <a:r>
              <a:rPr lang="en-US" altLang="zh-TW" sz="2300" dirty="0">
                <a:solidFill>
                  <a:srgbClr val="000000"/>
                </a:solidFill>
                <a:ea typeface="Apple LiGothic" pitchFamily="2" charset="-120"/>
              </a:rPr>
              <a:t>HK.SHOP.COM</a:t>
            </a:r>
            <a:r>
              <a:rPr lang="zh-TW" altLang="en-US" sz="2300" dirty="0">
                <a:solidFill>
                  <a:srgbClr val="000000"/>
                </a:solidFill>
                <a:ea typeface="Apple LiGothic" pitchFamily="2" charset="-120"/>
              </a:rPr>
              <a:t>將這些夥伴商店設成一份「我的清單」</a:t>
            </a:r>
            <a:r>
              <a:rPr lang="zh-CN" altLang="en-US" sz="2300" dirty="0">
                <a:solidFill>
                  <a:srgbClr val="000000"/>
                </a:solidFill>
                <a:ea typeface="SimSun" pitchFamily="18" charset="0"/>
              </a:rPr>
              <a:t> </a:t>
            </a:r>
          </a:p>
          <a:p>
            <a:pPr lvl="1">
              <a:buFont typeface="LucidaGrande" charset="0"/>
              <a:buChar char="−"/>
            </a:pPr>
            <a:endParaRPr lang="en-US" sz="2300" dirty="0">
              <a:latin typeface="Verdana" charset="0"/>
              <a:ea typeface="Apple LiGothic" pitchFamily="2" charset="-120"/>
              <a:cs typeface="Verdana" charset="0"/>
            </a:endParaRPr>
          </a:p>
        </p:txBody>
      </p:sp>
    </p:spTree>
    <p:extLst>
      <p:ext uri="{BB962C8B-B14F-4D97-AF65-F5344CB8AC3E}">
        <p14:creationId xmlns:p14="http://schemas.microsoft.com/office/powerpoint/2010/main" val="1521742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1" y="1720147"/>
            <a:ext cx="4460453" cy="1891862"/>
          </a:xfrm>
        </p:spPr>
        <p:txBody>
          <a:bodyPr>
            <a:noAutofit/>
          </a:bodyPr>
          <a:lstStyle/>
          <a:p>
            <a:r>
              <a:rPr lang="en-US" sz="2300" dirty="0">
                <a:latin typeface="Verdana" charset="0"/>
                <a:ea typeface="Verdana" charset="0"/>
                <a:cs typeface="Verdana" charset="0"/>
              </a:rPr>
              <a:t>Savings &amp; Earning</a:t>
            </a:r>
          </a:p>
          <a:p>
            <a:r>
              <a:rPr lang="en-US" sz="2300" dirty="0">
                <a:latin typeface="Verdana" charset="0"/>
                <a:ea typeface="Verdana" charset="0"/>
                <a:cs typeface="Verdana" charset="0"/>
              </a:rPr>
              <a:t>Product of Your Programs</a:t>
            </a:r>
          </a:p>
          <a:p>
            <a:r>
              <a:rPr lang="en-US" sz="2300" dirty="0">
                <a:latin typeface="Verdana" charset="0"/>
                <a:ea typeface="Verdana" charset="0"/>
                <a:cs typeface="Verdana" charset="0"/>
              </a:rPr>
              <a:t>Sell What You Use</a:t>
            </a:r>
          </a:p>
          <a:p>
            <a:r>
              <a:rPr lang="en-US" sz="2300" dirty="0">
                <a:latin typeface="Verdana" charset="0"/>
                <a:ea typeface="Verdana" charset="0"/>
                <a:cs typeface="Verdana" charset="0"/>
              </a:rPr>
              <a:t>Quantification (IBV) to set Business Goals</a:t>
            </a:r>
          </a:p>
          <a:p>
            <a:r>
              <a:rPr lang="en-US" sz="2300" dirty="0">
                <a:latin typeface="Verdana" charset="0"/>
                <a:ea typeface="Verdana" charset="0"/>
                <a:cs typeface="Verdana" charset="0"/>
              </a:rPr>
              <a:t>Leadership</a:t>
            </a:r>
          </a:p>
        </p:txBody>
      </p:sp>
      <p:sp>
        <p:nvSpPr>
          <p:cNvPr id="7" name="Rectangle 6"/>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9" name="Picture 8"/>
          <p:cNvPicPr>
            <a:picLocks noChangeAspect="1"/>
          </p:cNvPicPr>
          <p:nvPr/>
        </p:nvPicPr>
        <p:blipFill>
          <a:blip r:embed="rId3"/>
          <a:stretch>
            <a:fillRect/>
          </a:stretch>
        </p:blipFill>
        <p:spPr>
          <a:xfrm>
            <a:off x="0" y="0"/>
            <a:ext cx="9144000" cy="704850"/>
          </a:xfrm>
          <a:prstGeom prst="rect">
            <a:avLst/>
          </a:prstGeom>
        </p:spPr>
      </p:pic>
      <p:sp>
        <p:nvSpPr>
          <p:cNvPr id="10" name="Rectangle 9"/>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834" y="4810361"/>
            <a:ext cx="1705711" cy="14982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869" y="4527917"/>
            <a:ext cx="1706585" cy="268809"/>
          </a:xfrm>
          <a:prstGeom prst="rect">
            <a:avLst/>
          </a:prstGeom>
        </p:spPr>
      </p:pic>
      <p:sp>
        <p:nvSpPr>
          <p:cNvPr id="14"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
        <p:nvSpPr>
          <p:cNvPr id="15" name="Content Placeholder 2"/>
          <p:cNvSpPr txBox="1">
            <a:spLocks/>
          </p:cNvSpPr>
          <p:nvPr/>
        </p:nvSpPr>
        <p:spPr>
          <a:xfrm>
            <a:off x="711420" y="1736473"/>
            <a:ext cx="3557095" cy="189186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TW" altLang="en-US" sz="2600" dirty="0">
                <a:solidFill>
                  <a:srgbClr val="000000"/>
                </a:solidFill>
                <a:ea typeface="Apple LiGothic" pitchFamily="2" charset="-120"/>
              </a:rPr>
              <a:t>慳錢兼賺錢 </a:t>
            </a:r>
            <a:endParaRPr lang="en-US" altLang="zh-TW" sz="2600" dirty="0">
              <a:solidFill>
                <a:srgbClr val="000000"/>
              </a:solidFill>
              <a:ea typeface="Apple LiGothic" pitchFamily="2" charset="-120"/>
            </a:endParaRPr>
          </a:p>
          <a:p>
            <a:r>
              <a:rPr lang="zh-TW" altLang="en-US" sz="2600" dirty="0">
                <a:solidFill>
                  <a:srgbClr val="000000"/>
                </a:solidFill>
                <a:ea typeface="Apple LiGothic" pitchFamily="2" charset="-120"/>
              </a:rPr>
              <a:t>成為產品的專家</a:t>
            </a:r>
            <a:endParaRPr lang="en-US" altLang="zh-TW" sz="2600" dirty="0">
              <a:solidFill>
                <a:srgbClr val="000000"/>
              </a:solidFill>
              <a:ea typeface="Apple LiGothic" pitchFamily="2" charset="-120"/>
            </a:endParaRPr>
          </a:p>
          <a:p>
            <a:r>
              <a:rPr lang="zh-TW" altLang="en-US" sz="2600" dirty="0">
                <a:solidFill>
                  <a:srgbClr val="000000"/>
                </a:solidFill>
                <a:ea typeface="Apple LiGothic" pitchFamily="2" charset="-120"/>
              </a:rPr>
              <a:t>賣自己也在使用的產品 </a:t>
            </a:r>
            <a:endParaRPr lang="en-US" altLang="zh-TW" sz="2600" dirty="0">
              <a:solidFill>
                <a:srgbClr val="000000"/>
              </a:solidFill>
              <a:ea typeface="Apple LiGothic" pitchFamily="2" charset="-120"/>
            </a:endParaRPr>
          </a:p>
          <a:p>
            <a:r>
              <a:rPr lang="zh-TW" altLang="en-US" sz="2600" dirty="0">
                <a:solidFill>
                  <a:srgbClr val="000000"/>
                </a:solidFill>
                <a:ea typeface="Apple LiGothic" pitchFamily="2" charset="-120"/>
              </a:rPr>
              <a:t>以數量</a:t>
            </a:r>
            <a:r>
              <a:rPr lang="en-US" altLang="zh-TW" sz="2600" dirty="0">
                <a:solidFill>
                  <a:srgbClr val="000000"/>
                </a:solidFill>
                <a:ea typeface="Apple LiGothic" pitchFamily="2" charset="-120"/>
              </a:rPr>
              <a:t>(BV &amp; IBV)</a:t>
            </a:r>
            <a:r>
              <a:rPr lang="zh-TW" altLang="en-US" sz="2600" dirty="0">
                <a:solidFill>
                  <a:srgbClr val="000000"/>
                </a:solidFill>
                <a:ea typeface="Apple LiGothic" pitchFamily="2" charset="-120"/>
              </a:rPr>
              <a:t>設定事業目標 </a:t>
            </a:r>
            <a:endParaRPr lang="en-US" altLang="zh-TW" sz="2600" dirty="0">
              <a:solidFill>
                <a:srgbClr val="000000"/>
              </a:solidFill>
              <a:ea typeface="Apple LiGothic" pitchFamily="2" charset="-120"/>
            </a:endParaRPr>
          </a:p>
          <a:p>
            <a:r>
              <a:rPr lang="zh-TW" altLang="en-US" sz="2600" dirty="0">
                <a:solidFill>
                  <a:srgbClr val="000000"/>
                </a:solidFill>
                <a:ea typeface="Apple LiGothic" pitchFamily="2" charset="-120"/>
              </a:rPr>
              <a:t>領袖能力</a:t>
            </a:r>
            <a:endParaRPr lang="en-US" altLang="zh-TW" sz="2600" dirty="0">
              <a:solidFill>
                <a:srgbClr val="000000"/>
              </a:solidFill>
              <a:ea typeface="Apple LiGothic" pitchFamily="2" charset="-120"/>
            </a:endParaRPr>
          </a:p>
        </p:txBody>
      </p:sp>
    </p:spTree>
    <p:extLst>
      <p:ext uri="{BB962C8B-B14F-4D97-AF65-F5344CB8AC3E}">
        <p14:creationId xmlns:p14="http://schemas.microsoft.com/office/powerpoint/2010/main" val="1356871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solidFill>
                <a:prstClr val="white"/>
              </a:solidFill>
              <a:ea typeface="Apple LiGothic" pitchFamily="2" charset="-120"/>
            </a:endParaRPr>
          </a:p>
        </p:txBody>
      </p:sp>
      <p:pic>
        <p:nvPicPr>
          <p:cNvPr id="11" name="Picture 10"/>
          <p:cNvPicPr>
            <a:picLocks noChangeAspect="1"/>
          </p:cNvPicPr>
          <p:nvPr/>
        </p:nvPicPr>
        <p:blipFill>
          <a:blip r:embed="rId3"/>
          <a:stretch>
            <a:fillRect/>
          </a:stretch>
        </p:blipFill>
        <p:spPr>
          <a:xfrm>
            <a:off x="0" y="0"/>
            <a:ext cx="9144000" cy="704850"/>
          </a:xfrm>
          <a:prstGeom prst="rect">
            <a:avLst/>
          </a:prstGeom>
        </p:spPr>
      </p:pic>
      <p:sp>
        <p:nvSpPr>
          <p:cNvPr id="12" name="Rectangle 11"/>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solidFill>
                <a:prstClr val="white"/>
              </a:solidFill>
              <a:ea typeface="Apple LiGothic" pitchFamily="2" charset="-120"/>
            </a:endParaRPr>
          </a:p>
        </p:txBody>
      </p:sp>
      <p:sp>
        <p:nvSpPr>
          <p:cNvPr id="14" name="Content Placeholder 2"/>
          <p:cNvSpPr>
            <a:spLocks noGrp="1"/>
          </p:cNvSpPr>
          <p:nvPr>
            <p:ph idx="1"/>
          </p:nvPr>
        </p:nvSpPr>
        <p:spPr>
          <a:xfrm>
            <a:off x="1" y="1440122"/>
            <a:ext cx="3208997" cy="2973397"/>
          </a:xfrm>
        </p:spPr>
        <p:txBody>
          <a:bodyPr>
            <a:noAutofit/>
          </a:bodyPr>
          <a:lstStyle/>
          <a:p>
            <a:pPr marL="0" indent="0">
              <a:spcBef>
                <a:spcPts val="0"/>
              </a:spcBef>
              <a:buNone/>
              <a:tabLst>
                <a:tab pos="934641" algn="l"/>
              </a:tabLst>
            </a:pPr>
            <a:r>
              <a:rPr lang="zh-TW" altLang="en-US" sz="1800" b="1" i="1" dirty="0">
                <a:solidFill>
                  <a:srgbClr val="000000"/>
                </a:solidFill>
                <a:ea typeface="Apple LiGothic" pitchFamily="2" charset="-120"/>
              </a:rPr>
              <a:t>第三步 </a:t>
            </a:r>
            <a:r>
              <a:rPr lang="en-US" altLang="zh-TW" sz="1800" b="1" i="1" dirty="0">
                <a:solidFill>
                  <a:srgbClr val="000000"/>
                </a:solidFill>
                <a:ea typeface="Apple LiGothic" pitchFamily="2" charset="-120"/>
              </a:rPr>
              <a:t>︰</a:t>
            </a:r>
          </a:p>
          <a:p>
            <a:pPr marL="0" indent="0">
              <a:spcBef>
                <a:spcPts val="0"/>
              </a:spcBef>
              <a:buNone/>
              <a:tabLst>
                <a:tab pos="934641" algn="l"/>
              </a:tabLst>
            </a:pPr>
            <a:r>
              <a:rPr lang="zh-TW" altLang="en-US" sz="1800" dirty="0">
                <a:solidFill>
                  <a:srgbClr val="000000"/>
                </a:solidFill>
                <a:ea typeface="Apple LiGothic" pitchFamily="2" charset="-120"/>
              </a:rPr>
              <a:t>建立</a:t>
            </a:r>
            <a:r>
              <a:rPr lang="en-US" altLang="zh-TW" sz="1800" dirty="0">
                <a:solidFill>
                  <a:srgbClr val="000000"/>
                </a:solidFill>
                <a:ea typeface="Apple LiGothic" pitchFamily="2" charset="-120"/>
              </a:rPr>
              <a:t>10-15</a:t>
            </a:r>
            <a:r>
              <a:rPr lang="zh-TW" altLang="en-US" sz="1800" dirty="0">
                <a:solidFill>
                  <a:srgbClr val="000000"/>
                </a:solidFill>
                <a:ea typeface="Apple LiGothic" pitchFamily="2" charset="-120"/>
              </a:rPr>
              <a:t>名忠實顧客購買美安品牌產品以代替原使用產品</a:t>
            </a:r>
            <a:r>
              <a:rPr lang="en-US" altLang="zh-TW" sz="1800" dirty="0">
                <a:solidFill>
                  <a:srgbClr val="000000"/>
                </a:solidFill>
                <a:ea typeface="Apple LiGothic" pitchFamily="2" charset="-120"/>
              </a:rPr>
              <a:t>...  </a:t>
            </a:r>
            <a:r>
              <a:rPr lang="zh-TW" altLang="en-US" sz="1800" dirty="0">
                <a:solidFill>
                  <a:srgbClr val="000000"/>
                </a:solidFill>
                <a:ea typeface="Apple LiGothic" pitchFamily="2" charset="-120"/>
              </a:rPr>
              <a:t>並且還要</a:t>
            </a:r>
            <a:r>
              <a:rPr lang="en-US" altLang="zh-TW" sz="1800" dirty="0">
                <a:solidFill>
                  <a:srgbClr val="000000"/>
                </a:solidFill>
                <a:ea typeface="Apple LiGothic" pitchFamily="2" charset="-120"/>
              </a:rPr>
              <a:t>..  </a:t>
            </a:r>
          </a:p>
          <a:p>
            <a:pPr marL="0" indent="0">
              <a:spcBef>
                <a:spcPts val="0"/>
              </a:spcBef>
              <a:buNone/>
              <a:tabLst>
                <a:tab pos="934641" algn="l"/>
              </a:tabLst>
            </a:pPr>
            <a:r>
              <a:rPr lang="zh-TW" altLang="en-US" sz="1800" dirty="0">
                <a:solidFill>
                  <a:srgbClr val="000000"/>
                </a:solidFill>
                <a:ea typeface="Apple LiGothic" pitchFamily="2" charset="-120"/>
              </a:rPr>
              <a:t>請他們透過你的</a:t>
            </a:r>
            <a:r>
              <a:rPr lang="en-US" altLang="zh-TW" sz="1800" dirty="0">
                <a:solidFill>
                  <a:srgbClr val="000000"/>
                </a:solidFill>
                <a:ea typeface="Apple LiGothic" pitchFamily="2" charset="-120"/>
              </a:rPr>
              <a:t>SHOP.COM</a:t>
            </a:r>
            <a:r>
              <a:rPr lang="zh-TW" altLang="en-US" sz="1800" dirty="0">
                <a:solidFill>
                  <a:srgbClr val="000000"/>
                </a:solidFill>
                <a:ea typeface="Apple LiGothic" pitchFamily="2" charset="-120"/>
              </a:rPr>
              <a:t>網站購買其它所需產品</a:t>
            </a:r>
            <a:endParaRPr lang="en-US" b="1" i="1" dirty="0" smtClean="0">
              <a:ea typeface="Apple LiGothic" pitchFamily="2" charset="-120"/>
              <a:cs typeface="Verdana" charset="0"/>
            </a:endParaRPr>
          </a:p>
          <a:p>
            <a:pPr marL="0" indent="0">
              <a:spcBef>
                <a:spcPts val="0"/>
              </a:spcBef>
              <a:buNone/>
              <a:tabLst>
                <a:tab pos="934641" algn="l"/>
              </a:tabLst>
            </a:pPr>
            <a:r>
              <a:rPr lang="en-US" sz="1700" b="1" i="1" dirty="0">
                <a:ea typeface="Apple LiGothic" pitchFamily="2" charset="-120"/>
                <a:cs typeface="Verdana" charset="0"/>
              </a:rPr>
              <a:t>Step 3 – </a:t>
            </a:r>
          </a:p>
          <a:p>
            <a:pPr marL="0" indent="0">
              <a:spcBef>
                <a:spcPts val="0"/>
              </a:spcBef>
              <a:buNone/>
              <a:tabLst>
                <a:tab pos="934641" algn="l"/>
              </a:tabLst>
            </a:pPr>
            <a:r>
              <a:rPr lang="en-US" sz="1400" dirty="0">
                <a:ea typeface="Apple LiGothic" pitchFamily="2" charset="-120"/>
                <a:cs typeface="Verdana" charset="0"/>
              </a:rPr>
              <a:t>Build a repeat customer base of 10-15 individuals that buy Market Hong Kong branded products instead of brands they are currently buying…</a:t>
            </a:r>
            <a:br>
              <a:rPr lang="en-US" sz="1400" dirty="0">
                <a:ea typeface="Apple LiGothic" pitchFamily="2" charset="-120"/>
                <a:cs typeface="Verdana" charset="0"/>
              </a:rPr>
            </a:br>
            <a:r>
              <a:rPr lang="en-US" sz="1400" b="1" dirty="0">
                <a:ea typeface="Apple LiGothic" pitchFamily="2" charset="-120"/>
                <a:cs typeface="Verdana" charset="0"/>
              </a:rPr>
              <a:t>AND…</a:t>
            </a:r>
            <a:r>
              <a:rPr lang="en-US" sz="1400" dirty="0">
                <a:ea typeface="Apple LiGothic" pitchFamily="2" charset="-120"/>
                <a:cs typeface="Verdana" charset="0"/>
              </a:rPr>
              <a:t/>
            </a:r>
            <a:br>
              <a:rPr lang="en-US" sz="1400" dirty="0">
                <a:ea typeface="Apple LiGothic" pitchFamily="2" charset="-120"/>
                <a:cs typeface="Verdana" charset="0"/>
              </a:rPr>
            </a:br>
            <a:r>
              <a:rPr lang="en-US" sz="1400" dirty="0">
                <a:ea typeface="Apple LiGothic" pitchFamily="2" charset="-120"/>
                <a:cs typeface="Verdana" charset="0"/>
              </a:rPr>
              <a:t>All other products they are currently buying thru your HK.SHOP.COM website…</a:t>
            </a:r>
          </a:p>
          <a:p>
            <a:pPr marL="0" indent="0">
              <a:spcBef>
                <a:spcPts val="0"/>
              </a:spcBef>
              <a:buNone/>
              <a:tabLst>
                <a:tab pos="934641" algn="l"/>
              </a:tabLst>
            </a:pPr>
            <a:endParaRPr lang="en-US" dirty="0" smtClean="0">
              <a:ea typeface="Apple LiGothic" pitchFamily="2" charset="-120"/>
              <a:cs typeface="Verdana" charset="0"/>
            </a:endParaRPr>
          </a:p>
          <a:p>
            <a:pPr marL="0" indent="0">
              <a:spcBef>
                <a:spcPts val="0"/>
              </a:spcBef>
              <a:buNone/>
              <a:tabLst>
                <a:tab pos="934641" algn="l"/>
              </a:tabLst>
            </a:pPr>
            <a:endParaRPr lang="en-US" dirty="0">
              <a:ea typeface="Apple LiGothic" pitchFamily="2" charset="-120"/>
              <a:cs typeface="Verdana" charset="0"/>
            </a:endParaRPr>
          </a:p>
          <a:p>
            <a:pPr marL="0" indent="0">
              <a:spcBef>
                <a:spcPts val="0"/>
              </a:spcBef>
              <a:buNone/>
              <a:tabLst>
                <a:tab pos="934641" algn="l"/>
              </a:tabLst>
            </a:pPr>
            <a:endParaRPr lang="en-US" dirty="0" smtClean="0">
              <a:ea typeface="Apple LiGothic" pitchFamily="2" charset="-120"/>
              <a:cs typeface="Verdana" charset="0"/>
            </a:endParaRPr>
          </a:p>
          <a:p>
            <a:pPr marL="0" indent="0">
              <a:spcBef>
                <a:spcPts val="0"/>
              </a:spcBef>
              <a:buNone/>
              <a:tabLst>
                <a:tab pos="934641" algn="l"/>
              </a:tabLst>
            </a:pPr>
            <a:endParaRPr lang="en-US" dirty="0">
              <a:ea typeface="Apple LiGothic" pitchFamily="2" charset="-120"/>
              <a:cs typeface="Verdana" charset="0"/>
            </a:endParaRPr>
          </a:p>
          <a:p>
            <a:pPr marL="0" indent="0">
              <a:spcBef>
                <a:spcPts val="0"/>
              </a:spcBef>
              <a:buNone/>
              <a:tabLst>
                <a:tab pos="934641" algn="l"/>
              </a:tabLst>
            </a:pPr>
            <a:endParaRPr lang="en-US" dirty="0" smtClean="0">
              <a:ea typeface="Apple LiGothic" pitchFamily="2" charset="-120"/>
              <a:cs typeface="Verdana" charset="0"/>
            </a:endParaRPr>
          </a:p>
          <a:p>
            <a:pPr marL="0" indent="0">
              <a:spcBef>
                <a:spcPts val="0"/>
              </a:spcBef>
              <a:buNone/>
              <a:tabLst>
                <a:tab pos="934641" algn="l"/>
              </a:tabLst>
            </a:pPr>
            <a:endParaRPr lang="en-US" dirty="0" smtClean="0">
              <a:ea typeface="Apple LiGothic" pitchFamily="2" charset="-120"/>
              <a:cs typeface="Verdana" charset="0"/>
            </a:endParaRPr>
          </a:p>
          <a:p>
            <a:pPr marL="0" indent="0">
              <a:spcBef>
                <a:spcPts val="0"/>
              </a:spcBef>
              <a:buNone/>
              <a:tabLst>
                <a:tab pos="934641" algn="l"/>
              </a:tabLst>
            </a:pPr>
            <a:endParaRPr lang="en-US" dirty="0" smtClean="0">
              <a:ea typeface="Apple LiGothic" pitchFamily="2" charset="-120"/>
              <a:cs typeface="Verdana" charset="0"/>
            </a:endParaRPr>
          </a:p>
          <a:p>
            <a:pPr marL="0" indent="0">
              <a:spcBef>
                <a:spcPts val="0"/>
              </a:spcBef>
              <a:buNone/>
              <a:tabLst>
                <a:tab pos="934641" algn="l"/>
              </a:tabLst>
            </a:pPr>
            <a:endParaRPr lang="en-US" dirty="0">
              <a:ea typeface="Apple LiGothic" pitchFamily="2" charset="-120"/>
              <a:cs typeface="Verdana" charset="0"/>
            </a:endParaRPr>
          </a:p>
          <a:p>
            <a:pPr marL="0" indent="0">
              <a:spcBef>
                <a:spcPts val="0"/>
              </a:spcBef>
              <a:buNone/>
              <a:tabLst>
                <a:tab pos="934641" algn="l"/>
                <a:tab pos="1067991" algn="l"/>
              </a:tabLst>
            </a:pPr>
            <a:r>
              <a:rPr lang="en-US" dirty="0" smtClean="0">
                <a:ea typeface="Apple LiGothic" pitchFamily="2" charset="-120"/>
                <a:cs typeface="Verdana" charset="0"/>
              </a:rPr>
              <a:t>	</a:t>
            </a:r>
          </a:p>
        </p:txBody>
      </p:sp>
      <p:sp>
        <p:nvSpPr>
          <p:cNvPr id="24" name="Rectangle 23"/>
          <p:cNvSpPr/>
          <p:nvPr/>
        </p:nvSpPr>
        <p:spPr>
          <a:xfrm>
            <a:off x="7363312" y="1746571"/>
            <a:ext cx="1705900" cy="2254463"/>
          </a:xfrm>
          <a:prstGeom prst="rect">
            <a:avLst/>
          </a:prstGeom>
        </p:spPr>
        <p:txBody>
          <a:bodyPr wrap="square" lIns="68580" tIns="34290" rIns="68580" bIns="34290">
            <a:spAutoFit/>
          </a:bodyPr>
          <a:lstStyle/>
          <a:p>
            <a:pPr>
              <a:tabLst>
                <a:tab pos="934641" algn="l"/>
                <a:tab pos="1067991" algn="l"/>
              </a:tabLst>
            </a:pPr>
            <a:r>
              <a:rPr lang="zh-TW" altLang="en-US" dirty="0" smtClean="0">
                <a:ea typeface="Apple LiGothic" pitchFamily="2" charset="-120"/>
                <a:cs typeface="Verdana" charset="0"/>
              </a:rPr>
              <a:t>*顧客可從購買中賺取現金回贈 </a:t>
            </a:r>
            <a:endParaRPr lang="en-US" altLang="zh-TW" dirty="0" smtClean="0">
              <a:ea typeface="Apple LiGothic" pitchFamily="2" charset="-120"/>
              <a:cs typeface="Verdana" charset="0"/>
            </a:endParaRPr>
          </a:p>
          <a:p>
            <a:pPr>
              <a:tabLst>
                <a:tab pos="934641" algn="l"/>
                <a:tab pos="1067991" algn="l"/>
              </a:tabLst>
            </a:pPr>
            <a:r>
              <a:rPr lang="zh-TW" altLang="en-US" dirty="0" smtClean="0">
                <a:ea typeface="Apple LiGothic" pitchFamily="2" charset="-120"/>
                <a:cs typeface="Verdana" charset="0"/>
              </a:rPr>
              <a:t>*超連鎖™店主從這些購買中賺取</a:t>
            </a:r>
            <a:r>
              <a:rPr lang="en-US" altLang="zh-TW" dirty="0" smtClean="0">
                <a:ea typeface="Apple LiGothic" pitchFamily="2" charset="-120"/>
                <a:cs typeface="Verdana" charset="0"/>
              </a:rPr>
              <a:t>BV</a:t>
            </a:r>
            <a:r>
              <a:rPr lang="zh-TW" altLang="en-US" dirty="0" smtClean="0">
                <a:ea typeface="Apple LiGothic" pitchFamily="2" charset="-120"/>
                <a:cs typeface="Verdana" charset="0"/>
              </a:rPr>
              <a:t>及</a:t>
            </a:r>
            <a:r>
              <a:rPr lang="en-US" altLang="zh-TW" dirty="0" smtClean="0">
                <a:ea typeface="Apple LiGothic" pitchFamily="2" charset="-120"/>
                <a:cs typeface="Verdana" charset="0"/>
              </a:rPr>
              <a:t>IBV</a:t>
            </a:r>
          </a:p>
          <a:p>
            <a:pPr>
              <a:tabLst>
                <a:tab pos="934641" algn="l"/>
                <a:tab pos="1067991" algn="l"/>
              </a:tabLst>
            </a:pPr>
            <a:r>
              <a:rPr lang="en-US" sz="1200" dirty="0">
                <a:ea typeface="Apple LiGothic" pitchFamily="2" charset="-120"/>
                <a:cs typeface="Verdana" charset="0"/>
              </a:rPr>
              <a:t>*Customers earn Cashback on purchases</a:t>
            </a:r>
            <a:br>
              <a:rPr lang="en-US" sz="1200" dirty="0">
                <a:ea typeface="Apple LiGothic" pitchFamily="2" charset="-120"/>
                <a:cs typeface="Verdana" charset="0"/>
              </a:rPr>
            </a:br>
            <a:endParaRPr lang="en-US" sz="1200" dirty="0">
              <a:ea typeface="Apple LiGothic" pitchFamily="2" charset="-120"/>
              <a:cs typeface="Verdana" charset="0"/>
            </a:endParaRPr>
          </a:p>
          <a:p>
            <a:pPr>
              <a:tabLst>
                <a:tab pos="934641" algn="l"/>
                <a:tab pos="1067991" algn="l"/>
              </a:tabLst>
            </a:pPr>
            <a:r>
              <a:rPr lang="en-US" sz="1200" dirty="0">
                <a:ea typeface="Apple LiGothic" pitchFamily="2" charset="-120"/>
                <a:cs typeface="Verdana" charset="0"/>
              </a:rPr>
              <a:t>*UFOs earn on BV &amp; IBV from customer purchases</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164" y="2411687"/>
            <a:ext cx="2171057" cy="1557054"/>
          </a:xfrm>
          <a:prstGeom prst="rect">
            <a:avLst/>
          </a:prstGeom>
        </p:spPr>
      </p:pic>
      <p:sp>
        <p:nvSpPr>
          <p:cNvPr id="26" name="TextBox 25"/>
          <p:cNvSpPr txBox="1"/>
          <p:nvPr/>
        </p:nvSpPr>
        <p:spPr>
          <a:xfrm>
            <a:off x="6366365" y="3317949"/>
            <a:ext cx="959504" cy="152350"/>
          </a:xfrm>
          <a:prstGeom prst="rect">
            <a:avLst/>
          </a:prstGeom>
          <a:noFill/>
          <a:ln>
            <a:solidFill>
              <a:schemeClr val="tx1"/>
            </a:solidFill>
          </a:ln>
        </p:spPr>
        <p:txBody>
          <a:bodyPr wrap="square" lIns="68580" tIns="34290" rIns="68580" bIns="34290" rtlCol="0" anchor="ctr">
            <a:spAutoFit/>
          </a:bodyPr>
          <a:lstStyle/>
          <a:p>
            <a:pPr algn="ctr">
              <a:lnSpc>
                <a:spcPct val="60000"/>
              </a:lnSpc>
            </a:pPr>
            <a:r>
              <a:rPr lang="en-US" sz="900" dirty="0">
                <a:ea typeface="Apple LiGothic" pitchFamily="2" charset="-120"/>
                <a:cs typeface="Verdana"/>
              </a:rPr>
              <a:t>BV/IBV/Cashback</a:t>
            </a:r>
          </a:p>
        </p:txBody>
      </p:sp>
      <p:sp>
        <p:nvSpPr>
          <p:cNvPr id="27" name="TextBox 26"/>
          <p:cNvSpPr txBox="1"/>
          <p:nvPr/>
        </p:nvSpPr>
        <p:spPr>
          <a:xfrm>
            <a:off x="4245421" y="3426787"/>
            <a:ext cx="2024744" cy="457049"/>
          </a:xfrm>
          <a:prstGeom prst="rect">
            <a:avLst/>
          </a:prstGeom>
          <a:noFill/>
        </p:spPr>
        <p:txBody>
          <a:bodyPr wrap="square" lIns="68580" tIns="34290" rIns="68580" bIns="34290" rtlCol="0">
            <a:spAutoFit/>
          </a:bodyPr>
          <a:lstStyle/>
          <a:p>
            <a:pPr algn="ctr">
              <a:lnSpc>
                <a:spcPct val="70000"/>
              </a:lnSpc>
            </a:pPr>
            <a:r>
              <a:rPr lang="en-US" sz="1800" dirty="0">
                <a:ea typeface="Apple LiGothic" pitchFamily="2" charset="-120"/>
                <a:cs typeface="Verdana"/>
              </a:rPr>
              <a:t>BV/IBV/</a:t>
            </a:r>
          </a:p>
          <a:p>
            <a:pPr algn="ctr">
              <a:lnSpc>
                <a:spcPct val="70000"/>
              </a:lnSpc>
            </a:pPr>
            <a:r>
              <a:rPr lang="zh-TW" altLang="en-US" sz="1800" dirty="0">
                <a:ea typeface="Apple LiGothic" pitchFamily="2" charset="-120"/>
                <a:cs typeface="Verdana"/>
              </a:rPr>
              <a:t>現金回贈</a:t>
            </a:r>
            <a:r>
              <a:rPr lang="en-US" sz="1800" dirty="0">
                <a:ea typeface="Apple LiGothic" pitchFamily="2" charset="-120"/>
                <a:cs typeface="Verdana"/>
              </a:rPr>
              <a:t>Cashback</a:t>
            </a:r>
          </a:p>
        </p:txBody>
      </p:sp>
      <p:sp>
        <p:nvSpPr>
          <p:cNvPr id="28" name="TextBox 27"/>
          <p:cNvSpPr txBox="1"/>
          <p:nvPr/>
        </p:nvSpPr>
        <p:spPr>
          <a:xfrm>
            <a:off x="6366365" y="3051773"/>
            <a:ext cx="959504" cy="152350"/>
          </a:xfrm>
          <a:prstGeom prst="rect">
            <a:avLst/>
          </a:prstGeom>
          <a:noFill/>
          <a:ln>
            <a:solidFill>
              <a:schemeClr val="tx1"/>
            </a:solidFill>
          </a:ln>
        </p:spPr>
        <p:txBody>
          <a:bodyPr wrap="square" lIns="68580" tIns="34290" rIns="68580" bIns="34290" rtlCol="0" anchor="ctr">
            <a:spAutoFit/>
          </a:bodyPr>
          <a:lstStyle/>
          <a:p>
            <a:pPr algn="ctr">
              <a:lnSpc>
                <a:spcPct val="60000"/>
              </a:lnSpc>
            </a:pPr>
            <a:r>
              <a:rPr lang="en-US" sz="900" dirty="0">
                <a:ea typeface="Apple LiGothic" pitchFamily="2" charset="-120"/>
                <a:cs typeface="Verdana"/>
              </a:rPr>
              <a:t>BV/IBV/Cashback</a:t>
            </a:r>
          </a:p>
        </p:txBody>
      </p:sp>
      <p:sp>
        <p:nvSpPr>
          <p:cNvPr id="29" name="TextBox 28"/>
          <p:cNvSpPr txBox="1"/>
          <p:nvPr/>
        </p:nvSpPr>
        <p:spPr>
          <a:xfrm>
            <a:off x="6366365" y="2787376"/>
            <a:ext cx="959504" cy="152350"/>
          </a:xfrm>
          <a:prstGeom prst="rect">
            <a:avLst/>
          </a:prstGeom>
          <a:noFill/>
          <a:ln>
            <a:solidFill>
              <a:schemeClr val="tx1"/>
            </a:solidFill>
          </a:ln>
        </p:spPr>
        <p:txBody>
          <a:bodyPr wrap="square" lIns="68580" tIns="34290" rIns="68580" bIns="34290" rtlCol="0" anchor="ctr">
            <a:spAutoFit/>
          </a:bodyPr>
          <a:lstStyle/>
          <a:p>
            <a:pPr algn="ctr">
              <a:lnSpc>
                <a:spcPct val="60000"/>
              </a:lnSpc>
            </a:pPr>
            <a:r>
              <a:rPr lang="en-US" sz="900" dirty="0">
                <a:ea typeface="Apple LiGothic" pitchFamily="2" charset="-120"/>
                <a:cs typeface="Verdana"/>
              </a:rPr>
              <a:t>BV/IBV/Cashback</a:t>
            </a:r>
          </a:p>
        </p:txBody>
      </p:sp>
      <p:sp>
        <p:nvSpPr>
          <p:cNvPr id="30" name="TextBox 29"/>
          <p:cNvSpPr txBox="1"/>
          <p:nvPr/>
        </p:nvSpPr>
        <p:spPr>
          <a:xfrm>
            <a:off x="6366365" y="2522978"/>
            <a:ext cx="959504" cy="152350"/>
          </a:xfrm>
          <a:prstGeom prst="rect">
            <a:avLst/>
          </a:prstGeom>
          <a:noFill/>
          <a:ln>
            <a:solidFill>
              <a:schemeClr val="tx1"/>
            </a:solidFill>
          </a:ln>
        </p:spPr>
        <p:txBody>
          <a:bodyPr wrap="square" lIns="68580" tIns="34290" rIns="68580" bIns="34290" rtlCol="0" anchor="ctr">
            <a:spAutoFit/>
          </a:bodyPr>
          <a:lstStyle/>
          <a:p>
            <a:pPr algn="ctr">
              <a:lnSpc>
                <a:spcPct val="60000"/>
              </a:lnSpc>
            </a:pPr>
            <a:r>
              <a:rPr lang="en-US" sz="900" dirty="0">
                <a:ea typeface="Apple LiGothic" pitchFamily="2" charset="-120"/>
                <a:cs typeface="Verdana"/>
              </a:rPr>
              <a:t>BV/IBV/Cashback</a:t>
            </a:r>
          </a:p>
        </p:txBody>
      </p:sp>
      <p:sp>
        <p:nvSpPr>
          <p:cNvPr id="31" name="TextBox 30"/>
          <p:cNvSpPr txBox="1">
            <a:spLocks noChangeAspect="1"/>
          </p:cNvSpPr>
          <p:nvPr/>
        </p:nvSpPr>
        <p:spPr>
          <a:xfrm>
            <a:off x="6366365" y="3582345"/>
            <a:ext cx="959504" cy="152350"/>
          </a:xfrm>
          <a:prstGeom prst="rect">
            <a:avLst/>
          </a:prstGeom>
          <a:noFill/>
          <a:ln>
            <a:solidFill>
              <a:schemeClr val="tx1"/>
            </a:solidFill>
          </a:ln>
        </p:spPr>
        <p:txBody>
          <a:bodyPr wrap="square" lIns="68580" tIns="34290" rIns="68580" bIns="34290" rtlCol="0" anchor="ctr">
            <a:spAutoFit/>
          </a:bodyPr>
          <a:lstStyle/>
          <a:p>
            <a:pPr algn="ctr">
              <a:lnSpc>
                <a:spcPct val="60000"/>
              </a:lnSpc>
            </a:pPr>
            <a:r>
              <a:rPr lang="en-US" sz="900" dirty="0">
                <a:ea typeface="Apple LiGothic" pitchFamily="2" charset="-120"/>
                <a:cs typeface="Verdana"/>
              </a:rPr>
              <a:t>BV/IBV/Cashback</a:t>
            </a:r>
          </a:p>
        </p:txBody>
      </p:sp>
      <p:sp>
        <p:nvSpPr>
          <p:cNvPr id="32" name="TextBox 31"/>
          <p:cNvSpPr txBox="1"/>
          <p:nvPr/>
        </p:nvSpPr>
        <p:spPr>
          <a:xfrm>
            <a:off x="3177085" y="3317949"/>
            <a:ext cx="959504" cy="152350"/>
          </a:xfrm>
          <a:prstGeom prst="rect">
            <a:avLst/>
          </a:prstGeom>
          <a:noFill/>
          <a:ln>
            <a:solidFill>
              <a:schemeClr val="tx1"/>
            </a:solidFill>
          </a:ln>
        </p:spPr>
        <p:txBody>
          <a:bodyPr wrap="square" lIns="68580" tIns="34290" rIns="68580" bIns="34290" rtlCol="0" anchor="ctr">
            <a:spAutoFit/>
          </a:bodyPr>
          <a:lstStyle/>
          <a:p>
            <a:pPr algn="ctr">
              <a:lnSpc>
                <a:spcPct val="60000"/>
              </a:lnSpc>
            </a:pPr>
            <a:r>
              <a:rPr lang="en-US" sz="900" dirty="0">
                <a:ea typeface="Apple LiGothic" pitchFamily="2" charset="-120"/>
                <a:cs typeface="Verdana"/>
              </a:rPr>
              <a:t>BV/IBV/Cashback</a:t>
            </a:r>
          </a:p>
        </p:txBody>
      </p:sp>
      <p:sp>
        <p:nvSpPr>
          <p:cNvPr id="33" name="TextBox 32"/>
          <p:cNvSpPr txBox="1"/>
          <p:nvPr/>
        </p:nvSpPr>
        <p:spPr>
          <a:xfrm>
            <a:off x="3177085" y="3051773"/>
            <a:ext cx="959504" cy="152350"/>
          </a:xfrm>
          <a:prstGeom prst="rect">
            <a:avLst/>
          </a:prstGeom>
          <a:noFill/>
          <a:ln>
            <a:solidFill>
              <a:schemeClr val="tx1"/>
            </a:solidFill>
          </a:ln>
        </p:spPr>
        <p:txBody>
          <a:bodyPr wrap="square" lIns="68580" tIns="34290" rIns="68580" bIns="34290" rtlCol="0" anchor="ctr">
            <a:spAutoFit/>
          </a:bodyPr>
          <a:lstStyle/>
          <a:p>
            <a:pPr algn="ctr">
              <a:lnSpc>
                <a:spcPct val="60000"/>
              </a:lnSpc>
            </a:pPr>
            <a:r>
              <a:rPr lang="en-US" sz="900" dirty="0">
                <a:ea typeface="Apple LiGothic" pitchFamily="2" charset="-120"/>
                <a:cs typeface="Verdana"/>
              </a:rPr>
              <a:t>BV/IBV/Cashback</a:t>
            </a:r>
          </a:p>
        </p:txBody>
      </p:sp>
      <p:sp>
        <p:nvSpPr>
          <p:cNvPr id="34" name="TextBox 33"/>
          <p:cNvSpPr txBox="1"/>
          <p:nvPr/>
        </p:nvSpPr>
        <p:spPr>
          <a:xfrm>
            <a:off x="3177085" y="2787376"/>
            <a:ext cx="959504" cy="152350"/>
          </a:xfrm>
          <a:prstGeom prst="rect">
            <a:avLst/>
          </a:prstGeom>
          <a:noFill/>
          <a:ln>
            <a:solidFill>
              <a:schemeClr val="tx1"/>
            </a:solidFill>
          </a:ln>
        </p:spPr>
        <p:txBody>
          <a:bodyPr wrap="square" lIns="68580" tIns="34290" rIns="68580" bIns="34290" rtlCol="0" anchor="ctr">
            <a:spAutoFit/>
          </a:bodyPr>
          <a:lstStyle/>
          <a:p>
            <a:pPr algn="ctr">
              <a:lnSpc>
                <a:spcPct val="60000"/>
              </a:lnSpc>
            </a:pPr>
            <a:r>
              <a:rPr lang="en-US" sz="900" dirty="0">
                <a:ea typeface="Apple LiGothic" pitchFamily="2" charset="-120"/>
                <a:cs typeface="Verdana"/>
              </a:rPr>
              <a:t>BV/IBV/Cashback</a:t>
            </a:r>
          </a:p>
        </p:txBody>
      </p:sp>
      <p:sp>
        <p:nvSpPr>
          <p:cNvPr id="35" name="TextBox 34"/>
          <p:cNvSpPr txBox="1"/>
          <p:nvPr/>
        </p:nvSpPr>
        <p:spPr>
          <a:xfrm>
            <a:off x="3177085" y="2522978"/>
            <a:ext cx="959504" cy="152350"/>
          </a:xfrm>
          <a:prstGeom prst="rect">
            <a:avLst/>
          </a:prstGeom>
          <a:noFill/>
          <a:ln>
            <a:solidFill>
              <a:schemeClr val="tx1"/>
            </a:solidFill>
          </a:ln>
        </p:spPr>
        <p:txBody>
          <a:bodyPr wrap="square" lIns="68580" tIns="34290" rIns="68580" bIns="34290" rtlCol="0" anchor="ctr">
            <a:spAutoFit/>
          </a:bodyPr>
          <a:lstStyle/>
          <a:p>
            <a:pPr algn="ctr">
              <a:lnSpc>
                <a:spcPct val="60000"/>
              </a:lnSpc>
            </a:pPr>
            <a:r>
              <a:rPr lang="en-US" sz="900" dirty="0">
                <a:ea typeface="Apple LiGothic" pitchFamily="2" charset="-120"/>
                <a:cs typeface="Verdana"/>
              </a:rPr>
              <a:t>BV/IBV/Cashback</a:t>
            </a:r>
          </a:p>
        </p:txBody>
      </p:sp>
      <p:sp>
        <p:nvSpPr>
          <p:cNvPr id="36" name="TextBox 35"/>
          <p:cNvSpPr txBox="1">
            <a:spLocks noChangeAspect="1"/>
          </p:cNvSpPr>
          <p:nvPr/>
        </p:nvSpPr>
        <p:spPr>
          <a:xfrm>
            <a:off x="3177085" y="3582345"/>
            <a:ext cx="959504" cy="152350"/>
          </a:xfrm>
          <a:prstGeom prst="rect">
            <a:avLst/>
          </a:prstGeom>
          <a:noFill/>
          <a:ln>
            <a:solidFill>
              <a:schemeClr val="tx1"/>
            </a:solidFill>
          </a:ln>
        </p:spPr>
        <p:txBody>
          <a:bodyPr wrap="square" lIns="68580" tIns="34290" rIns="68580" bIns="34290" rtlCol="0" anchor="ctr">
            <a:spAutoFit/>
          </a:bodyPr>
          <a:lstStyle/>
          <a:p>
            <a:pPr algn="ctr">
              <a:lnSpc>
                <a:spcPct val="60000"/>
              </a:lnSpc>
            </a:pPr>
            <a:r>
              <a:rPr lang="en-US" sz="900" dirty="0">
                <a:ea typeface="Apple LiGothic" pitchFamily="2" charset="-120"/>
                <a:cs typeface="Verdana"/>
              </a:rPr>
              <a:t>BV/IBV/Cashback</a:t>
            </a:r>
          </a:p>
        </p:txBody>
      </p:sp>
      <p:sp>
        <p:nvSpPr>
          <p:cNvPr id="37" name="Rectangle 36"/>
          <p:cNvSpPr/>
          <p:nvPr/>
        </p:nvSpPr>
        <p:spPr>
          <a:xfrm>
            <a:off x="4615040" y="3991139"/>
            <a:ext cx="1399806" cy="346249"/>
          </a:xfrm>
          <a:prstGeom prst="rect">
            <a:avLst/>
          </a:prstGeom>
        </p:spPr>
        <p:txBody>
          <a:bodyPr wrap="none" lIns="68580" tIns="34290" rIns="68580" bIns="34290">
            <a:spAutoFit/>
          </a:bodyPr>
          <a:lstStyle/>
          <a:p>
            <a:pPr algn="ctr"/>
            <a:r>
              <a:rPr lang="zh-TW" altLang="en-US" sz="900" dirty="0">
                <a:ea typeface="Apple LiGothic" pitchFamily="2" charset="-120"/>
                <a:cs typeface="Verdana"/>
              </a:rPr>
              <a:t>每月</a:t>
            </a:r>
            <a:r>
              <a:rPr lang="en-US" sz="900" dirty="0">
                <a:ea typeface="Apple LiGothic" pitchFamily="2" charset="-120"/>
                <a:cs typeface="Verdana"/>
              </a:rPr>
              <a:t>Monthly ___/___/___</a:t>
            </a:r>
          </a:p>
          <a:p>
            <a:pPr algn="ctr"/>
            <a:r>
              <a:rPr lang="zh-TW" altLang="en-US" sz="900" dirty="0">
                <a:ea typeface="Apple LiGothic" pitchFamily="2" charset="-120"/>
                <a:cs typeface="Verdana"/>
              </a:rPr>
              <a:t>平均數</a:t>
            </a:r>
            <a:r>
              <a:rPr lang="en-US" sz="900" dirty="0">
                <a:ea typeface="Apple LiGothic" pitchFamily="2" charset="-120"/>
                <a:cs typeface="Verdana"/>
              </a:rPr>
              <a:t>Avg. </a:t>
            </a: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6834" y="4810361"/>
            <a:ext cx="1705711" cy="149826"/>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5869" y="4527917"/>
            <a:ext cx="1706585" cy="268809"/>
          </a:xfrm>
          <a:prstGeom prst="rect">
            <a:avLst/>
          </a:prstGeom>
        </p:spPr>
      </p:pic>
      <p:sp>
        <p:nvSpPr>
          <p:cNvPr id="23"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Tree>
    <p:extLst>
      <p:ext uri="{BB962C8B-B14F-4D97-AF65-F5344CB8AC3E}">
        <p14:creationId xmlns:p14="http://schemas.microsoft.com/office/powerpoint/2010/main" val="517556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0110" y="1859900"/>
            <a:ext cx="5100145" cy="2136659"/>
          </a:xfrm>
        </p:spPr>
        <p:txBody>
          <a:bodyPr>
            <a:normAutofit/>
          </a:bodyPr>
          <a:lstStyle/>
          <a:p>
            <a:r>
              <a:rPr lang="en-US" sz="2300" dirty="0">
                <a:ea typeface="Apple LiGothic" pitchFamily="2" charset="-120"/>
                <a:cs typeface="Verdana" charset="0"/>
              </a:rPr>
              <a:t>Product Previews – Invite</a:t>
            </a:r>
          </a:p>
          <a:p>
            <a:r>
              <a:rPr lang="en-US" sz="2300" dirty="0">
                <a:ea typeface="Apple LiGothic" pitchFamily="2" charset="-120"/>
                <a:cs typeface="Verdana" charset="0"/>
              </a:rPr>
              <a:t>Motives Preview – Invite</a:t>
            </a:r>
          </a:p>
          <a:p>
            <a:r>
              <a:rPr lang="en-US" sz="2300" dirty="0">
                <a:ea typeface="Apple LiGothic" pitchFamily="2" charset="-120"/>
                <a:cs typeface="Verdana" charset="0"/>
              </a:rPr>
              <a:t>Wellness 101 Presentations – Invite</a:t>
            </a:r>
          </a:p>
          <a:p>
            <a:r>
              <a:rPr lang="en-US" sz="2300" dirty="0">
                <a:ea typeface="Apple LiGothic" pitchFamily="2" charset="-120"/>
                <a:cs typeface="Verdana" charset="0"/>
              </a:rPr>
              <a:t>Complete the Shop Advisor with each Preferred Customer</a:t>
            </a:r>
          </a:p>
        </p:txBody>
      </p:sp>
      <p:sp>
        <p:nvSpPr>
          <p:cNvPr id="7" name="Rectangle 6"/>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ea typeface="Apple LiGothic" pitchFamily="2" charset="-120"/>
            </a:endParaRPr>
          </a:p>
        </p:txBody>
      </p:sp>
      <p:pic>
        <p:nvPicPr>
          <p:cNvPr id="9" name="Picture 8"/>
          <p:cNvPicPr>
            <a:picLocks noChangeAspect="1"/>
          </p:cNvPicPr>
          <p:nvPr/>
        </p:nvPicPr>
        <p:blipFill>
          <a:blip r:embed="rId3"/>
          <a:stretch>
            <a:fillRect/>
          </a:stretch>
        </p:blipFill>
        <p:spPr>
          <a:xfrm>
            <a:off x="0" y="0"/>
            <a:ext cx="9144000" cy="704850"/>
          </a:xfrm>
          <a:prstGeom prst="rect">
            <a:avLst/>
          </a:prstGeom>
        </p:spPr>
      </p:pic>
      <p:sp>
        <p:nvSpPr>
          <p:cNvPr id="10" name="Rectangle 9"/>
          <p:cNvSpPr/>
          <p:nvPr/>
        </p:nvSpPr>
        <p:spPr>
          <a:xfrm>
            <a:off x="0" y="1295294"/>
            <a:ext cx="9144000" cy="144828"/>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400">
              <a:ea typeface="Apple LiGothic" pitchFamily="2" charset="-12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834" y="4810361"/>
            <a:ext cx="1705711" cy="14982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869" y="4527917"/>
            <a:ext cx="1706585" cy="268809"/>
          </a:xfrm>
          <a:prstGeom prst="rect">
            <a:avLst/>
          </a:prstGeom>
        </p:spPr>
      </p:pic>
      <p:sp>
        <p:nvSpPr>
          <p:cNvPr id="14"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400" b="1" dirty="0">
                <a:solidFill>
                  <a:schemeClr val="tx1">
                    <a:lumMod val="85000"/>
                    <a:lumOff val="15000"/>
                  </a:schemeClr>
                </a:solidFill>
                <a:latin typeface="+mn-lt"/>
                <a:ea typeface="Verdana" charset="0"/>
                <a:cs typeface="Verdana" charset="0"/>
              </a:rPr>
              <a:t> </a:t>
            </a:r>
            <a:endParaRPr lang="en-US" sz="2400" b="1" dirty="0">
              <a:solidFill>
                <a:schemeClr val="tx1">
                  <a:lumMod val="85000"/>
                  <a:lumOff val="15000"/>
                </a:schemeClr>
              </a:solidFill>
              <a:latin typeface="+mn-lt"/>
              <a:ea typeface="Apple LiGothic" pitchFamily="2" charset="-120"/>
              <a:cs typeface="Verdana" charset="0"/>
            </a:endParaRPr>
          </a:p>
          <a:p>
            <a:r>
              <a:rPr lang="en-US" sz="2400" b="1" dirty="0">
                <a:solidFill>
                  <a:schemeClr val="tx1">
                    <a:lumMod val="85000"/>
                    <a:lumOff val="15000"/>
                  </a:schemeClr>
                </a:solidFill>
                <a:latin typeface="+mn-lt"/>
                <a:ea typeface="Apple LiGothic" pitchFamily="2" charset="-120"/>
                <a:cs typeface="Verdana" charset="0"/>
              </a:rPr>
              <a:t>THE SHOPPING ANNUITY BEGINS WITH EACH UFO</a:t>
            </a:r>
          </a:p>
        </p:txBody>
      </p:sp>
      <p:sp>
        <p:nvSpPr>
          <p:cNvPr id="17" name="Content Placeholder 2"/>
          <p:cNvSpPr txBox="1">
            <a:spLocks/>
          </p:cNvSpPr>
          <p:nvPr/>
        </p:nvSpPr>
        <p:spPr>
          <a:xfrm>
            <a:off x="94593" y="1871725"/>
            <a:ext cx="5110643" cy="163173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TW" altLang="en-US" sz="2400" dirty="0">
                <a:solidFill>
                  <a:srgbClr val="000000"/>
                </a:solidFill>
                <a:ea typeface="Apple LiGothic" pitchFamily="2" charset="-120"/>
              </a:rPr>
              <a:t>產品預覽 ─ 邀請 </a:t>
            </a:r>
            <a:endParaRPr lang="en-US" altLang="zh-TW" sz="2400" dirty="0">
              <a:solidFill>
                <a:srgbClr val="000000"/>
              </a:solidFill>
              <a:ea typeface="Apple LiGothic" pitchFamily="2" charset="-120"/>
            </a:endParaRPr>
          </a:p>
          <a:p>
            <a:r>
              <a:rPr lang="en-US" altLang="zh-TW" sz="2400" dirty="0">
                <a:solidFill>
                  <a:srgbClr val="000000"/>
                </a:solidFill>
                <a:ea typeface="Apple LiGothic" pitchFamily="2" charset="-120"/>
              </a:rPr>
              <a:t>Motives</a:t>
            </a:r>
            <a:r>
              <a:rPr lang="zh-TW" altLang="en-US" sz="2400" dirty="0">
                <a:solidFill>
                  <a:srgbClr val="000000"/>
                </a:solidFill>
                <a:ea typeface="Apple LiGothic" pitchFamily="2" charset="-120"/>
              </a:rPr>
              <a:t>預覽 ─ 邀請 </a:t>
            </a:r>
            <a:endParaRPr lang="en-US" altLang="zh-TW" sz="2400" dirty="0">
              <a:solidFill>
                <a:srgbClr val="000000"/>
              </a:solidFill>
              <a:ea typeface="Apple LiGothic" pitchFamily="2" charset="-120"/>
            </a:endParaRPr>
          </a:p>
          <a:p>
            <a:r>
              <a:rPr lang="zh-TW" altLang="en-US" sz="2400" dirty="0">
                <a:solidFill>
                  <a:srgbClr val="000000"/>
                </a:solidFill>
                <a:ea typeface="Apple LiGothic" pitchFamily="2" charset="-120"/>
              </a:rPr>
              <a:t>健康講座</a:t>
            </a:r>
            <a:r>
              <a:rPr lang="en-US" altLang="zh-TW" sz="2400" dirty="0">
                <a:solidFill>
                  <a:srgbClr val="000000"/>
                </a:solidFill>
                <a:ea typeface="Apple LiGothic" pitchFamily="2" charset="-120"/>
              </a:rPr>
              <a:t>101 ─ </a:t>
            </a:r>
            <a:r>
              <a:rPr lang="zh-TW" altLang="en-US" sz="2400" dirty="0">
                <a:solidFill>
                  <a:srgbClr val="000000"/>
                </a:solidFill>
                <a:ea typeface="Apple LiGothic" pitchFamily="2" charset="-120"/>
              </a:rPr>
              <a:t>邀請 </a:t>
            </a:r>
            <a:endParaRPr lang="en-US" altLang="zh-TW" sz="2400" dirty="0">
              <a:solidFill>
                <a:srgbClr val="000000"/>
              </a:solidFill>
              <a:ea typeface="Apple LiGothic" pitchFamily="2" charset="-120"/>
            </a:endParaRPr>
          </a:p>
          <a:p>
            <a:r>
              <a:rPr lang="zh-TW" altLang="en-US" sz="2400" dirty="0">
                <a:solidFill>
                  <a:srgbClr val="000000"/>
                </a:solidFill>
                <a:ea typeface="Apple LiGothic" pitchFamily="2" charset="-120"/>
              </a:rPr>
              <a:t>與每位優惠顧客完成購物智囊</a:t>
            </a:r>
            <a:endParaRPr lang="en-US" altLang="zh-CN" sz="2400" dirty="0">
              <a:solidFill>
                <a:srgbClr val="000000"/>
              </a:solidFill>
              <a:ea typeface="Apple LiGothic" pitchFamily="2" charset="-120"/>
            </a:endParaRPr>
          </a:p>
        </p:txBody>
      </p:sp>
    </p:spTree>
    <p:extLst>
      <p:ext uri="{BB962C8B-B14F-4D97-AF65-F5344CB8AC3E}">
        <p14:creationId xmlns:p14="http://schemas.microsoft.com/office/powerpoint/2010/main" val="116970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2" name="Title 1"/>
          <p:cNvSpPr>
            <a:spLocks noGrp="1"/>
          </p:cNvSpPr>
          <p:nvPr>
            <p:ph type="title"/>
          </p:nvPr>
        </p:nvSpPr>
        <p:spPr>
          <a:xfrm>
            <a:off x="628650" y="445951"/>
            <a:ext cx="7886700" cy="994172"/>
          </a:xfrm>
        </p:spPr>
        <p:txBody>
          <a:bodyPr>
            <a:normAutofit/>
          </a:bodyPr>
          <a:lstStyle/>
          <a:p>
            <a:r>
              <a:rPr lang="zh-TW" altLang="en-US" sz="2400" b="1" dirty="0">
                <a:solidFill>
                  <a:schemeClr val="tx1">
                    <a:lumMod val="85000"/>
                    <a:lumOff val="15000"/>
                  </a:schemeClr>
                </a:solidFill>
                <a:latin typeface="Verdana" charset="0"/>
                <a:ea typeface="Apple LiGothic" pitchFamily="2" charset="-120"/>
                <a:cs typeface="Verdana" charset="0"/>
              </a:rPr>
              <a:t>超連鎖</a:t>
            </a:r>
            <a:r>
              <a:rPr lang="zh-TW" altLang="en-US" sz="2400" b="1" dirty="0">
                <a:solidFill>
                  <a:schemeClr val="tx1">
                    <a:lumMod val="85000"/>
                    <a:lumOff val="15000"/>
                  </a:schemeClr>
                </a:solidFill>
                <a:latin typeface="微軟正黑體"/>
                <a:ea typeface="Apple LiGothic" pitchFamily="2" charset="-120"/>
                <a:cs typeface="Verdana" charset="0"/>
              </a:rPr>
              <a:t>™</a:t>
            </a:r>
            <a:r>
              <a:rPr lang="zh-TW" altLang="en-US" sz="2400" b="1" dirty="0">
                <a:solidFill>
                  <a:schemeClr val="tx1">
                    <a:lumMod val="85000"/>
                    <a:lumOff val="15000"/>
                  </a:schemeClr>
                </a:solidFill>
                <a:latin typeface="Verdana" charset="0"/>
                <a:ea typeface="Apple LiGothic" pitchFamily="2" charset="-120"/>
                <a:cs typeface="Verdana" charset="0"/>
              </a:rPr>
              <a:t>事業系統</a:t>
            </a:r>
            <a:r>
              <a:rPr lang="en-US" sz="2400" b="1" dirty="0">
                <a:solidFill>
                  <a:schemeClr val="tx1">
                    <a:lumMod val="85000"/>
                    <a:lumOff val="15000"/>
                  </a:schemeClr>
                </a:solidFill>
                <a:latin typeface="Verdana" charset="0"/>
                <a:ea typeface="Verdana" charset="0"/>
                <a:cs typeface="Verdana" charset="0"/>
              </a:rPr>
              <a:t/>
            </a:r>
            <a:br>
              <a:rPr lang="en-US" sz="2400" b="1" dirty="0">
                <a:solidFill>
                  <a:schemeClr val="tx1">
                    <a:lumMod val="85000"/>
                    <a:lumOff val="15000"/>
                  </a:schemeClr>
                </a:solidFill>
                <a:latin typeface="Verdana" charset="0"/>
                <a:ea typeface="Verdana" charset="0"/>
                <a:cs typeface="Verdana" charset="0"/>
              </a:rPr>
            </a:br>
            <a:r>
              <a:rPr lang="en-US" sz="2400" b="1" dirty="0">
                <a:solidFill>
                  <a:schemeClr val="tx1">
                    <a:lumMod val="85000"/>
                    <a:lumOff val="15000"/>
                  </a:schemeClr>
                </a:solidFill>
                <a:latin typeface="Verdana" charset="0"/>
                <a:ea typeface="Verdana" charset="0"/>
                <a:cs typeface="Verdana" charset="0"/>
              </a:rPr>
              <a:t>THE UNFRANCHISE SYSTEM</a:t>
            </a:r>
          </a:p>
        </p:txBody>
      </p:sp>
      <p:sp>
        <p:nvSpPr>
          <p:cNvPr id="3" name="Content Placeholder 2"/>
          <p:cNvSpPr>
            <a:spLocks noGrp="1"/>
          </p:cNvSpPr>
          <p:nvPr>
            <p:ph idx="1"/>
          </p:nvPr>
        </p:nvSpPr>
        <p:spPr>
          <a:xfrm>
            <a:off x="628650" y="3447258"/>
            <a:ext cx="7886700" cy="1743895"/>
          </a:xfrm>
        </p:spPr>
        <p:txBody>
          <a:bodyPr>
            <a:normAutofit lnSpcReduction="10000"/>
          </a:bodyPr>
          <a:lstStyle/>
          <a:p>
            <a:r>
              <a:rPr lang="en-US" sz="1500" dirty="0">
                <a:latin typeface="Verdana" charset="0"/>
                <a:ea typeface="Verdana" charset="0"/>
                <a:cs typeface="Verdana" charset="0"/>
              </a:rPr>
              <a:t>“System for entrepreneurs to create a significant ongoing income, while providing consumers world wide with a better way to shop.”</a:t>
            </a:r>
          </a:p>
          <a:p>
            <a:r>
              <a:rPr lang="en-US" sz="1500" dirty="0">
                <a:latin typeface="Verdana" charset="0"/>
                <a:ea typeface="Verdana" charset="0"/>
                <a:cs typeface="Verdana" charset="0"/>
              </a:rPr>
              <a:t>At the heart of this system is Market Hong Kong’s Management Performance Compensation Plan (MPCP) that reward search UnFranchise Owner (UFO) for</a:t>
            </a:r>
          </a:p>
          <a:p>
            <a:pPr lvl="1">
              <a:buFont typeface="LucidaGrande" charset="0"/>
              <a:buChar char="−"/>
            </a:pPr>
            <a:r>
              <a:rPr lang="en-US" sz="1500" dirty="0">
                <a:latin typeface="Verdana" charset="0"/>
                <a:ea typeface="Verdana" charset="0"/>
                <a:cs typeface="Verdana" charset="0"/>
              </a:rPr>
              <a:t>Changing brands of products</a:t>
            </a:r>
          </a:p>
          <a:p>
            <a:pPr lvl="1">
              <a:buFont typeface="LucidaGrande" charset="0"/>
              <a:buChar char="−"/>
            </a:pPr>
            <a:r>
              <a:rPr lang="en-US" sz="1500" dirty="0">
                <a:latin typeface="Verdana" charset="0"/>
                <a:ea typeface="Verdana" charset="0"/>
                <a:cs typeface="Verdana" charset="0"/>
              </a:rPr>
              <a:t>Changing how they shop</a:t>
            </a:r>
          </a:p>
          <a:p>
            <a:pPr lvl="1">
              <a:buFont typeface="LucidaGrande" charset="0"/>
              <a:buChar char="−"/>
            </a:pPr>
            <a:r>
              <a:rPr lang="en-US" sz="1500" dirty="0">
                <a:latin typeface="Verdana" charset="0"/>
                <a:ea typeface="Verdana" charset="0"/>
                <a:cs typeface="Verdana" charset="0"/>
              </a:rPr>
              <a:t>Building just two sales teams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6834" y="4810361"/>
            <a:ext cx="1705711" cy="14982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869" y="4527917"/>
            <a:ext cx="1706585" cy="268809"/>
          </a:xfrm>
          <a:prstGeom prst="rect">
            <a:avLst/>
          </a:prstGeom>
        </p:spPr>
      </p:pic>
      <p:pic>
        <p:nvPicPr>
          <p:cNvPr id="4" name="Picture 3"/>
          <p:cNvPicPr>
            <a:picLocks noChangeAspect="1"/>
          </p:cNvPicPr>
          <p:nvPr/>
        </p:nvPicPr>
        <p:blipFill>
          <a:blip r:embed="rId5"/>
          <a:stretch>
            <a:fillRect/>
          </a:stretch>
        </p:blipFill>
        <p:spPr>
          <a:xfrm>
            <a:off x="0" y="0"/>
            <a:ext cx="9144000" cy="704850"/>
          </a:xfrm>
          <a:prstGeom prst="rect">
            <a:avLst/>
          </a:prstGeom>
        </p:spPr>
      </p:pic>
      <p:sp>
        <p:nvSpPr>
          <p:cNvPr id="8" name="Rectangle 7"/>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9" name="Content Placeholder 2"/>
          <p:cNvSpPr txBox="1">
            <a:spLocks/>
          </p:cNvSpPr>
          <p:nvPr/>
        </p:nvSpPr>
        <p:spPr>
          <a:xfrm>
            <a:off x="628650" y="1515047"/>
            <a:ext cx="8090807" cy="1932210"/>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TW" altLang="en-US" sz="1800" dirty="0">
                <a:solidFill>
                  <a:srgbClr val="000000"/>
                </a:solidFill>
                <a:ea typeface="Apple LiGothic" pitchFamily="2" charset="-120"/>
              </a:rPr>
              <a:t>「這套系統讓創業家賺取可觀的永續收入，並且為全球消費者提供更佳的購物方式。」 </a:t>
            </a:r>
            <a:endParaRPr lang="en-US" altLang="zh-TW" sz="1800" dirty="0">
              <a:solidFill>
                <a:srgbClr val="000000"/>
              </a:solidFill>
              <a:ea typeface="Apple LiGothic" pitchFamily="2" charset="-120"/>
            </a:endParaRPr>
          </a:p>
          <a:p>
            <a:r>
              <a:rPr lang="zh-TW" altLang="en-US" sz="1800" dirty="0">
                <a:solidFill>
                  <a:srgbClr val="000000"/>
                </a:solidFill>
                <a:ea typeface="Apple LiGothic" pitchFamily="2" charset="-120"/>
              </a:rPr>
              <a:t>系統核心是美安香港的管理業績紅利計劃</a:t>
            </a:r>
            <a:r>
              <a:rPr lang="en-US" altLang="zh-TW" sz="1800" dirty="0">
                <a:solidFill>
                  <a:srgbClr val="000000"/>
                </a:solidFill>
                <a:ea typeface="Apple LiGothic" pitchFamily="2" charset="-120"/>
              </a:rPr>
              <a:t>(MPCP),</a:t>
            </a:r>
            <a:r>
              <a:rPr lang="zh-TW" altLang="en-US" sz="1800" dirty="0">
                <a:solidFill>
                  <a:srgbClr val="000000"/>
                </a:solidFill>
                <a:ea typeface="Apple LiGothic" pitchFamily="2" charset="-120"/>
              </a:rPr>
              <a:t>獎勵每位超連鎖™店主</a:t>
            </a:r>
            <a:r>
              <a:rPr lang="en-US" altLang="zh-TW" sz="1800" dirty="0">
                <a:solidFill>
                  <a:srgbClr val="000000"/>
                </a:solidFill>
                <a:ea typeface="Apple LiGothic" pitchFamily="2" charset="-120"/>
              </a:rPr>
              <a:t>(UFO):</a:t>
            </a:r>
            <a:r>
              <a:rPr lang="zh-CN" altLang="en-US" sz="1800" dirty="0">
                <a:solidFill>
                  <a:srgbClr val="000000"/>
                </a:solidFill>
                <a:ea typeface="SimSun" pitchFamily="18" charset="0"/>
              </a:rPr>
              <a:t>   </a:t>
            </a:r>
          </a:p>
          <a:p>
            <a:pPr lvl="1">
              <a:buFont typeface="LucidaGrande" charset="0"/>
              <a:buChar char="−"/>
            </a:pPr>
            <a:r>
              <a:rPr lang="zh-TW" altLang="en-US" dirty="0" smtClean="0">
                <a:solidFill>
                  <a:srgbClr val="000000"/>
                </a:solidFill>
                <a:ea typeface="Apple LiGothic" pitchFamily="2" charset="-120"/>
              </a:rPr>
              <a:t>改變購買的品牌</a:t>
            </a:r>
            <a:endParaRPr lang="en-US" altLang="zh-TW" dirty="0" smtClean="0">
              <a:solidFill>
                <a:srgbClr val="000000"/>
              </a:solidFill>
              <a:ea typeface="Apple LiGothic" pitchFamily="2" charset="-120"/>
            </a:endParaRPr>
          </a:p>
          <a:p>
            <a:pPr lvl="1">
              <a:buFont typeface="LucidaGrande" charset="0"/>
              <a:buChar char="−"/>
            </a:pPr>
            <a:r>
              <a:rPr lang="zh-TW" altLang="en-US" dirty="0" smtClean="0">
                <a:solidFill>
                  <a:srgbClr val="000000"/>
                </a:solidFill>
                <a:ea typeface="Apple LiGothic" pitchFamily="2" charset="-120"/>
              </a:rPr>
              <a:t>改變購物的方式 </a:t>
            </a:r>
            <a:endParaRPr lang="en-US" altLang="zh-TW" dirty="0" smtClean="0">
              <a:solidFill>
                <a:srgbClr val="000000"/>
              </a:solidFill>
              <a:ea typeface="Apple LiGothic" pitchFamily="2" charset="-120"/>
            </a:endParaRPr>
          </a:p>
          <a:p>
            <a:pPr lvl="1">
              <a:buFont typeface="LucidaGrande" charset="0"/>
              <a:buChar char="−"/>
            </a:pPr>
            <a:r>
              <a:rPr lang="zh-TW" altLang="en-US" dirty="0" smtClean="0">
                <a:solidFill>
                  <a:srgbClr val="000000"/>
                </a:solidFill>
                <a:ea typeface="Apple LiGothic" pitchFamily="2" charset="-120"/>
              </a:rPr>
              <a:t>建立兩個銷售團隊</a:t>
            </a:r>
            <a:endParaRPr lang="zh-CN" dirty="0" smtClean="0">
              <a:solidFill>
                <a:srgbClr val="000000"/>
              </a:solidFill>
              <a:ea typeface="SimSun" pitchFamily="18" charset="0"/>
            </a:endParaRPr>
          </a:p>
        </p:txBody>
      </p:sp>
    </p:spTree>
    <p:extLst>
      <p:ext uri="{BB962C8B-B14F-4D97-AF65-F5344CB8AC3E}">
        <p14:creationId xmlns:p14="http://schemas.microsoft.com/office/powerpoint/2010/main" val="1400515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785" y="2139064"/>
            <a:ext cx="4846565" cy="10258348"/>
          </a:xfrm>
          <a:prstGeom prst="rect">
            <a:avLst/>
          </a:prstGeom>
          <a:ln>
            <a:solidFill>
              <a:srgbClr val="7F7F7F"/>
            </a:solidFill>
          </a:ln>
        </p:spPr>
      </p:pic>
      <p:sp>
        <p:nvSpPr>
          <p:cNvPr id="6" name="Rectangle 5"/>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8" name="Picture 7"/>
          <p:cNvPicPr>
            <a:picLocks noChangeAspect="1"/>
          </p:cNvPicPr>
          <p:nvPr/>
        </p:nvPicPr>
        <p:blipFill>
          <a:blip r:embed="rId4"/>
          <a:stretch>
            <a:fillRect/>
          </a:stretch>
        </p:blipFill>
        <p:spPr>
          <a:xfrm>
            <a:off x="0" y="0"/>
            <a:ext cx="9144000" cy="704850"/>
          </a:xfrm>
          <a:prstGeom prst="rect">
            <a:avLst/>
          </a:prstGeom>
        </p:spPr>
      </p:pic>
      <p:sp>
        <p:nvSpPr>
          <p:cNvPr id="9" name="Rectangle 8"/>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 name="Content Placeholder 2"/>
          <p:cNvSpPr txBox="1">
            <a:spLocks/>
          </p:cNvSpPr>
          <p:nvPr/>
        </p:nvSpPr>
        <p:spPr>
          <a:xfrm>
            <a:off x="0" y="1962808"/>
            <a:ext cx="3668786" cy="217623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zh-TW" altLang="en-US" sz="3000" b="1" i="1" dirty="0">
                <a:ea typeface="Apple LiGothic" pitchFamily="2" charset="-120"/>
                <a:cs typeface="Verdana"/>
              </a:rPr>
              <a:t>購物智囊為優惠顧客整理之「我的清單」</a:t>
            </a:r>
            <a:endParaRPr lang="en-US" altLang="zh-TW" sz="3000" b="1" i="1" dirty="0">
              <a:ea typeface="Apple LiGothic" pitchFamily="2" charset="-120"/>
              <a:cs typeface="Verdana"/>
            </a:endParaRPr>
          </a:p>
          <a:p>
            <a:pPr marL="0" indent="0" algn="ctr">
              <a:buNone/>
            </a:pPr>
            <a:r>
              <a:rPr lang="en-US" sz="3000" b="1" i="1" dirty="0">
                <a:ea typeface="Apple LiGothic" pitchFamily="2" charset="-120"/>
                <a:cs typeface="Verdana"/>
              </a:rPr>
              <a:t>“My List for PC from Shop Advisor”</a:t>
            </a:r>
          </a:p>
        </p:txBody>
      </p:sp>
      <p:sp>
        <p:nvSpPr>
          <p:cNvPr id="12"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Tree>
    <p:extLst>
      <p:ext uri="{BB962C8B-B14F-4D97-AF65-F5344CB8AC3E}">
        <p14:creationId xmlns:p14="http://schemas.microsoft.com/office/powerpoint/2010/main" val="167358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2.96296E-6 L 4.16667E-6 -1.52731 " pathEditMode="relative" rAng="0" ptsTypes="AA">
                                      <p:cBhvr>
                                        <p:cTn id="6" dur="3000" fill="hold"/>
                                        <p:tgtEl>
                                          <p:spTgt spid="2"/>
                                        </p:tgtEl>
                                        <p:attrNameLst>
                                          <p:attrName>ppt_x</p:attrName>
                                          <p:attrName>ppt_y</p:attrName>
                                        </p:attrNameLst>
                                      </p:cBhvr>
                                      <p:rCtr x="0" y="-7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solidFill>
                <a:prstClr val="white"/>
              </a:solidFill>
              <a:latin typeface="Calibri"/>
            </a:endParaRPr>
          </a:p>
        </p:txBody>
      </p:sp>
      <p:pic>
        <p:nvPicPr>
          <p:cNvPr id="11" name="Picture 10"/>
          <p:cNvPicPr>
            <a:picLocks noChangeAspect="1"/>
          </p:cNvPicPr>
          <p:nvPr/>
        </p:nvPicPr>
        <p:blipFill>
          <a:blip r:embed="rId3"/>
          <a:stretch>
            <a:fillRect/>
          </a:stretch>
        </p:blipFill>
        <p:spPr>
          <a:xfrm>
            <a:off x="0" y="0"/>
            <a:ext cx="9144000" cy="704850"/>
          </a:xfrm>
          <a:prstGeom prst="rect">
            <a:avLst/>
          </a:prstGeom>
        </p:spPr>
      </p:pic>
      <p:sp>
        <p:nvSpPr>
          <p:cNvPr id="12" name="Rectangle 11"/>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solidFill>
                <a:prstClr val="white"/>
              </a:solidFill>
              <a:latin typeface="Calibri"/>
            </a:endParaRPr>
          </a:p>
        </p:txBody>
      </p:sp>
      <p:sp>
        <p:nvSpPr>
          <p:cNvPr id="38" name="Content Placeholder 2"/>
          <p:cNvSpPr>
            <a:spLocks noGrp="1"/>
          </p:cNvSpPr>
          <p:nvPr>
            <p:ph idx="1"/>
          </p:nvPr>
        </p:nvSpPr>
        <p:spPr>
          <a:xfrm>
            <a:off x="77418" y="1429456"/>
            <a:ext cx="9157234" cy="2525339"/>
          </a:xfrm>
        </p:spPr>
        <p:txBody>
          <a:bodyPr>
            <a:noAutofit/>
          </a:bodyPr>
          <a:lstStyle/>
          <a:p>
            <a:pPr marL="0" indent="0">
              <a:spcBef>
                <a:spcPts val="0"/>
              </a:spcBef>
              <a:buNone/>
              <a:tabLst>
                <a:tab pos="934641" algn="l"/>
              </a:tabLst>
            </a:pPr>
            <a:r>
              <a:rPr lang="zh-TW" altLang="en-US" b="1" i="1" dirty="0" smtClean="0">
                <a:solidFill>
                  <a:srgbClr val="000000"/>
                </a:solidFill>
                <a:ea typeface="Apple LiGothic" pitchFamily="2" charset="-120"/>
              </a:rPr>
              <a:t>第四步</a:t>
            </a:r>
            <a:r>
              <a:rPr lang="en-US" altLang="zh-TW" b="1" i="1" dirty="0" smtClean="0">
                <a:solidFill>
                  <a:srgbClr val="000000"/>
                </a:solidFill>
                <a:ea typeface="Apple LiGothic" pitchFamily="2" charset="-120"/>
              </a:rPr>
              <a:t>︰</a:t>
            </a:r>
            <a:endParaRPr lang="zh-CN" altLang="en-US" b="1" i="1" dirty="0">
              <a:solidFill>
                <a:srgbClr val="000000"/>
              </a:solidFill>
              <a:ea typeface="SimSun" pitchFamily="18" charset="0"/>
            </a:endParaRPr>
          </a:p>
          <a:p>
            <a:pPr marL="0" indent="0">
              <a:spcBef>
                <a:spcPts val="0"/>
              </a:spcBef>
              <a:buNone/>
              <a:tabLst>
                <a:tab pos="934641" algn="l"/>
              </a:tabLst>
            </a:pPr>
            <a:r>
              <a:rPr lang="zh-TW" altLang="en-US" dirty="0" smtClean="0">
                <a:solidFill>
                  <a:srgbClr val="000000"/>
                </a:solidFill>
                <a:ea typeface="Apple LiGothic" pitchFamily="2" charset="-120"/>
              </a:rPr>
              <a:t>每季找出</a:t>
            </a:r>
            <a:r>
              <a:rPr lang="en-US" altLang="zh-TW" dirty="0" smtClean="0">
                <a:solidFill>
                  <a:srgbClr val="000000"/>
                </a:solidFill>
                <a:ea typeface="Apple LiGothic" pitchFamily="2" charset="-120"/>
              </a:rPr>
              <a:t>2</a:t>
            </a:r>
            <a:r>
              <a:rPr lang="zh-TW" altLang="en-US" dirty="0" smtClean="0">
                <a:solidFill>
                  <a:srgbClr val="000000"/>
                </a:solidFill>
                <a:ea typeface="Apple LiGothic" pitchFamily="2" charset="-120"/>
              </a:rPr>
              <a:t>位或更多想要改變自己經濟狀況的人，讓他們執行這四個基本步驟</a:t>
            </a:r>
            <a:r>
              <a:rPr lang="en-US" altLang="zh-TW" dirty="0" smtClean="0">
                <a:solidFill>
                  <a:srgbClr val="000000"/>
                </a:solidFill>
                <a:ea typeface="Apple LiGothic" pitchFamily="2" charset="-120"/>
              </a:rPr>
              <a:t>,</a:t>
            </a:r>
            <a:r>
              <a:rPr lang="zh-TW" altLang="en-US" dirty="0" smtClean="0">
                <a:solidFill>
                  <a:srgbClr val="000000"/>
                </a:solidFill>
                <a:ea typeface="Apple LiGothic" pitchFamily="2" charset="-120"/>
              </a:rPr>
              <a:t>並且</a:t>
            </a:r>
            <a:r>
              <a:rPr lang="en-US" altLang="zh-TW" dirty="0" smtClean="0">
                <a:solidFill>
                  <a:srgbClr val="000000"/>
                </a:solidFill>
                <a:ea typeface="Apple LiGothic" pitchFamily="2" charset="-120"/>
              </a:rPr>
              <a:t>... </a:t>
            </a:r>
            <a:r>
              <a:rPr lang="zh-TW" altLang="en-US" dirty="0" smtClean="0">
                <a:solidFill>
                  <a:srgbClr val="000000"/>
                </a:solidFill>
                <a:ea typeface="Apple LiGothic" pitchFamily="2" charset="-120"/>
              </a:rPr>
              <a:t>建立</a:t>
            </a:r>
            <a:r>
              <a:rPr lang="en-US" altLang="zh-TW" dirty="0" smtClean="0">
                <a:solidFill>
                  <a:srgbClr val="000000"/>
                </a:solidFill>
                <a:ea typeface="Apple LiGothic" pitchFamily="2" charset="-120"/>
              </a:rPr>
              <a:t>2</a:t>
            </a:r>
            <a:r>
              <a:rPr lang="zh-TW" altLang="en-US" dirty="0" smtClean="0">
                <a:solidFill>
                  <a:srgbClr val="000000"/>
                </a:solidFill>
                <a:ea typeface="Apple LiGothic" pitchFamily="2" charset="-120"/>
              </a:rPr>
              <a:t>個銷售團隊</a:t>
            </a:r>
            <a:r>
              <a:rPr lang="en-US" altLang="zh-TW" dirty="0" smtClean="0">
                <a:solidFill>
                  <a:srgbClr val="000000"/>
                </a:solidFill>
                <a:ea typeface="Apple LiGothic" pitchFamily="2" charset="-120"/>
              </a:rPr>
              <a:t>!</a:t>
            </a:r>
          </a:p>
          <a:p>
            <a:pPr marL="0" indent="0">
              <a:spcBef>
                <a:spcPts val="0"/>
              </a:spcBef>
              <a:buNone/>
              <a:tabLst>
                <a:tab pos="934641" algn="l"/>
              </a:tabLst>
            </a:pPr>
            <a:r>
              <a:rPr lang="en-US" b="1" i="1" dirty="0" smtClean="0">
                <a:ea typeface="Apple LiGothic" pitchFamily="2" charset="-120"/>
                <a:cs typeface="Verdana" charset="0"/>
              </a:rPr>
              <a:t>Step </a:t>
            </a:r>
            <a:r>
              <a:rPr lang="en-US" b="1" i="1" dirty="0">
                <a:ea typeface="Apple LiGothic" pitchFamily="2" charset="-120"/>
                <a:cs typeface="Verdana" charset="0"/>
              </a:rPr>
              <a:t>4</a:t>
            </a:r>
            <a:r>
              <a:rPr lang="en-US" b="1" i="1" dirty="0" smtClean="0">
                <a:ea typeface="Apple LiGothic" pitchFamily="2" charset="-120"/>
                <a:cs typeface="Verdana" charset="0"/>
              </a:rPr>
              <a:t> - </a:t>
            </a:r>
            <a:r>
              <a:rPr lang="en-US" sz="1500" dirty="0">
                <a:ea typeface="Apple LiGothic" pitchFamily="2" charset="-120"/>
                <a:cs typeface="Verdana" charset="0"/>
              </a:rPr>
              <a:t>Find 2 or more individuals per quarter committed to improving their financial situation by performing these four basic steps </a:t>
            </a:r>
            <a:r>
              <a:rPr lang="en-US" sz="1500" b="1" i="1" dirty="0">
                <a:solidFill>
                  <a:prstClr val="black"/>
                </a:solidFill>
                <a:ea typeface="Apple LiGothic" pitchFamily="2" charset="-120"/>
                <a:cs typeface="Verdana" charset="0"/>
              </a:rPr>
              <a:t>AND…  </a:t>
            </a:r>
            <a:r>
              <a:rPr lang="en-US" sz="1500" dirty="0">
                <a:solidFill>
                  <a:prstClr val="black"/>
                </a:solidFill>
                <a:ea typeface="Apple LiGothic" pitchFamily="2" charset="-120"/>
                <a:cs typeface="Verdana" charset="0"/>
              </a:rPr>
              <a:t>Build 2 Sales Teams! </a:t>
            </a:r>
            <a:endParaRPr lang="en-US" sz="1800" dirty="0">
              <a:ea typeface="Apple LiGothic" pitchFamily="2" charset="-120"/>
              <a:cs typeface="Verdana" charset="0"/>
            </a:endParaRPr>
          </a:p>
          <a:p>
            <a:pPr marL="0" indent="0">
              <a:spcBef>
                <a:spcPts val="0"/>
              </a:spcBef>
              <a:buNone/>
              <a:tabLst>
                <a:tab pos="934641" algn="l"/>
              </a:tabLst>
            </a:pPr>
            <a:endParaRPr lang="en-US" sz="1800" dirty="0">
              <a:latin typeface="Verdana" charset="0"/>
              <a:ea typeface="Apple LiGothic" pitchFamily="2" charset="-120"/>
              <a:cs typeface="Verdana" charset="0"/>
            </a:endParaRPr>
          </a:p>
          <a:p>
            <a:pPr marL="0" indent="0">
              <a:spcBef>
                <a:spcPts val="0"/>
              </a:spcBef>
              <a:buNone/>
              <a:tabLst>
                <a:tab pos="934641" algn="l"/>
              </a:tabLst>
            </a:pPr>
            <a:endParaRPr lang="en-US" sz="1800" dirty="0">
              <a:latin typeface="Verdana" charset="0"/>
              <a:ea typeface="Apple LiGothic" pitchFamily="2" charset="-120"/>
              <a:cs typeface="Verdana" charset="0"/>
            </a:endParaRPr>
          </a:p>
          <a:p>
            <a:pPr marL="0" indent="0">
              <a:spcBef>
                <a:spcPts val="0"/>
              </a:spcBef>
              <a:buNone/>
              <a:tabLst>
                <a:tab pos="934641" algn="l"/>
              </a:tabLst>
            </a:pPr>
            <a:endParaRPr lang="en-US" sz="1800" dirty="0">
              <a:latin typeface="Verdana" charset="0"/>
              <a:ea typeface="Apple LiGothic" pitchFamily="2" charset="-120"/>
              <a:cs typeface="Verdana" charset="0"/>
            </a:endParaRPr>
          </a:p>
          <a:p>
            <a:pPr marL="0" indent="0">
              <a:spcBef>
                <a:spcPts val="0"/>
              </a:spcBef>
              <a:buNone/>
              <a:tabLst>
                <a:tab pos="934641" algn="l"/>
              </a:tabLst>
            </a:pPr>
            <a:endParaRPr lang="en-US" sz="1800" dirty="0">
              <a:latin typeface="Verdana" charset="0"/>
              <a:ea typeface="Apple LiGothic" pitchFamily="2" charset="-120"/>
              <a:cs typeface="Verdana" charset="0"/>
            </a:endParaRPr>
          </a:p>
          <a:p>
            <a:pPr marL="0" indent="0">
              <a:spcBef>
                <a:spcPts val="0"/>
              </a:spcBef>
              <a:buNone/>
              <a:tabLst>
                <a:tab pos="934641" algn="l"/>
              </a:tabLst>
            </a:pPr>
            <a:endParaRPr lang="en-US" sz="1800" dirty="0">
              <a:latin typeface="Verdana" charset="0"/>
              <a:ea typeface="Apple LiGothic" pitchFamily="2" charset="-120"/>
              <a:cs typeface="Verdana" charset="0"/>
            </a:endParaRPr>
          </a:p>
          <a:p>
            <a:pPr marL="0" indent="0">
              <a:spcBef>
                <a:spcPts val="0"/>
              </a:spcBef>
              <a:buNone/>
              <a:tabLst>
                <a:tab pos="934641" algn="l"/>
              </a:tabLst>
            </a:pPr>
            <a:endParaRPr lang="en-US" sz="1800" dirty="0">
              <a:latin typeface="Verdana" charset="0"/>
              <a:ea typeface="Apple LiGothic" pitchFamily="2" charset="-120"/>
              <a:cs typeface="Verdana" charset="0"/>
            </a:endParaRPr>
          </a:p>
          <a:p>
            <a:pPr marL="0" indent="0">
              <a:spcBef>
                <a:spcPts val="0"/>
              </a:spcBef>
              <a:buNone/>
              <a:tabLst>
                <a:tab pos="934641" algn="l"/>
              </a:tabLst>
            </a:pPr>
            <a:endParaRPr lang="en-US" sz="1800" dirty="0">
              <a:latin typeface="Verdana" charset="0"/>
              <a:ea typeface="Apple LiGothic" pitchFamily="2" charset="-120"/>
              <a:cs typeface="Verdana" charset="0"/>
            </a:endParaRPr>
          </a:p>
          <a:p>
            <a:pPr marL="0" indent="0">
              <a:spcBef>
                <a:spcPts val="0"/>
              </a:spcBef>
              <a:buNone/>
              <a:tabLst>
                <a:tab pos="934641" algn="l"/>
                <a:tab pos="1067991" algn="l"/>
              </a:tabLst>
            </a:pPr>
            <a:r>
              <a:rPr lang="en-US" sz="1500" dirty="0">
                <a:latin typeface="Verdana" charset="0"/>
                <a:ea typeface="Apple LiGothic" pitchFamily="2" charset="-120"/>
                <a:cs typeface="Verdana" charset="0"/>
              </a:rPr>
              <a:t>	</a:t>
            </a:r>
          </a:p>
        </p:txBody>
      </p:sp>
      <p:sp>
        <p:nvSpPr>
          <p:cNvPr id="41" name="Rectangle 40"/>
          <p:cNvSpPr/>
          <p:nvPr/>
        </p:nvSpPr>
        <p:spPr>
          <a:xfrm>
            <a:off x="5940137" y="2679930"/>
            <a:ext cx="3008064" cy="1577355"/>
          </a:xfrm>
          <a:prstGeom prst="rect">
            <a:avLst/>
          </a:prstGeom>
        </p:spPr>
        <p:txBody>
          <a:bodyPr wrap="square" lIns="68580" tIns="34290" rIns="68580" bIns="34290">
            <a:spAutoFit/>
          </a:bodyPr>
          <a:lstStyle/>
          <a:p>
            <a:pPr>
              <a:tabLst>
                <a:tab pos="934641" algn="l"/>
                <a:tab pos="1067991" algn="l"/>
              </a:tabLst>
            </a:pPr>
            <a:r>
              <a:rPr lang="zh-TW" altLang="en-US" dirty="0" smtClean="0">
                <a:solidFill>
                  <a:srgbClr val="000000"/>
                </a:solidFill>
                <a:ea typeface="Apple LiGothic" pitchFamily="2" charset="-120"/>
              </a:rPr>
              <a:t>*超連鎖™店主從顧客消費及兩個銷售團隊中的所有超連鎖™店主和他們的顧客身上賺取</a:t>
            </a:r>
            <a:r>
              <a:rPr lang="en-US" altLang="zh-TW" dirty="0" smtClean="0">
                <a:solidFill>
                  <a:srgbClr val="000000"/>
                </a:solidFill>
                <a:ea typeface="Apple LiGothic" pitchFamily="2" charset="-120"/>
              </a:rPr>
              <a:t>BV</a:t>
            </a:r>
            <a:r>
              <a:rPr lang="zh-TW" altLang="en-US" dirty="0" smtClean="0">
                <a:solidFill>
                  <a:srgbClr val="000000"/>
                </a:solidFill>
                <a:ea typeface="Apple LiGothic" pitchFamily="2" charset="-120"/>
              </a:rPr>
              <a:t>和</a:t>
            </a:r>
            <a:r>
              <a:rPr lang="en-US" altLang="zh-TW" dirty="0" smtClean="0">
                <a:solidFill>
                  <a:srgbClr val="000000"/>
                </a:solidFill>
                <a:ea typeface="Apple LiGothic" pitchFamily="2" charset="-120"/>
              </a:rPr>
              <a:t>IBV</a:t>
            </a:r>
            <a:endParaRPr lang="en-US" dirty="0" smtClean="0">
              <a:ea typeface="Apple LiGothic" pitchFamily="2" charset="-120"/>
              <a:cs typeface="Verdana" charset="0"/>
            </a:endParaRPr>
          </a:p>
          <a:p>
            <a:pPr>
              <a:tabLst>
                <a:tab pos="934641" algn="l"/>
                <a:tab pos="1067991" algn="l"/>
              </a:tabLst>
            </a:pPr>
            <a:r>
              <a:rPr lang="en-US" dirty="0" smtClean="0">
                <a:ea typeface="Apple LiGothic" pitchFamily="2" charset="-120"/>
                <a:cs typeface="Verdana" charset="0"/>
              </a:rPr>
              <a:t>*</a:t>
            </a:r>
            <a:r>
              <a:rPr lang="en-US" dirty="0">
                <a:ea typeface="Apple LiGothic" pitchFamily="2" charset="-120"/>
                <a:cs typeface="Verdana" charset="0"/>
              </a:rPr>
              <a:t>UFOs earn on </a:t>
            </a:r>
            <a:r>
              <a:rPr lang="en-US" dirty="0" smtClean="0">
                <a:ea typeface="Apple LiGothic" pitchFamily="2" charset="-120"/>
                <a:cs typeface="Verdana" charset="0"/>
              </a:rPr>
              <a:t>BV &amp; </a:t>
            </a:r>
            <a:r>
              <a:rPr lang="en-US" dirty="0">
                <a:ea typeface="Apple LiGothic" pitchFamily="2" charset="-120"/>
                <a:cs typeface="Verdana" charset="0"/>
              </a:rPr>
              <a:t>IBV from their customer purchases and all UFOs </a:t>
            </a:r>
            <a:r>
              <a:rPr lang="en-US" dirty="0" smtClean="0">
                <a:ea typeface="Apple LiGothic" pitchFamily="2" charset="-120"/>
                <a:cs typeface="Verdana" charset="0"/>
              </a:rPr>
              <a:t>and </a:t>
            </a:r>
            <a:r>
              <a:rPr lang="en-US" dirty="0">
                <a:ea typeface="Apple LiGothic" pitchFamily="2" charset="-120"/>
                <a:cs typeface="Verdana" charset="0"/>
              </a:rPr>
              <a:t>their customers in their two Sales Teams</a:t>
            </a:r>
          </a:p>
        </p:txBody>
      </p:sp>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317" y="3041057"/>
            <a:ext cx="4978908" cy="1810512"/>
          </a:xfrm>
          <a:prstGeom prst="rect">
            <a:avLst/>
          </a:prstGeom>
        </p:spPr>
      </p:pic>
      <p:sp>
        <p:nvSpPr>
          <p:cNvPr id="43" name="TextBox 42"/>
          <p:cNvSpPr txBox="1"/>
          <p:nvPr/>
        </p:nvSpPr>
        <p:spPr>
          <a:xfrm>
            <a:off x="1657194" y="3615009"/>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44" name="TextBox 43"/>
          <p:cNvSpPr txBox="1"/>
          <p:nvPr/>
        </p:nvSpPr>
        <p:spPr>
          <a:xfrm>
            <a:off x="1657194" y="3387664"/>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45" name="TextBox 44"/>
          <p:cNvSpPr txBox="1"/>
          <p:nvPr/>
        </p:nvSpPr>
        <p:spPr>
          <a:xfrm>
            <a:off x="1657194" y="3166840"/>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46" name="TextBox 45"/>
          <p:cNvSpPr txBox="1"/>
          <p:nvPr/>
        </p:nvSpPr>
        <p:spPr>
          <a:xfrm>
            <a:off x="1657194" y="2942247"/>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47" name="TextBox 46"/>
          <p:cNvSpPr txBox="1"/>
          <p:nvPr/>
        </p:nvSpPr>
        <p:spPr>
          <a:xfrm>
            <a:off x="1657194" y="3841631"/>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48" name="TextBox 47"/>
          <p:cNvSpPr txBox="1"/>
          <p:nvPr/>
        </p:nvSpPr>
        <p:spPr>
          <a:xfrm>
            <a:off x="4682407" y="3615009"/>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49" name="TextBox 48"/>
          <p:cNvSpPr txBox="1"/>
          <p:nvPr/>
        </p:nvSpPr>
        <p:spPr>
          <a:xfrm>
            <a:off x="4682407" y="3387664"/>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50" name="TextBox 49"/>
          <p:cNvSpPr txBox="1"/>
          <p:nvPr/>
        </p:nvSpPr>
        <p:spPr>
          <a:xfrm>
            <a:off x="4682407" y="3160360"/>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51" name="TextBox 50"/>
          <p:cNvSpPr txBox="1"/>
          <p:nvPr/>
        </p:nvSpPr>
        <p:spPr>
          <a:xfrm>
            <a:off x="4682407" y="2942247"/>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52" name="TextBox 51"/>
          <p:cNvSpPr txBox="1"/>
          <p:nvPr/>
        </p:nvSpPr>
        <p:spPr>
          <a:xfrm>
            <a:off x="4682407" y="3841631"/>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53" name="TextBox 52"/>
          <p:cNvSpPr txBox="1"/>
          <p:nvPr/>
        </p:nvSpPr>
        <p:spPr>
          <a:xfrm>
            <a:off x="191833" y="4650541"/>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54" name="TextBox 53"/>
          <p:cNvSpPr txBox="1"/>
          <p:nvPr/>
        </p:nvSpPr>
        <p:spPr>
          <a:xfrm>
            <a:off x="191833" y="4460906"/>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55" name="TextBox 54"/>
          <p:cNvSpPr txBox="1"/>
          <p:nvPr/>
        </p:nvSpPr>
        <p:spPr>
          <a:xfrm>
            <a:off x="191833" y="4277792"/>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56" name="TextBox 55"/>
          <p:cNvSpPr txBox="1"/>
          <p:nvPr/>
        </p:nvSpPr>
        <p:spPr>
          <a:xfrm>
            <a:off x="191833" y="4090910"/>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57" name="TextBox 56"/>
          <p:cNvSpPr txBox="1"/>
          <p:nvPr/>
        </p:nvSpPr>
        <p:spPr>
          <a:xfrm>
            <a:off x="191833" y="4836408"/>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58" name="TextBox 57"/>
          <p:cNvSpPr txBox="1"/>
          <p:nvPr/>
        </p:nvSpPr>
        <p:spPr>
          <a:xfrm>
            <a:off x="2381377" y="4648316"/>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59" name="TextBox 58"/>
          <p:cNvSpPr txBox="1"/>
          <p:nvPr/>
        </p:nvSpPr>
        <p:spPr>
          <a:xfrm>
            <a:off x="2381377" y="4458681"/>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60" name="TextBox 59"/>
          <p:cNvSpPr txBox="1"/>
          <p:nvPr/>
        </p:nvSpPr>
        <p:spPr>
          <a:xfrm>
            <a:off x="2381377" y="4275567"/>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61" name="TextBox 60"/>
          <p:cNvSpPr txBox="1"/>
          <p:nvPr/>
        </p:nvSpPr>
        <p:spPr>
          <a:xfrm>
            <a:off x="2381377" y="4088684"/>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62" name="TextBox 61"/>
          <p:cNvSpPr txBox="1"/>
          <p:nvPr/>
        </p:nvSpPr>
        <p:spPr>
          <a:xfrm>
            <a:off x="2381377" y="4834183"/>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63" name="TextBox 62"/>
          <p:cNvSpPr txBox="1"/>
          <p:nvPr/>
        </p:nvSpPr>
        <p:spPr>
          <a:xfrm>
            <a:off x="3990979" y="4661747"/>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64" name="TextBox 63"/>
          <p:cNvSpPr txBox="1"/>
          <p:nvPr/>
        </p:nvSpPr>
        <p:spPr>
          <a:xfrm>
            <a:off x="3990979" y="4472112"/>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65" name="TextBox 64"/>
          <p:cNvSpPr txBox="1"/>
          <p:nvPr/>
        </p:nvSpPr>
        <p:spPr>
          <a:xfrm>
            <a:off x="3990979" y="4288998"/>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66" name="TextBox 65"/>
          <p:cNvSpPr txBox="1"/>
          <p:nvPr/>
        </p:nvSpPr>
        <p:spPr>
          <a:xfrm>
            <a:off x="3990979" y="4102115"/>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67" name="TextBox 66"/>
          <p:cNvSpPr txBox="1"/>
          <p:nvPr/>
        </p:nvSpPr>
        <p:spPr>
          <a:xfrm>
            <a:off x="3990979" y="4847614"/>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68" name="TextBox 67"/>
          <p:cNvSpPr txBox="1"/>
          <p:nvPr/>
        </p:nvSpPr>
        <p:spPr>
          <a:xfrm>
            <a:off x="6171663" y="4659521"/>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69" name="TextBox 68"/>
          <p:cNvSpPr txBox="1"/>
          <p:nvPr/>
        </p:nvSpPr>
        <p:spPr>
          <a:xfrm>
            <a:off x="6171663" y="4469887"/>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70" name="TextBox 69"/>
          <p:cNvSpPr txBox="1"/>
          <p:nvPr/>
        </p:nvSpPr>
        <p:spPr>
          <a:xfrm>
            <a:off x="6171663" y="4286773"/>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71" name="TextBox 70"/>
          <p:cNvSpPr txBox="1"/>
          <p:nvPr/>
        </p:nvSpPr>
        <p:spPr>
          <a:xfrm>
            <a:off x="6171663" y="4099890"/>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sp>
        <p:nvSpPr>
          <p:cNvPr id="72" name="TextBox 71"/>
          <p:cNvSpPr txBox="1"/>
          <p:nvPr/>
        </p:nvSpPr>
        <p:spPr>
          <a:xfrm>
            <a:off x="6171663" y="4845389"/>
            <a:ext cx="959504" cy="130805"/>
          </a:xfrm>
          <a:prstGeom prst="rect">
            <a:avLst/>
          </a:prstGeom>
          <a:noFill/>
          <a:ln>
            <a:solidFill>
              <a:schemeClr val="tx1"/>
            </a:solidFill>
          </a:ln>
        </p:spPr>
        <p:txBody>
          <a:bodyPr wrap="square" lIns="68580" tIns="34290" rIns="68580" bIns="34290" rtlCol="0" anchor="ctr">
            <a:spAutoFit/>
          </a:bodyPr>
          <a:lstStyle/>
          <a:p>
            <a:pPr algn="ctr">
              <a:lnSpc>
                <a:spcPct val="50000"/>
              </a:lnSpc>
            </a:pPr>
            <a:r>
              <a:rPr lang="en-US" sz="800" dirty="0"/>
              <a:t>BV/IBV/Cashback</a:t>
            </a:r>
          </a:p>
        </p:txBody>
      </p:sp>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6834" y="4810361"/>
            <a:ext cx="1705711" cy="149826"/>
          </a:xfrm>
          <a:prstGeom prst="rect">
            <a:avLst/>
          </a:prstGeom>
        </p:spPr>
      </p:pic>
      <p:pic>
        <p:nvPicPr>
          <p:cNvPr id="74" name="Picture 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5869" y="4527917"/>
            <a:ext cx="1706585" cy="268809"/>
          </a:xfrm>
          <a:prstGeom prst="rect">
            <a:avLst/>
          </a:prstGeom>
        </p:spPr>
      </p:pic>
      <p:sp>
        <p:nvSpPr>
          <p:cNvPr id="75"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Tree>
    <p:extLst>
      <p:ext uri="{BB962C8B-B14F-4D97-AF65-F5344CB8AC3E}">
        <p14:creationId xmlns:p14="http://schemas.microsoft.com/office/powerpoint/2010/main" val="778240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0" y="3121533"/>
            <a:ext cx="7886700" cy="2069266"/>
          </a:xfrm>
        </p:spPr>
        <p:txBody>
          <a:bodyPr>
            <a:normAutofit/>
          </a:bodyPr>
          <a:lstStyle/>
          <a:p>
            <a:r>
              <a:rPr lang="en-US" sz="1700" dirty="0">
                <a:latin typeface="Verdana" charset="0"/>
                <a:ea typeface="Verdana" charset="0"/>
                <a:cs typeface="Verdana" charset="0"/>
              </a:rPr>
              <a:t>Expand sales and distribution by sharing the Shopping Annuity and </a:t>
            </a:r>
            <a:r>
              <a:rPr lang="en-US" sz="1700" dirty="0" err="1">
                <a:latin typeface="Verdana" charset="0"/>
                <a:ea typeface="Verdana" charset="0"/>
                <a:cs typeface="Verdana" charset="0"/>
              </a:rPr>
              <a:t>UnFranchise</a:t>
            </a:r>
            <a:r>
              <a:rPr lang="en-US" sz="1700" dirty="0">
                <a:latin typeface="微軟正黑體"/>
                <a:ea typeface="微軟正黑體"/>
                <a:cs typeface="Verdana" charset="0"/>
              </a:rPr>
              <a:t>™</a:t>
            </a:r>
            <a:r>
              <a:rPr lang="en-US" sz="1700" dirty="0">
                <a:latin typeface="Verdana" charset="0"/>
                <a:ea typeface="Verdana" charset="0"/>
                <a:cs typeface="Verdana" charset="0"/>
              </a:rPr>
              <a:t> Business with individuals that:</a:t>
            </a:r>
          </a:p>
          <a:p>
            <a:pPr lvl="1">
              <a:buFont typeface="LucidaGrande" charset="0"/>
              <a:buChar char="−"/>
            </a:pPr>
            <a:r>
              <a:rPr lang="en-US" sz="1700" dirty="0">
                <a:latin typeface="Verdana" charset="0"/>
                <a:ea typeface="Verdana" charset="0"/>
                <a:cs typeface="Verdana" charset="0"/>
              </a:rPr>
              <a:t>Currently spend</a:t>
            </a:r>
          </a:p>
          <a:p>
            <a:pPr lvl="1">
              <a:buFont typeface="LucidaGrande" charset="0"/>
              <a:buChar char="−"/>
            </a:pPr>
            <a:r>
              <a:rPr lang="en-US" sz="1700" dirty="0">
                <a:latin typeface="Verdana" charset="0"/>
                <a:ea typeface="Verdana" charset="0"/>
                <a:cs typeface="Verdana" charset="0"/>
              </a:rPr>
              <a:t>Want to save every time they spend</a:t>
            </a:r>
          </a:p>
          <a:p>
            <a:pPr lvl="1">
              <a:buFont typeface="LucidaGrande" charset="0"/>
              <a:buChar char="−"/>
            </a:pPr>
            <a:r>
              <a:rPr lang="en-US" sz="1700" dirty="0">
                <a:latin typeface="Verdana" charset="0"/>
                <a:ea typeface="Verdana" charset="0"/>
                <a:cs typeface="Verdana" charset="0"/>
              </a:rPr>
              <a:t>Want to improve their financial situation by monetizing what they are already doing</a:t>
            </a:r>
          </a:p>
          <a:p>
            <a:pPr lvl="1">
              <a:buFont typeface="LucidaGrande" charset="0"/>
              <a:buChar char="−"/>
            </a:pPr>
            <a:r>
              <a:rPr lang="en-US" sz="1700" dirty="0">
                <a:latin typeface="Verdana" charset="0"/>
                <a:ea typeface="Verdana" charset="0"/>
                <a:cs typeface="Verdana" charset="0"/>
              </a:rPr>
              <a:t>Know people that want to do the same</a:t>
            </a:r>
          </a:p>
          <a:p>
            <a:pPr lvl="1">
              <a:buFont typeface="LucidaGrande" charset="0"/>
              <a:buChar char="−"/>
            </a:pPr>
            <a:endParaRPr lang="en-US" sz="1700" dirty="0">
              <a:latin typeface="Verdana" charset="0"/>
              <a:ea typeface="Verdana" charset="0"/>
              <a:cs typeface="Verdana" charset="0"/>
            </a:endParaRPr>
          </a:p>
        </p:txBody>
      </p:sp>
      <p:sp>
        <p:nvSpPr>
          <p:cNvPr id="6" name="Rectangle 5"/>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9" name="Picture 8"/>
          <p:cNvPicPr>
            <a:picLocks noChangeAspect="1"/>
          </p:cNvPicPr>
          <p:nvPr/>
        </p:nvPicPr>
        <p:blipFill>
          <a:blip r:embed="rId3"/>
          <a:stretch>
            <a:fillRect/>
          </a:stretch>
        </p:blipFill>
        <p:spPr>
          <a:xfrm>
            <a:off x="0" y="0"/>
            <a:ext cx="9144000" cy="704850"/>
          </a:xfrm>
          <a:prstGeom prst="rect">
            <a:avLst/>
          </a:prstGeom>
        </p:spPr>
      </p:pic>
      <p:sp>
        <p:nvSpPr>
          <p:cNvPr id="10" name="Rectangle 9"/>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834" y="4810361"/>
            <a:ext cx="1705711" cy="14982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869" y="4527917"/>
            <a:ext cx="1706585" cy="268809"/>
          </a:xfrm>
          <a:prstGeom prst="rect">
            <a:avLst/>
          </a:prstGeom>
        </p:spPr>
      </p:pic>
      <p:sp>
        <p:nvSpPr>
          <p:cNvPr id="14"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
        <p:nvSpPr>
          <p:cNvPr id="15" name="Content Placeholder 2"/>
          <p:cNvSpPr txBox="1">
            <a:spLocks/>
          </p:cNvSpPr>
          <p:nvPr/>
        </p:nvSpPr>
        <p:spPr>
          <a:xfrm>
            <a:off x="179425" y="1440768"/>
            <a:ext cx="8853120" cy="163175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TW" altLang="en-US" dirty="0" smtClean="0">
                <a:solidFill>
                  <a:srgbClr val="000000"/>
                </a:solidFill>
                <a:ea typeface="Apple LiGothic" pitchFamily="2" charset="-120"/>
              </a:rPr>
              <a:t>與下列人士分享購物年金計劃及超連鎖</a:t>
            </a:r>
            <a:r>
              <a:rPr lang="zh-TW" altLang="en-US" dirty="0" smtClean="0">
                <a:solidFill>
                  <a:srgbClr val="000000"/>
                </a:solidFill>
                <a:latin typeface="微軟正黑體"/>
                <a:ea typeface="微軟正黑體"/>
              </a:rPr>
              <a:t>™</a:t>
            </a:r>
            <a:r>
              <a:rPr lang="zh-TW" altLang="en-US" dirty="0" smtClean="0">
                <a:solidFill>
                  <a:srgbClr val="000000"/>
                </a:solidFill>
                <a:ea typeface="Apple LiGothic" pitchFamily="2" charset="-120"/>
              </a:rPr>
              <a:t>事業，以拓展組織及層面</a:t>
            </a:r>
            <a:r>
              <a:rPr lang="en-US" altLang="zh-TW" dirty="0" smtClean="0">
                <a:solidFill>
                  <a:srgbClr val="000000"/>
                </a:solidFill>
                <a:ea typeface="Apple LiGothic" pitchFamily="2" charset="-120"/>
              </a:rPr>
              <a:t>:</a:t>
            </a:r>
          </a:p>
          <a:p>
            <a:pPr lvl="1">
              <a:buFont typeface="LucidaGrande" charset="0"/>
              <a:buChar char="−"/>
            </a:pPr>
            <a:r>
              <a:rPr lang="zh-TW" altLang="en-US" sz="2100" dirty="0">
                <a:solidFill>
                  <a:srgbClr val="000000"/>
                </a:solidFill>
                <a:ea typeface="Apple LiGothic" pitchFamily="2" charset="-120"/>
              </a:rPr>
              <a:t>目前有在消費購物的人士</a:t>
            </a:r>
            <a:endParaRPr lang="en-US" altLang="zh-TW" sz="2100" dirty="0">
              <a:solidFill>
                <a:srgbClr val="000000"/>
              </a:solidFill>
              <a:ea typeface="Apple LiGothic" pitchFamily="2" charset="-120"/>
            </a:endParaRPr>
          </a:p>
          <a:p>
            <a:pPr lvl="1">
              <a:buFont typeface="LucidaGrande" charset="0"/>
              <a:buChar char="−"/>
            </a:pPr>
            <a:r>
              <a:rPr lang="zh-TW" altLang="en-US" sz="2100" dirty="0">
                <a:solidFill>
                  <a:srgbClr val="000000"/>
                </a:solidFill>
                <a:ea typeface="Apple LiGothic" pitchFamily="2" charset="-120"/>
              </a:rPr>
              <a:t>每次都想在消費時省錢的人士 </a:t>
            </a:r>
            <a:endParaRPr lang="en-US" altLang="zh-TW" sz="2100" dirty="0">
              <a:solidFill>
                <a:srgbClr val="000000"/>
              </a:solidFill>
              <a:ea typeface="Apple LiGothic" pitchFamily="2" charset="-120"/>
            </a:endParaRPr>
          </a:p>
          <a:p>
            <a:pPr lvl="1">
              <a:buFont typeface="LucidaGrande" charset="0"/>
              <a:buChar char="−"/>
            </a:pPr>
            <a:r>
              <a:rPr lang="zh-TW" altLang="en-US" sz="2100" dirty="0">
                <a:solidFill>
                  <a:srgbClr val="000000"/>
                </a:solidFill>
                <a:ea typeface="Apple LiGothic" pitchFamily="2" charset="-120"/>
              </a:rPr>
              <a:t>想要藉由本來就在做的事情來改善財務狀況的人士 </a:t>
            </a:r>
            <a:endParaRPr lang="en-US" altLang="zh-TW" sz="2100" dirty="0">
              <a:solidFill>
                <a:srgbClr val="000000"/>
              </a:solidFill>
              <a:ea typeface="Apple LiGothic" pitchFamily="2" charset="-120"/>
            </a:endParaRPr>
          </a:p>
          <a:p>
            <a:pPr lvl="1">
              <a:buFont typeface="LucidaGrande" charset="0"/>
              <a:buChar char="−"/>
            </a:pPr>
            <a:r>
              <a:rPr lang="zh-TW" altLang="en-US" sz="2100" dirty="0">
                <a:solidFill>
                  <a:srgbClr val="000000"/>
                </a:solidFill>
                <a:ea typeface="Apple LiGothic" pitchFamily="2" charset="-120"/>
              </a:rPr>
              <a:t>認識有同樣想法的人士</a:t>
            </a:r>
            <a:endParaRPr lang="en-US" altLang="zh-CN" sz="2100" dirty="0">
              <a:solidFill>
                <a:srgbClr val="000000"/>
              </a:solidFill>
              <a:ea typeface="Apple LiGothic" pitchFamily="2" charset="-120"/>
            </a:endParaRPr>
          </a:p>
          <a:p>
            <a:pPr marL="342900" lvl="1" indent="0">
              <a:buNone/>
            </a:pPr>
            <a:endParaRPr lang="en-US" sz="2100" dirty="0">
              <a:latin typeface="Verdana" charset="0"/>
              <a:ea typeface="Apple LiGothic" pitchFamily="2" charset="-120"/>
              <a:cs typeface="Verdana" charset="0"/>
            </a:endParaRPr>
          </a:p>
        </p:txBody>
      </p:sp>
    </p:spTree>
    <p:extLst>
      <p:ext uri="{BB962C8B-B14F-4D97-AF65-F5344CB8AC3E}">
        <p14:creationId xmlns:p14="http://schemas.microsoft.com/office/powerpoint/2010/main" val="730028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21000" b="-2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933" y="1081172"/>
            <a:ext cx="2944351" cy="2872299"/>
          </a:xfrm>
          <a:prstGeom prst="rect">
            <a:avLst/>
          </a:prstGeom>
          <a:effectLst>
            <a:outerShdw blurRad="1219200" sx="118000" sy="118000" algn="ctr" rotWithShape="0">
              <a:prstClr val="black">
                <a:alpha val="28000"/>
              </a:prstClr>
            </a:outerShdw>
          </a:effectLst>
        </p:spPr>
      </p:pic>
      <p:grpSp>
        <p:nvGrpSpPr>
          <p:cNvPr id="10" name="Group 9"/>
          <p:cNvGrpSpPr/>
          <p:nvPr/>
        </p:nvGrpSpPr>
        <p:grpSpPr>
          <a:xfrm>
            <a:off x="3985399" y="1729090"/>
            <a:ext cx="4248279" cy="1929041"/>
            <a:chOff x="5313865" y="2647540"/>
            <a:chExt cx="5664372" cy="2572054"/>
          </a:xfrm>
        </p:grpSpPr>
        <p:grpSp>
          <p:nvGrpSpPr>
            <p:cNvPr id="3" name="Group 2"/>
            <p:cNvGrpSpPr/>
            <p:nvPr/>
          </p:nvGrpSpPr>
          <p:grpSpPr>
            <a:xfrm>
              <a:off x="5466265" y="2647540"/>
              <a:ext cx="3505451" cy="365760"/>
              <a:chOff x="5423336" y="2210893"/>
              <a:chExt cx="3320734" cy="365760"/>
            </a:xfrm>
          </p:grpSpPr>
          <p:pic>
            <p:nvPicPr>
              <p:cNvPr id="4" name="Picture 3"/>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5423336" y="2292945"/>
                <a:ext cx="1860331" cy="201657"/>
              </a:xfrm>
              <a:prstGeom prst="rect">
                <a:avLst/>
              </a:prstGeom>
            </p:spPr>
          </p:pic>
          <p:pic>
            <p:nvPicPr>
              <p:cNvPr id="5" name="Picture 4"/>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7439474" y="2283189"/>
                <a:ext cx="1304596" cy="221168"/>
              </a:xfrm>
              <a:prstGeom prst="rect">
                <a:avLst/>
              </a:prstGeom>
            </p:spPr>
          </p:pic>
          <p:cxnSp>
            <p:nvCxnSpPr>
              <p:cNvPr id="6" name="Straight Connector 5"/>
              <p:cNvCxnSpPr/>
              <p:nvPr/>
            </p:nvCxnSpPr>
            <p:spPr>
              <a:xfrm>
                <a:off x="7330965" y="2210893"/>
                <a:ext cx="0" cy="36576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5313865" y="3051400"/>
              <a:ext cx="5664372" cy="1354217"/>
            </a:xfrm>
            <a:prstGeom prst="rect">
              <a:avLst/>
            </a:prstGeom>
          </p:spPr>
          <p:txBody>
            <a:bodyPr wrap="none">
              <a:spAutoFit/>
            </a:bodyPr>
            <a:lstStyle/>
            <a:p>
              <a:pPr defTabSz="514337"/>
              <a:r>
                <a:rPr lang="zh-TW" altLang="en-US" sz="3000" cap="all" dirty="0">
                  <a:ln w="3175">
                    <a:solidFill>
                      <a:prstClr val="white"/>
                    </a:solidFill>
                  </a:ln>
                  <a:solidFill>
                    <a:prstClr val="white"/>
                  </a:solidFill>
                  <a:ea typeface="Apple LiGothic" pitchFamily="2" charset="-120"/>
                </a:rPr>
                <a:t>購物年金</a:t>
              </a:r>
              <a:endParaRPr lang="en-US" sz="3000" cap="all" dirty="0">
                <a:ln w="3175">
                  <a:solidFill>
                    <a:prstClr val="white"/>
                  </a:solidFill>
                </a:ln>
                <a:solidFill>
                  <a:prstClr val="white"/>
                </a:solidFill>
                <a:ea typeface="Apple LiGothic" pitchFamily="2" charset="-120"/>
              </a:endParaRPr>
            </a:p>
            <a:p>
              <a:pPr defTabSz="514337"/>
              <a:r>
                <a:rPr lang="en-US" sz="3000" cap="all" dirty="0">
                  <a:ln w="3175">
                    <a:solidFill>
                      <a:prstClr val="white"/>
                    </a:solidFill>
                  </a:ln>
                  <a:solidFill>
                    <a:prstClr val="white"/>
                  </a:solidFill>
                  <a:ea typeface="Apple LiGothic" pitchFamily="2" charset="-120"/>
                </a:rPr>
                <a:t>The Shopping Annuity</a:t>
              </a:r>
              <a:r>
                <a:rPr lang="en-US" sz="3000" cap="all" baseline="30000" dirty="0">
                  <a:ln w="3175">
                    <a:solidFill>
                      <a:prstClr val="white"/>
                    </a:solidFill>
                  </a:ln>
                  <a:solidFill>
                    <a:prstClr val="white"/>
                  </a:solidFill>
                  <a:ea typeface="Apple LiGothic" pitchFamily="2" charset="-120"/>
                </a:rPr>
                <a:t>™</a:t>
              </a:r>
              <a:endParaRPr lang="en-US" sz="2700" cap="all" baseline="30000" dirty="0">
                <a:ln w="3175">
                  <a:solidFill>
                    <a:prstClr val="white"/>
                  </a:solidFill>
                </a:ln>
                <a:solidFill>
                  <a:prstClr val="white"/>
                </a:solidFill>
                <a:ea typeface="Apple LiGothic" pitchFamily="2" charset="-120"/>
              </a:endParaRPr>
            </a:p>
          </p:txBody>
        </p:sp>
        <p:sp>
          <p:nvSpPr>
            <p:cNvPr id="9" name="TextBox 8"/>
            <p:cNvSpPr txBox="1"/>
            <p:nvPr/>
          </p:nvSpPr>
          <p:spPr>
            <a:xfrm>
              <a:off x="5326744" y="4357819"/>
              <a:ext cx="5141232" cy="861775"/>
            </a:xfrm>
            <a:prstGeom prst="rect">
              <a:avLst/>
            </a:prstGeom>
            <a:noFill/>
          </p:spPr>
          <p:txBody>
            <a:bodyPr wrap="square" rtlCol="0">
              <a:spAutoFit/>
            </a:bodyPr>
            <a:lstStyle/>
            <a:p>
              <a:r>
                <a:rPr lang="zh-TW" altLang="en-US" sz="1800" dirty="0">
                  <a:ln w="3175">
                    <a:solidFill>
                      <a:srgbClr val="FFBE00"/>
                    </a:solidFill>
                  </a:ln>
                  <a:solidFill>
                    <a:srgbClr val="FFBE00"/>
                  </a:solidFill>
                  <a:ea typeface="Apple LiGothic" pitchFamily="2" charset="-120"/>
                </a:rPr>
                <a:t>轉消費為收入</a:t>
              </a:r>
              <a:endParaRPr lang="en-US" sz="1800" dirty="0">
                <a:ln w="3175">
                  <a:solidFill>
                    <a:srgbClr val="FFBE00"/>
                  </a:solidFill>
                </a:ln>
                <a:solidFill>
                  <a:srgbClr val="FFBE00"/>
                </a:solidFill>
                <a:ea typeface="Apple LiGothic" pitchFamily="2" charset="-120"/>
              </a:endParaRPr>
            </a:p>
            <a:p>
              <a:r>
                <a:rPr lang="en-US" sz="1800" dirty="0">
                  <a:ln w="3175">
                    <a:solidFill>
                      <a:srgbClr val="FFBE00"/>
                    </a:solidFill>
                  </a:ln>
                  <a:solidFill>
                    <a:srgbClr val="FFBE00"/>
                  </a:solidFill>
                  <a:ea typeface="Apple LiGothic" pitchFamily="2" charset="-120"/>
                </a:rPr>
                <a:t>Convert Spending Into Earning</a:t>
              </a:r>
            </a:p>
          </p:txBody>
        </p:sp>
      </p:grpSp>
    </p:spTree>
    <p:extLst>
      <p:ext uri="{BB962C8B-B14F-4D97-AF65-F5344CB8AC3E}">
        <p14:creationId xmlns:p14="http://schemas.microsoft.com/office/powerpoint/2010/main" val="14940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5981" y="718461"/>
            <a:ext cx="9150122" cy="4425043"/>
          </a:xfrm>
          <a:prstGeom prst="rect">
            <a:avLst/>
          </a:prstGeom>
          <a:gradFill>
            <a:gsLst>
              <a:gs pos="0">
                <a:schemeClr val="tx1">
                  <a:alpha val="0"/>
                </a:schemeClr>
              </a:gs>
              <a:gs pos="5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defTabSz="514337"/>
            <a:endParaRPr lang="en-US" dirty="0">
              <a:solidFill>
                <a:prstClr val="white"/>
              </a:solidFill>
              <a:ea typeface="Apple LiGothic" pitchFamily="2" charset="-120"/>
            </a:endParaRPr>
          </a:p>
        </p:txBody>
      </p:sp>
      <p:sp>
        <p:nvSpPr>
          <p:cNvPr id="3" name="Rectangle 2"/>
          <p:cNvSpPr/>
          <p:nvPr/>
        </p:nvSpPr>
        <p:spPr>
          <a:xfrm>
            <a:off x="1397255" y="3115650"/>
            <a:ext cx="6343650" cy="1084913"/>
          </a:xfrm>
          <a:prstGeom prst="rect">
            <a:avLst/>
          </a:prstGeom>
        </p:spPr>
        <p:txBody>
          <a:bodyPr wrap="square" lIns="68580" tIns="34290" rIns="68580" bIns="34290">
            <a:spAutoFit/>
          </a:bodyPr>
          <a:lstStyle/>
          <a:p>
            <a:pPr algn="ctr" defTabSz="514337"/>
            <a:r>
              <a:rPr lang="zh-TW" altLang="en-US" sz="3300" cap="all" dirty="0">
                <a:ln w="3175">
                  <a:solidFill>
                    <a:prstClr val="white"/>
                  </a:solidFill>
                </a:ln>
                <a:solidFill>
                  <a:prstClr val="white"/>
                </a:solidFill>
                <a:ea typeface="Apple LiGothic" pitchFamily="2" charset="-120"/>
              </a:rPr>
              <a:t>你本來就在消費</a:t>
            </a:r>
            <a:r>
              <a:rPr lang="en-US" altLang="zh-TW" sz="3300" cap="all" dirty="0">
                <a:ln w="3175">
                  <a:solidFill>
                    <a:prstClr val="white"/>
                  </a:solidFill>
                </a:ln>
                <a:solidFill>
                  <a:prstClr val="white"/>
                </a:solidFill>
                <a:ea typeface="Apple LiGothic" pitchFamily="2" charset="-120"/>
              </a:rPr>
              <a:t>…</a:t>
            </a:r>
            <a:endParaRPr lang="en-US" sz="3300" cap="all" dirty="0">
              <a:ln w="3175">
                <a:solidFill>
                  <a:prstClr val="white"/>
                </a:solidFill>
              </a:ln>
              <a:solidFill>
                <a:prstClr val="white"/>
              </a:solidFill>
              <a:ea typeface="Apple LiGothic" pitchFamily="2" charset="-120"/>
            </a:endParaRPr>
          </a:p>
          <a:p>
            <a:pPr algn="ctr" defTabSz="514337"/>
            <a:r>
              <a:rPr lang="en-US" sz="3300" cap="all" dirty="0">
                <a:ln w="3175">
                  <a:solidFill>
                    <a:prstClr val="white"/>
                  </a:solidFill>
                </a:ln>
                <a:solidFill>
                  <a:prstClr val="white"/>
                </a:solidFill>
                <a:ea typeface="Apple LiGothic" pitchFamily="2" charset="-120"/>
              </a:rPr>
              <a:t>You’re Already Spending It…</a:t>
            </a:r>
          </a:p>
        </p:txBody>
      </p:sp>
      <p:sp>
        <p:nvSpPr>
          <p:cNvPr id="4" name="Rectangle 3"/>
          <p:cNvSpPr/>
          <p:nvPr/>
        </p:nvSpPr>
        <p:spPr>
          <a:xfrm>
            <a:off x="2353136" y="4249290"/>
            <a:ext cx="4431887" cy="623248"/>
          </a:xfrm>
          <a:prstGeom prst="rect">
            <a:avLst/>
          </a:prstGeom>
        </p:spPr>
        <p:txBody>
          <a:bodyPr wrap="none" lIns="68580" tIns="34290" rIns="68580" bIns="34290">
            <a:spAutoFit/>
          </a:bodyPr>
          <a:lstStyle/>
          <a:p>
            <a:pPr algn="ctr" defTabSz="514337"/>
            <a:r>
              <a:rPr lang="zh-TW" altLang="en-US" sz="1800" dirty="0">
                <a:ln w="3175">
                  <a:solidFill>
                    <a:srgbClr val="FFBE00"/>
                  </a:solidFill>
                </a:ln>
                <a:solidFill>
                  <a:srgbClr val="FFBE00"/>
                </a:solidFill>
                <a:ea typeface="Apple LiGothic" pitchFamily="2" charset="-120"/>
              </a:rPr>
              <a:t>何不將你的消費轉為收入？</a:t>
            </a:r>
            <a:endParaRPr lang="en-US" sz="1800" dirty="0">
              <a:ln w="3175">
                <a:solidFill>
                  <a:srgbClr val="FFBE00"/>
                </a:solidFill>
              </a:ln>
              <a:solidFill>
                <a:srgbClr val="FFBE00"/>
              </a:solidFill>
              <a:ea typeface="Apple LiGothic" pitchFamily="2" charset="-120"/>
            </a:endParaRPr>
          </a:p>
          <a:p>
            <a:pPr algn="ctr" defTabSz="514337"/>
            <a:r>
              <a:rPr lang="en-US" sz="1800" dirty="0">
                <a:ln w="3175">
                  <a:solidFill>
                    <a:srgbClr val="FFBE00"/>
                  </a:solidFill>
                </a:ln>
                <a:solidFill>
                  <a:srgbClr val="FFBE00"/>
                </a:solidFill>
                <a:ea typeface="Apple LiGothic" pitchFamily="2" charset="-120"/>
              </a:rPr>
              <a:t>Why Not Convert Your Spending Into Earning?</a:t>
            </a:r>
          </a:p>
        </p:txBody>
      </p:sp>
    </p:spTree>
    <p:extLst>
      <p:ext uri="{BB962C8B-B14F-4D97-AF65-F5344CB8AC3E}">
        <p14:creationId xmlns:p14="http://schemas.microsoft.com/office/powerpoint/2010/main" val="136629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3" name="Shape 1228"/>
          <p:cNvSpPr txBox="1">
            <a:spLocks/>
          </p:cNvSpPr>
          <p:nvPr/>
        </p:nvSpPr>
        <p:spPr>
          <a:xfrm>
            <a:off x="1480940" y="110735"/>
            <a:ext cx="6157103" cy="692498"/>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404040"/>
              </a:buClr>
              <a:buSzPct val="100000"/>
              <a:buNone/>
            </a:pPr>
            <a:r>
              <a:rPr lang="zh-TW" altLang="en-US" sz="2700" dirty="0">
                <a:ln>
                  <a:solidFill>
                    <a:srgbClr val="00A9FC"/>
                  </a:solidFill>
                </a:ln>
                <a:solidFill>
                  <a:srgbClr val="00A9FC"/>
                </a:solidFill>
                <a:ea typeface="Apple LiGothic" pitchFamily="2" charset="-120"/>
                <a:cs typeface="Calibri"/>
                <a:sym typeface="Century Gothic"/>
              </a:rPr>
              <a:t>收入與家庭統計</a:t>
            </a:r>
            <a:endParaRPr lang="en-US" altLang="zh-TW" sz="2700" dirty="0">
              <a:ln>
                <a:solidFill>
                  <a:srgbClr val="00A9FC"/>
                </a:solidFill>
              </a:ln>
              <a:solidFill>
                <a:srgbClr val="00A9FC"/>
              </a:solidFill>
              <a:ea typeface="Apple LiGothic" pitchFamily="2" charset="-120"/>
              <a:cs typeface="Calibri"/>
              <a:sym typeface="Century Gothic"/>
            </a:endParaRPr>
          </a:p>
          <a:p>
            <a:pPr marL="0" indent="0" algn="ctr">
              <a:lnSpc>
                <a:spcPct val="100000"/>
              </a:lnSpc>
              <a:spcBef>
                <a:spcPts val="0"/>
              </a:spcBef>
              <a:buClr>
                <a:srgbClr val="404040"/>
              </a:buClr>
              <a:buSzPct val="100000"/>
              <a:buNone/>
            </a:pPr>
            <a:r>
              <a:rPr lang="en-US" sz="1800" dirty="0">
                <a:ln>
                  <a:solidFill>
                    <a:srgbClr val="00A9FC"/>
                  </a:solidFill>
                </a:ln>
                <a:solidFill>
                  <a:srgbClr val="00A9FC"/>
                </a:solidFill>
                <a:ea typeface="Apple LiGothic" pitchFamily="2" charset="-120"/>
                <a:cs typeface="Calibri"/>
                <a:sym typeface="Century Gothic"/>
              </a:rPr>
              <a:t>Income and Household Statistics</a:t>
            </a:r>
          </a:p>
        </p:txBody>
      </p:sp>
      <p:sp>
        <p:nvSpPr>
          <p:cNvPr id="4" name="Rectangle 3"/>
          <p:cNvSpPr/>
          <p:nvPr/>
        </p:nvSpPr>
        <p:spPr>
          <a:xfrm>
            <a:off x="622144" y="803233"/>
            <a:ext cx="7899986" cy="559768"/>
          </a:xfrm>
          <a:prstGeom prst="rect">
            <a:avLst/>
          </a:prstGeom>
        </p:spPr>
        <p:txBody>
          <a:bodyPr wrap="square" lIns="51434" tIns="25717" rIns="51434" bIns="25717">
            <a:spAutoFit/>
          </a:bodyPr>
          <a:lstStyle/>
          <a:p>
            <a:pPr algn="ctr" defTabSz="514337"/>
            <a:r>
              <a:rPr lang="zh-TW" altLang="en-US" sz="1100" i="1" dirty="0">
                <a:solidFill>
                  <a:prstClr val="white"/>
                </a:solidFill>
                <a:ea typeface="Apple LiGothic" pitchFamily="2" charset="-120"/>
                <a:cs typeface="Calibri"/>
              </a:rPr>
              <a:t>以下數據參考政府統計處，</a:t>
            </a:r>
            <a:r>
              <a:rPr lang="en-US" altLang="zh-TW" sz="1100" i="1" dirty="0">
                <a:solidFill>
                  <a:prstClr val="white"/>
                </a:solidFill>
                <a:ea typeface="Apple LiGothic" pitchFamily="2" charset="-120"/>
                <a:cs typeface="Calibri"/>
              </a:rPr>
              <a:t>《</a:t>
            </a:r>
            <a:r>
              <a:rPr lang="zh-TW" altLang="en-US" sz="1100" i="1" dirty="0">
                <a:solidFill>
                  <a:prstClr val="white"/>
                </a:solidFill>
                <a:ea typeface="Apple LiGothic" pitchFamily="2" charset="-120"/>
                <a:cs typeface="Calibri"/>
              </a:rPr>
              <a:t>二零零九至一零年住戶開支統計調查及重訂消費物價指數基期 </a:t>
            </a:r>
            <a:r>
              <a:rPr lang="en-US" altLang="zh-TW" sz="1100" i="1" dirty="0">
                <a:solidFill>
                  <a:prstClr val="white"/>
                </a:solidFill>
                <a:ea typeface="Apple LiGothic" pitchFamily="2" charset="-120"/>
                <a:cs typeface="Calibri"/>
              </a:rPr>
              <a:t>》http://www.statistics.gov.hk/pub/B10600082010XXXXB0100.pdf</a:t>
            </a:r>
            <a:endParaRPr lang="en-US" sz="1100" i="1" dirty="0">
              <a:solidFill>
                <a:prstClr val="white"/>
              </a:solidFill>
              <a:ea typeface="Apple LiGothic" pitchFamily="2" charset="-120"/>
              <a:cs typeface="Calibri"/>
            </a:endParaRPr>
          </a:p>
          <a:p>
            <a:pPr algn="ctr" defTabSz="514337"/>
            <a:r>
              <a:rPr lang="en-US" sz="1100" i="1" dirty="0">
                <a:solidFill>
                  <a:prstClr val="white"/>
                </a:solidFill>
                <a:ea typeface="Apple LiGothic" pitchFamily="2" charset="-120"/>
                <a:cs typeface="Calibri"/>
              </a:rPr>
              <a:t>The following is from the Bureau of Labor Statistics, Table 1400 Consumer Expenditures 2013, based on consumer unit </a:t>
            </a:r>
            <a:r>
              <a:rPr lang="en-US" sz="1100" i="1" dirty="0">
                <a:solidFill>
                  <a:prstClr val="white"/>
                </a:solidFill>
                <a:ea typeface="Apple LiGothic" pitchFamily="2" charset="-120"/>
              </a:rPr>
              <a:t>www.bls.gov/cex </a:t>
            </a:r>
          </a:p>
        </p:txBody>
      </p:sp>
      <p:cxnSp>
        <p:nvCxnSpPr>
          <p:cNvPr id="5" name="Straight Connector 4"/>
          <p:cNvCxnSpPr/>
          <p:nvPr/>
        </p:nvCxnSpPr>
        <p:spPr>
          <a:xfrm>
            <a:off x="-21417" y="3737428"/>
            <a:ext cx="3010139" cy="0"/>
          </a:xfrm>
          <a:prstGeom prst="line">
            <a:avLst/>
          </a:prstGeom>
          <a:ln>
            <a:solidFill>
              <a:srgbClr val="9EA6A8"/>
            </a:solidFill>
          </a:ln>
        </p:spPr>
        <p:style>
          <a:lnRef idx="1">
            <a:schemeClr val="accent1"/>
          </a:lnRef>
          <a:fillRef idx="0">
            <a:schemeClr val="accent1"/>
          </a:fillRef>
          <a:effectRef idx="0">
            <a:schemeClr val="accent1"/>
          </a:effectRef>
          <a:fontRef idx="minor">
            <a:schemeClr val="tx1"/>
          </a:fontRef>
        </p:style>
      </p:cxnSp>
      <p:sp>
        <p:nvSpPr>
          <p:cNvPr id="6" name="Donut 5"/>
          <p:cNvSpPr/>
          <p:nvPr/>
        </p:nvSpPr>
        <p:spPr>
          <a:xfrm>
            <a:off x="2947077" y="3627489"/>
            <a:ext cx="218919" cy="220436"/>
          </a:xfrm>
          <a:prstGeom prst="donut">
            <a:avLst/>
          </a:prstGeom>
          <a:solidFill>
            <a:srgbClr val="008EA2"/>
          </a:soli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defTabSz="514337"/>
            <a:endParaRPr lang="en-US" sz="1100" dirty="0">
              <a:solidFill>
                <a:prstClr val="black"/>
              </a:solidFill>
              <a:ea typeface="Apple LiGothic" pitchFamily="2" charset="-120"/>
            </a:endParaRPr>
          </a:p>
        </p:txBody>
      </p:sp>
      <p:cxnSp>
        <p:nvCxnSpPr>
          <p:cNvPr id="7" name="Straight Connector 6"/>
          <p:cNvCxnSpPr/>
          <p:nvPr/>
        </p:nvCxnSpPr>
        <p:spPr>
          <a:xfrm>
            <a:off x="3157226" y="3737428"/>
            <a:ext cx="1930649" cy="0"/>
          </a:xfrm>
          <a:prstGeom prst="line">
            <a:avLst/>
          </a:prstGeom>
          <a:ln>
            <a:solidFill>
              <a:srgbClr val="008EA2"/>
            </a:solidFill>
          </a:ln>
        </p:spPr>
        <p:style>
          <a:lnRef idx="1">
            <a:schemeClr val="accent1"/>
          </a:lnRef>
          <a:fillRef idx="0">
            <a:schemeClr val="accent1"/>
          </a:fillRef>
          <a:effectRef idx="0">
            <a:schemeClr val="accent1"/>
          </a:effectRef>
          <a:fontRef idx="minor">
            <a:schemeClr val="tx1"/>
          </a:fontRef>
        </p:style>
      </p:cxnSp>
      <p:sp>
        <p:nvSpPr>
          <p:cNvPr id="8" name="Donut 7"/>
          <p:cNvSpPr/>
          <p:nvPr/>
        </p:nvSpPr>
        <p:spPr>
          <a:xfrm>
            <a:off x="5087728" y="3627489"/>
            <a:ext cx="218919" cy="220436"/>
          </a:xfrm>
          <a:prstGeom prst="donu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defTabSz="514337"/>
            <a:endParaRPr lang="en-US" sz="1100" dirty="0">
              <a:solidFill>
                <a:prstClr val="black"/>
              </a:solidFill>
              <a:ea typeface="Apple LiGothic" pitchFamily="2" charset="-120"/>
            </a:endParaRPr>
          </a:p>
        </p:txBody>
      </p:sp>
      <p:cxnSp>
        <p:nvCxnSpPr>
          <p:cNvPr id="9" name="Straight Connector 8"/>
          <p:cNvCxnSpPr/>
          <p:nvPr/>
        </p:nvCxnSpPr>
        <p:spPr>
          <a:xfrm>
            <a:off x="5297879" y="3737428"/>
            <a:ext cx="1930649"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
        <p:nvSpPr>
          <p:cNvPr id="10" name="Donut 9"/>
          <p:cNvSpPr/>
          <p:nvPr/>
        </p:nvSpPr>
        <p:spPr>
          <a:xfrm>
            <a:off x="7228379" y="3627489"/>
            <a:ext cx="218919" cy="220436"/>
          </a:xfrm>
          <a:prstGeom prst="donu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defTabSz="514337"/>
            <a:endParaRPr lang="en-US" sz="1100" dirty="0">
              <a:solidFill>
                <a:prstClr val="black"/>
              </a:solidFill>
              <a:ea typeface="Apple LiGothic" pitchFamily="2" charset="-120"/>
            </a:endParaRPr>
          </a:p>
        </p:txBody>
      </p:sp>
      <p:cxnSp>
        <p:nvCxnSpPr>
          <p:cNvPr id="11" name="Straight Connector 10"/>
          <p:cNvCxnSpPr/>
          <p:nvPr/>
        </p:nvCxnSpPr>
        <p:spPr>
          <a:xfrm>
            <a:off x="7433836" y="3737428"/>
            <a:ext cx="171030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ound Diagonal Corner Rectangle 11"/>
          <p:cNvSpPr/>
          <p:nvPr/>
        </p:nvSpPr>
        <p:spPr>
          <a:xfrm>
            <a:off x="3321850" y="2222910"/>
            <a:ext cx="957772" cy="791361"/>
          </a:xfrm>
          <a:prstGeom prst="round2Diag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r>
              <a:rPr lang="en-US" sz="1500" dirty="0">
                <a:ea typeface="Apple LiGothic" pitchFamily="2" charset="-120"/>
              </a:rPr>
              <a:t> HK $586,491</a:t>
            </a:r>
            <a:endParaRPr lang="en-US" sz="1500" dirty="0">
              <a:ln w="3175">
                <a:solidFill>
                  <a:prstClr val="white"/>
                </a:solidFill>
              </a:ln>
              <a:solidFill>
                <a:prstClr val="white"/>
              </a:solidFill>
              <a:ea typeface="Apple LiGothic" pitchFamily="2" charset="-120"/>
            </a:endParaRPr>
          </a:p>
        </p:txBody>
      </p:sp>
      <p:sp>
        <p:nvSpPr>
          <p:cNvPr id="13" name="Round Diagonal Corner Rectangle 12"/>
          <p:cNvSpPr/>
          <p:nvPr/>
        </p:nvSpPr>
        <p:spPr>
          <a:xfrm>
            <a:off x="5406800" y="2222910"/>
            <a:ext cx="957772" cy="791361"/>
          </a:xfrm>
          <a:prstGeom prst="round2Diag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r>
              <a:rPr lang="en-US" sz="1500" dirty="0">
                <a:ea typeface="Apple LiGothic" pitchFamily="2" charset="-120"/>
              </a:rPr>
              <a:t> HK $565,693</a:t>
            </a:r>
            <a:endParaRPr lang="en-US" sz="1500" dirty="0">
              <a:ln w="3175">
                <a:solidFill>
                  <a:prstClr val="white"/>
                </a:solidFill>
              </a:ln>
              <a:solidFill>
                <a:prstClr val="white"/>
              </a:solidFill>
              <a:ea typeface="Apple LiGothic" pitchFamily="2" charset="-120"/>
            </a:endParaRPr>
          </a:p>
        </p:txBody>
      </p:sp>
      <p:sp>
        <p:nvSpPr>
          <p:cNvPr id="14" name="Round Diagonal Corner Rectangle 13"/>
          <p:cNvSpPr/>
          <p:nvPr/>
        </p:nvSpPr>
        <p:spPr>
          <a:xfrm>
            <a:off x="7491740" y="2222910"/>
            <a:ext cx="957772" cy="791361"/>
          </a:xfrm>
          <a:prstGeom prst="round2Diag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r>
              <a:rPr lang="en-US" sz="1500" dirty="0">
                <a:ea typeface="Apple LiGothic" pitchFamily="2" charset="-120"/>
              </a:rPr>
              <a:t> HK $259,476</a:t>
            </a:r>
            <a:endParaRPr lang="en-US" sz="1500" dirty="0">
              <a:ln w="3175">
                <a:solidFill>
                  <a:prstClr val="white"/>
                </a:solidFill>
              </a:ln>
              <a:solidFill>
                <a:prstClr val="white"/>
              </a:solidFill>
              <a:ea typeface="Apple LiGothic" pitchFamily="2" charset="-120"/>
            </a:endParaRPr>
          </a:p>
        </p:txBody>
      </p:sp>
      <p:cxnSp>
        <p:nvCxnSpPr>
          <p:cNvPr id="15" name="Elbow Connector 14"/>
          <p:cNvCxnSpPr>
            <a:stCxn id="12" idx="3"/>
            <a:endCxn id="6" idx="0"/>
          </p:cNvCxnSpPr>
          <p:nvPr/>
        </p:nvCxnSpPr>
        <p:spPr>
          <a:xfrm rot="16200000" flipH="1" flipV="1">
            <a:off x="2726630" y="2552965"/>
            <a:ext cx="1404302" cy="744200"/>
          </a:xfrm>
          <a:prstGeom prst="bentConnector3">
            <a:avLst>
              <a:gd name="adj1" fmla="val -12209"/>
            </a:avLst>
          </a:prstGeom>
          <a:ln>
            <a:solidFill>
              <a:srgbClr val="008EA2"/>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13" idx="3"/>
            <a:endCxn id="8" idx="0"/>
          </p:cNvCxnSpPr>
          <p:nvPr/>
        </p:nvCxnSpPr>
        <p:spPr>
          <a:xfrm rot="16200000" flipH="1" flipV="1">
            <a:off x="4839447" y="2580818"/>
            <a:ext cx="1404302" cy="688494"/>
          </a:xfrm>
          <a:prstGeom prst="bentConnector3">
            <a:avLst>
              <a:gd name="adj1" fmla="val -12209"/>
            </a:avLst>
          </a:prstGeom>
          <a:ln>
            <a:solidFill>
              <a:srgbClr val="F7941D"/>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4" idx="3"/>
            <a:endCxn id="10" idx="0"/>
          </p:cNvCxnSpPr>
          <p:nvPr/>
        </p:nvCxnSpPr>
        <p:spPr>
          <a:xfrm rot="16200000" flipH="1" flipV="1">
            <a:off x="6952222" y="2608752"/>
            <a:ext cx="1404302" cy="632786"/>
          </a:xfrm>
          <a:prstGeom prst="bentConnector3">
            <a:avLst>
              <a:gd name="adj1" fmla="val -12209"/>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72100" y="1953955"/>
            <a:ext cx="2245295" cy="1673534"/>
          </a:xfrm>
          <a:prstGeom prst="rect">
            <a:avLst/>
          </a:prstGeom>
        </p:spPr>
        <p:txBody>
          <a:bodyPr wrap="square" lIns="51434" tIns="25717" rIns="51434" bIns="25717">
            <a:spAutoFit/>
          </a:bodyPr>
          <a:lstStyle/>
          <a:p>
            <a:pPr defTabSz="514337" fontAlgn="ctr"/>
            <a:r>
              <a:rPr lang="zh-TW" altLang="en-US" sz="2100" dirty="0">
                <a:ln w="3175">
                  <a:solidFill>
                    <a:prstClr val="white"/>
                  </a:solidFill>
                </a:ln>
                <a:solidFill>
                  <a:prstClr val="white"/>
                </a:solidFill>
                <a:ea typeface="Apple LiGothic" pitchFamily="2" charset="-120"/>
              </a:rPr>
              <a:t>普通消費單位</a:t>
            </a:r>
          </a:p>
          <a:p>
            <a:pPr defTabSz="514337" fontAlgn="ctr"/>
            <a:r>
              <a:rPr lang="zh-TW" altLang="en-US" sz="2100" dirty="0">
                <a:ln w="3175">
                  <a:solidFill>
                    <a:prstClr val="white"/>
                  </a:solidFill>
                </a:ln>
                <a:solidFill>
                  <a:prstClr val="white"/>
                </a:solidFill>
                <a:ea typeface="Apple LiGothic" pitchFamily="2" charset="-120"/>
              </a:rPr>
              <a:t>之收入及消費</a:t>
            </a:r>
            <a:endParaRPr lang="en-US" sz="2100" dirty="0">
              <a:ln w="3175">
                <a:solidFill>
                  <a:prstClr val="white"/>
                </a:solidFill>
              </a:ln>
              <a:solidFill>
                <a:prstClr val="white"/>
              </a:solidFill>
              <a:ea typeface="Apple LiGothic" pitchFamily="2" charset="-120"/>
            </a:endParaRPr>
          </a:p>
          <a:p>
            <a:pPr defTabSz="514337" fontAlgn="ctr"/>
            <a:r>
              <a:rPr lang="en-US" sz="2100" dirty="0">
                <a:ln w="3175">
                  <a:solidFill>
                    <a:prstClr val="white"/>
                  </a:solidFill>
                </a:ln>
                <a:solidFill>
                  <a:prstClr val="white"/>
                </a:solidFill>
                <a:ea typeface="Apple LiGothic" pitchFamily="2" charset="-120"/>
              </a:rPr>
              <a:t>AVERAGE </a:t>
            </a:r>
          </a:p>
          <a:p>
            <a:pPr defTabSz="514337" fontAlgn="ctr"/>
            <a:r>
              <a:rPr lang="en-US" sz="2100" dirty="0">
                <a:ln w="3175">
                  <a:solidFill>
                    <a:prstClr val="white"/>
                  </a:solidFill>
                </a:ln>
                <a:solidFill>
                  <a:prstClr val="white"/>
                </a:solidFill>
                <a:ea typeface="Apple LiGothic" pitchFamily="2" charset="-120"/>
              </a:rPr>
              <a:t>CONSUMER UNIT </a:t>
            </a:r>
          </a:p>
          <a:p>
            <a:pPr defTabSz="514337" fontAlgn="ctr"/>
            <a:endParaRPr lang="en-US" sz="800" dirty="0">
              <a:ln w="3175">
                <a:solidFill>
                  <a:prstClr val="white"/>
                </a:solidFill>
              </a:ln>
              <a:solidFill>
                <a:prstClr val="white"/>
              </a:solidFill>
              <a:ea typeface="Apple LiGothic" pitchFamily="2" charset="-120"/>
            </a:endParaRPr>
          </a:p>
          <a:p>
            <a:pPr defTabSz="514337" fontAlgn="ctr"/>
            <a:r>
              <a:rPr lang="en-US" dirty="0" smtClean="0">
                <a:ln w="3175">
                  <a:solidFill>
                    <a:prstClr val="white"/>
                  </a:solidFill>
                </a:ln>
                <a:solidFill>
                  <a:prstClr val="white"/>
                </a:solidFill>
                <a:ea typeface="Apple LiGothic" pitchFamily="2" charset="-120"/>
              </a:rPr>
              <a:t>CHARACTERISTICS</a:t>
            </a:r>
            <a:r>
              <a:rPr lang="en-US" dirty="0">
                <a:ln w="3175">
                  <a:solidFill>
                    <a:prstClr val="white"/>
                  </a:solidFill>
                </a:ln>
                <a:solidFill>
                  <a:prstClr val="white"/>
                </a:solidFill>
                <a:ea typeface="Apple LiGothic" pitchFamily="2" charset="-120"/>
              </a:rPr>
              <a:t>:</a:t>
            </a:r>
          </a:p>
        </p:txBody>
      </p:sp>
      <p:sp>
        <p:nvSpPr>
          <p:cNvPr id="19" name="Rectangle 18"/>
          <p:cNvSpPr/>
          <p:nvPr/>
        </p:nvSpPr>
        <p:spPr>
          <a:xfrm>
            <a:off x="3264199" y="3105570"/>
            <a:ext cx="1417760" cy="559768"/>
          </a:xfrm>
          <a:prstGeom prst="rect">
            <a:avLst/>
          </a:prstGeom>
        </p:spPr>
        <p:txBody>
          <a:bodyPr wrap="square" lIns="51434" tIns="25717" rIns="51434" bIns="25717">
            <a:spAutoFit/>
          </a:bodyPr>
          <a:lstStyle/>
          <a:p>
            <a:pPr defTabSz="514337" fontAlgn="ctr"/>
            <a:r>
              <a:rPr lang="zh-TW" altLang="en-US" sz="1100" cap="all" dirty="0">
                <a:solidFill>
                  <a:prstClr val="white"/>
                </a:solidFill>
                <a:ea typeface="Apple LiGothic" pitchFamily="2" charset="-120"/>
              </a:rPr>
              <a:t>稅前收入總額</a:t>
            </a:r>
            <a:endParaRPr lang="en-US" sz="1100" cap="all" dirty="0">
              <a:solidFill>
                <a:prstClr val="white"/>
              </a:solidFill>
              <a:ea typeface="Apple LiGothic" pitchFamily="2" charset="-120"/>
            </a:endParaRPr>
          </a:p>
          <a:p>
            <a:pPr defTabSz="514337" fontAlgn="ctr"/>
            <a:r>
              <a:rPr lang="en-US" sz="1100" cap="all" dirty="0">
                <a:solidFill>
                  <a:prstClr val="white"/>
                </a:solidFill>
                <a:ea typeface="Apple LiGothic" pitchFamily="2" charset="-120"/>
              </a:rPr>
              <a:t>Income before taxes</a:t>
            </a:r>
          </a:p>
        </p:txBody>
      </p:sp>
      <p:sp>
        <p:nvSpPr>
          <p:cNvPr id="20" name="Rectangle 19"/>
          <p:cNvSpPr/>
          <p:nvPr/>
        </p:nvSpPr>
        <p:spPr>
          <a:xfrm>
            <a:off x="5355650" y="3116743"/>
            <a:ext cx="1334144" cy="559768"/>
          </a:xfrm>
          <a:prstGeom prst="rect">
            <a:avLst/>
          </a:prstGeom>
        </p:spPr>
        <p:txBody>
          <a:bodyPr wrap="square" lIns="51434" tIns="25717" rIns="51434" bIns="25717">
            <a:spAutoFit/>
          </a:bodyPr>
          <a:lstStyle/>
          <a:p>
            <a:pPr defTabSz="514337" fontAlgn="ctr"/>
            <a:r>
              <a:rPr lang="zh-TW" altLang="en-US" sz="1100" cap="all" dirty="0">
                <a:solidFill>
                  <a:prstClr val="white"/>
                </a:solidFill>
                <a:ea typeface="Apple LiGothic" pitchFamily="2" charset="-120"/>
              </a:rPr>
              <a:t>稅後收入總額</a:t>
            </a:r>
            <a:endParaRPr lang="en-US" sz="1100" cap="all" dirty="0">
              <a:solidFill>
                <a:prstClr val="white"/>
              </a:solidFill>
              <a:ea typeface="Apple LiGothic" pitchFamily="2" charset="-120"/>
            </a:endParaRPr>
          </a:p>
          <a:p>
            <a:pPr defTabSz="514337" fontAlgn="ctr"/>
            <a:r>
              <a:rPr lang="en-US" sz="1100" cap="all" dirty="0">
                <a:solidFill>
                  <a:prstClr val="white"/>
                </a:solidFill>
                <a:ea typeface="Apple LiGothic" pitchFamily="2" charset="-120"/>
              </a:rPr>
              <a:t>Income after taxes</a:t>
            </a:r>
          </a:p>
        </p:txBody>
      </p:sp>
      <p:sp>
        <p:nvSpPr>
          <p:cNvPr id="21" name="Rectangle 20"/>
          <p:cNvSpPr/>
          <p:nvPr/>
        </p:nvSpPr>
        <p:spPr>
          <a:xfrm>
            <a:off x="7471927" y="3070675"/>
            <a:ext cx="1568405" cy="467435"/>
          </a:xfrm>
          <a:prstGeom prst="rect">
            <a:avLst/>
          </a:prstGeom>
        </p:spPr>
        <p:txBody>
          <a:bodyPr wrap="square" lIns="51434" tIns="25717" rIns="51434" bIns="25717">
            <a:spAutoFit/>
          </a:bodyPr>
          <a:lstStyle/>
          <a:p>
            <a:pPr defTabSz="514337" fontAlgn="ctr"/>
            <a:r>
              <a:rPr lang="zh-TW" altLang="en-US" sz="900" cap="all" dirty="0">
                <a:solidFill>
                  <a:prstClr val="white"/>
                </a:solidFill>
                <a:ea typeface="Apple LiGothic" pitchFamily="2" charset="-120"/>
              </a:rPr>
              <a:t>平均年消費總額</a:t>
            </a:r>
            <a:endParaRPr lang="en-US" sz="900" cap="all" dirty="0">
              <a:solidFill>
                <a:prstClr val="white"/>
              </a:solidFill>
              <a:ea typeface="Apple LiGothic" pitchFamily="2" charset="-120"/>
            </a:endParaRPr>
          </a:p>
          <a:p>
            <a:pPr defTabSz="514337" fontAlgn="ctr"/>
            <a:r>
              <a:rPr lang="en-US" sz="900" cap="all" dirty="0">
                <a:solidFill>
                  <a:prstClr val="white"/>
                </a:solidFill>
                <a:ea typeface="Apple LiGothic" pitchFamily="2" charset="-120"/>
              </a:rPr>
              <a:t>Total Average Annual Expenditures</a:t>
            </a:r>
          </a:p>
        </p:txBody>
      </p:sp>
    </p:spTree>
    <p:extLst>
      <p:ext uri="{BB962C8B-B14F-4D97-AF65-F5344CB8AC3E}">
        <p14:creationId xmlns:p14="http://schemas.microsoft.com/office/powerpoint/2010/main" val="2463346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4334011" y="666750"/>
            <a:ext cx="4705349" cy="3810001"/>
            <a:chOff x="838202" y="1578428"/>
            <a:chExt cx="5976319" cy="4833257"/>
          </a:xfrm>
        </p:grpSpPr>
        <p:sp>
          <p:nvSpPr>
            <p:cNvPr id="3" name="Round Same Side Corner Rectangle 2"/>
            <p:cNvSpPr/>
            <p:nvPr/>
          </p:nvSpPr>
          <p:spPr>
            <a:xfrm rot="5400000">
              <a:off x="2249715" y="2235201"/>
              <a:ext cx="4833256" cy="3519710"/>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394" defTabSz="514337"/>
              <a:endParaRPr lang="en-US" sz="700" dirty="0">
                <a:solidFill>
                  <a:prstClr val="white"/>
                </a:solidFill>
                <a:ea typeface="Apple LiGothic" pitchFamily="2" charset="-120"/>
              </a:endParaRPr>
            </a:p>
          </p:txBody>
        </p:sp>
        <p:grpSp>
          <p:nvGrpSpPr>
            <p:cNvPr id="4" name="Group 3"/>
            <p:cNvGrpSpPr/>
            <p:nvPr/>
          </p:nvGrpSpPr>
          <p:grpSpPr>
            <a:xfrm>
              <a:off x="838202" y="1578429"/>
              <a:ext cx="2068286" cy="538408"/>
              <a:chOff x="838202" y="1578429"/>
              <a:chExt cx="2068286" cy="538408"/>
            </a:xfrm>
          </p:grpSpPr>
          <p:sp>
            <p:nvSpPr>
              <p:cNvPr id="75" name="Round Single Corner Rectangle 74"/>
              <p:cNvSpPr/>
              <p:nvPr/>
            </p:nvSpPr>
            <p:spPr>
              <a:xfrm flipH="1">
                <a:off x="838202" y="1578429"/>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0525" defTabSz="514337"/>
                <a:r>
                  <a:rPr lang="zh-TW" altLang="en-US" sz="700" dirty="0">
                    <a:solidFill>
                      <a:prstClr val="white"/>
                    </a:solidFill>
                    <a:ea typeface="Apple LiGothic" pitchFamily="2" charset="-120"/>
                  </a:rPr>
                  <a:t>食品</a:t>
                </a:r>
                <a:endParaRPr lang="en-US" sz="700" dirty="0">
                  <a:solidFill>
                    <a:prstClr val="white"/>
                  </a:solidFill>
                  <a:ea typeface="Apple LiGothic" pitchFamily="2" charset="-120"/>
                </a:endParaRPr>
              </a:p>
              <a:p>
                <a:pPr marL="390525" defTabSz="514337"/>
                <a:r>
                  <a:rPr lang="en-US" sz="700" dirty="0">
                    <a:solidFill>
                      <a:prstClr val="white"/>
                    </a:solidFill>
                    <a:ea typeface="Apple LiGothic" pitchFamily="2" charset="-120"/>
                  </a:rPr>
                  <a:t>Food</a:t>
                </a:r>
              </a:p>
            </p:txBody>
          </p:sp>
          <p:grpSp>
            <p:nvGrpSpPr>
              <p:cNvPr id="76" name="Group 4"/>
              <p:cNvGrpSpPr>
                <a:grpSpLocks noChangeAspect="1"/>
              </p:cNvGrpSpPr>
              <p:nvPr/>
            </p:nvGrpSpPr>
            <p:grpSpPr bwMode="auto">
              <a:xfrm>
                <a:off x="1034142" y="1708167"/>
                <a:ext cx="390423" cy="259409"/>
                <a:chOff x="-306" y="415"/>
                <a:chExt cx="298" cy="198"/>
              </a:xfrm>
              <a:solidFill>
                <a:srgbClr val="0CB27C"/>
              </a:solidFill>
            </p:grpSpPr>
            <p:sp>
              <p:nvSpPr>
                <p:cNvPr id="77"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78"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79"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grpSp>
        </p:grpSp>
        <p:grpSp>
          <p:nvGrpSpPr>
            <p:cNvPr id="5" name="Group 4"/>
            <p:cNvGrpSpPr/>
            <p:nvPr/>
          </p:nvGrpSpPr>
          <p:grpSpPr>
            <a:xfrm>
              <a:off x="838202" y="2110795"/>
              <a:ext cx="2068286" cy="538409"/>
              <a:chOff x="838202" y="2110795"/>
              <a:chExt cx="2068286" cy="538409"/>
            </a:xfrm>
          </p:grpSpPr>
          <p:sp>
            <p:nvSpPr>
              <p:cNvPr id="70" name="Rectangle 69"/>
              <p:cNvSpPr/>
              <p:nvPr/>
            </p:nvSpPr>
            <p:spPr>
              <a:xfrm>
                <a:off x="838202" y="2110795"/>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TW" altLang="en-US" sz="700" dirty="0">
                    <a:solidFill>
                      <a:prstClr val="white"/>
                    </a:solidFill>
                    <a:ea typeface="Apple LiGothic" pitchFamily="2" charset="-120"/>
                  </a:rPr>
                  <a:t>家</a:t>
                </a:r>
                <a:r>
                  <a:rPr lang="zh-CN" altLang="en-US" sz="700" dirty="0">
                    <a:solidFill>
                      <a:prstClr val="white"/>
                    </a:solidFill>
                    <a:ea typeface="PMingLiU" panose="02020500000000000000" pitchFamily="18" charset="-120"/>
                  </a:rPr>
                  <a:t>居</a:t>
                </a:r>
                <a:endParaRPr lang="en-US" sz="700" dirty="0">
                  <a:solidFill>
                    <a:prstClr val="white"/>
                  </a:solidFill>
                  <a:ea typeface="Apple LiGothic" pitchFamily="2" charset="-120"/>
                </a:endParaRPr>
              </a:p>
              <a:p>
                <a:pPr marL="428625" defTabSz="514337"/>
                <a:r>
                  <a:rPr lang="en-US" sz="700" dirty="0">
                    <a:solidFill>
                      <a:prstClr val="white"/>
                    </a:solidFill>
                    <a:ea typeface="Apple LiGothic" pitchFamily="2" charset="-120"/>
                  </a:rPr>
                  <a:t>Housing</a:t>
                </a:r>
              </a:p>
            </p:txBody>
          </p:sp>
          <p:grpSp>
            <p:nvGrpSpPr>
              <p:cNvPr id="71" name="Group 11"/>
              <p:cNvGrpSpPr>
                <a:grpSpLocks noChangeAspect="1"/>
              </p:cNvGrpSpPr>
              <p:nvPr/>
            </p:nvGrpSpPr>
            <p:grpSpPr bwMode="auto">
              <a:xfrm>
                <a:off x="1066896" y="2246575"/>
                <a:ext cx="271463" cy="242888"/>
                <a:chOff x="-286" y="391"/>
                <a:chExt cx="171" cy="153"/>
              </a:xfrm>
              <a:solidFill>
                <a:srgbClr val="0CB27C"/>
              </a:solidFill>
            </p:grpSpPr>
            <p:sp>
              <p:nvSpPr>
                <p:cNvPr id="72"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73"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74"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grpSp>
        </p:grpSp>
        <p:grpSp>
          <p:nvGrpSpPr>
            <p:cNvPr id="6" name="Group 5"/>
            <p:cNvGrpSpPr/>
            <p:nvPr/>
          </p:nvGrpSpPr>
          <p:grpSpPr>
            <a:xfrm>
              <a:off x="838202" y="2649204"/>
              <a:ext cx="2068286" cy="538409"/>
              <a:chOff x="838202" y="2649204"/>
              <a:chExt cx="2068286" cy="538409"/>
            </a:xfrm>
          </p:grpSpPr>
          <p:sp>
            <p:nvSpPr>
              <p:cNvPr id="68" name="Rectangle 67"/>
              <p:cNvSpPr/>
              <p:nvPr/>
            </p:nvSpPr>
            <p:spPr>
              <a:xfrm>
                <a:off x="838202" y="264920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TW" altLang="en-US" sz="700" dirty="0">
                    <a:solidFill>
                      <a:prstClr val="white"/>
                    </a:solidFill>
                    <a:ea typeface="Apple LiGothic" pitchFamily="2" charset="-120"/>
                  </a:rPr>
                  <a:t>衣著服飾</a:t>
                </a:r>
                <a:endParaRPr lang="en-US" sz="700" dirty="0">
                  <a:solidFill>
                    <a:prstClr val="white"/>
                  </a:solidFill>
                  <a:ea typeface="Apple LiGothic" pitchFamily="2" charset="-120"/>
                </a:endParaRPr>
              </a:p>
              <a:p>
                <a:pPr marL="428625" defTabSz="514337"/>
                <a:r>
                  <a:rPr lang="en-US" sz="700" dirty="0">
                    <a:solidFill>
                      <a:prstClr val="white"/>
                    </a:solidFill>
                    <a:ea typeface="Apple LiGothic" pitchFamily="2" charset="-120"/>
                  </a:rPr>
                  <a:t>Apparel and Services</a:t>
                </a:r>
              </a:p>
            </p:txBody>
          </p:sp>
          <p:sp>
            <p:nvSpPr>
              <p:cNvPr id="69"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grpSp>
        <p:grpSp>
          <p:nvGrpSpPr>
            <p:cNvPr id="7" name="Group 6"/>
            <p:cNvGrpSpPr/>
            <p:nvPr/>
          </p:nvGrpSpPr>
          <p:grpSpPr>
            <a:xfrm>
              <a:off x="838202" y="3192457"/>
              <a:ext cx="2068286" cy="538409"/>
              <a:chOff x="838202" y="3192457"/>
              <a:chExt cx="2068286" cy="538409"/>
            </a:xfrm>
          </p:grpSpPr>
          <p:sp>
            <p:nvSpPr>
              <p:cNvPr id="66" name="Rectangle 65"/>
              <p:cNvSpPr/>
              <p:nvPr/>
            </p:nvSpPr>
            <p:spPr>
              <a:xfrm>
                <a:off x="838202" y="3192457"/>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TW" altLang="en-US" sz="700" dirty="0">
                    <a:solidFill>
                      <a:prstClr val="white"/>
                    </a:solidFill>
                    <a:ea typeface="Apple LiGothic" pitchFamily="2" charset="-120"/>
                  </a:rPr>
                  <a:t>交通</a:t>
                </a:r>
                <a:endParaRPr lang="en-US" sz="700" dirty="0">
                  <a:solidFill>
                    <a:prstClr val="white"/>
                  </a:solidFill>
                  <a:ea typeface="Apple LiGothic" pitchFamily="2" charset="-120"/>
                </a:endParaRPr>
              </a:p>
              <a:p>
                <a:pPr marL="428625" defTabSz="514337"/>
                <a:r>
                  <a:rPr lang="en-US" sz="700" dirty="0">
                    <a:solidFill>
                      <a:prstClr val="white"/>
                    </a:solidFill>
                    <a:ea typeface="Apple LiGothic" pitchFamily="2" charset="-120"/>
                  </a:rPr>
                  <a:t>Transportation</a:t>
                </a:r>
              </a:p>
            </p:txBody>
          </p:sp>
          <p:sp>
            <p:nvSpPr>
              <p:cNvPr id="67"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grpSp>
        <p:grpSp>
          <p:nvGrpSpPr>
            <p:cNvPr id="8" name="Group 7"/>
            <p:cNvGrpSpPr/>
            <p:nvPr/>
          </p:nvGrpSpPr>
          <p:grpSpPr>
            <a:xfrm>
              <a:off x="838202" y="3726882"/>
              <a:ext cx="2068286" cy="538409"/>
              <a:chOff x="838202" y="3726882"/>
              <a:chExt cx="2068286" cy="538409"/>
            </a:xfrm>
          </p:grpSpPr>
          <p:sp>
            <p:nvSpPr>
              <p:cNvPr id="64" name="Rectangle 63"/>
              <p:cNvSpPr/>
              <p:nvPr/>
            </p:nvSpPr>
            <p:spPr>
              <a:xfrm>
                <a:off x="838202" y="3726882"/>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CN" altLang="en-US" sz="700" dirty="0">
                    <a:solidFill>
                      <a:prstClr val="white"/>
                    </a:solidFill>
                    <a:ea typeface="PMingLiU" panose="02020500000000000000" pitchFamily="18" charset="-120"/>
                  </a:rPr>
                  <a:t>保</a:t>
                </a:r>
                <a:r>
                  <a:rPr lang="zh-TW" altLang="en-US" sz="700" dirty="0">
                    <a:solidFill>
                      <a:prstClr val="white"/>
                    </a:solidFill>
                    <a:ea typeface="Apple LiGothic" pitchFamily="2" charset="-120"/>
                  </a:rPr>
                  <a:t>健</a:t>
                </a:r>
                <a:endParaRPr lang="en-US" sz="700" dirty="0">
                  <a:solidFill>
                    <a:prstClr val="white"/>
                  </a:solidFill>
                  <a:ea typeface="Apple LiGothic" pitchFamily="2" charset="-120"/>
                </a:endParaRPr>
              </a:p>
              <a:p>
                <a:pPr marL="428625" defTabSz="514337"/>
                <a:r>
                  <a:rPr lang="en-US" sz="700" dirty="0">
                    <a:solidFill>
                      <a:prstClr val="white"/>
                    </a:solidFill>
                    <a:ea typeface="Apple LiGothic" pitchFamily="2" charset="-120"/>
                  </a:rPr>
                  <a:t>Healthcare</a:t>
                </a:r>
              </a:p>
            </p:txBody>
          </p:sp>
          <p:sp>
            <p:nvSpPr>
              <p:cNvPr id="65"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grpSp>
        <p:grpSp>
          <p:nvGrpSpPr>
            <p:cNvPr id="9" name="Group 8"/>
            <p:cNvGrpSpPr/>
            <p:nvPr/>
          </p:nvGrpSpPr>
          <p:grpSpPr>
            <a:xfrm>
              <a:off x="838202" y="4270134"/>
              <a:ext cx="2068286" cy="538409"/>
              <a:chOff x="838202" y="4270134"/>
              <a:chExt cx="2068286" cy="538409"/>
            </a:xfrm>
          </p:grpSpPr>
          <p:sp>
            <p:nvSpPr>
              <p:cNvPr id="62" name="Rectangle 61"/>
              <p:cNvSpPr/>
              <p:nvPr/>
            </p:nvSpPr>
            <p:spPr>
              <a:xfrm>
                <a:off x="838202" y="427013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TW" altLang="en-US" sz="700" dirty="0">
                    <a:solidFill>
                      <a:prstClr val="white"/>
                    </a:solidFill>
                    <a:ea typeface="Apple LiGothic" pitchFamily="2" charset="-120"/>
                  </a:rPr>
                  <a:t>娛樂</a:t>
                </a:r>
                <a:endParaRPr lang="en-US" sz="700" dirty="0">
                  <a:solidFill>
                    <a:prstClr val="white"/>
                  </a:solidFill>
                  <a:ea typeface="Apple LiGothic" pitchFamily="2" charset="-120"/>
                </a:endParaRPr>
              </a:p>
              <a:p>
                <a:pPr marL="428625" defTabSz="514337"/>
                <a:r>
                  <a:rPr lang="en-US" sz="700" dirty="0">
                    <a:solidFill>
                      <a:prstClr val="white"/>
                    </a:solidFill>
                    <a:ea typeface="Apple LiGothic" pitchFamily="2" charset="-120"/>
                  </a:rPr>
                  <a:t>Entertainment</a:t>
                </a:r>
              </a:p>
            </p:txBody>
          </p:sp>
          <p:sp>
            <p:nvSpPr>
              <p:cNvPr id="63"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grpSp>
        <p:grpSp>
          <p:nvGrpSpPr>
            <p:cNvPr id="10" name="Group 9"/>
            <p:cNvGrpSpPr/>
            <p:nvPr/>
          </p:nvGrpSpPr>
          <p:grpSpPr>
            <a:xfrm>
              <a:off x="838202" y="4808543"/>
              <a:ext cx="2068286" cy="538409"/>
              <a:chOff x="838202" y="4808543"/>
              <a:chExt cx="2068286" cy="538409"/>
            </a:xfrm>
          </p:grpSpPr>
          <p:sp>
            <p:nvSpPr>
              <p:cNvPr id="41" name="Rectangle 40"/>
              <p:cNvSpPr/>
              <p:nvPr/>
            </p:nvSpPr>
            <p:spPr>
              <a:xfrm>
                <a:off x="838202" y="4808543"/>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TW" altLang="en-US" sz="700" dirty="0">
                    <a:solidFill>
                      <a:prstClr val="white"/>
                    </a:solidFill>
                    <a:ea typeface="Apple LiGothic" pitchFamily="2" charset="-120"/>
                  </a:rPr>
                  <a:t>個人保養品</a:t>
                </a:r>
                <a:r>
                  <a:rPr lang="zh-CN" altLang="en-US" sz="700" dirty="0">
                    <a:solidFill>
                      <a:prstClr val="white"/>
                    </a:solidFill>
                    <a:ea typeface="PMingLiU" panose="02020500000000000000" pitchFamily="18" charset="-120"/>
                  </a:rPr>
                  <a:t>及服務</a:t>
                </a:r>
                <a:endParaRPr lang="en-US" sz="700" dirty="0">
                  <a:solidFill>
                    <a:prstClr val="white"/>
                  </a:solidFill>
                  <a:ea typeface="Apple LiGothic" pitchFamily="2" charset="-120"/>
                </a:endParaRPr>
              </a:p>
              <a:p>
                <a:pPr marL="428625" defTabSz="514337"/>
                <a:r>
                  <a:rPr lang="en-US" sz="700" dirty="0">
                    <a:solidFill>
                      <a:prstClr val="white"/>
                    </a:solidFill>
                    <a:ea typeface="Apple LiGothic" pitchFamily="2" charset="-120"/>
                  </a:rPr>
                  <a:t>Personal Care Products </a:t>
                </a:r>
                <a:br>
                  <a:rPr lang="en-US" sz="700" dirty="0">
                    <a:solidFill>
                      <a:prstClr val="white"/>
                    </a:solidFill>
                    <a:ea typeface="Apple LiGothic" pitchFamily="2" charset="-120"/>
                  </a:rPr>
                </a:br>
                <a:r>
                  <a:rPr lang="en-US" sz="700" dirty="0">
                    <a:solidFill>
                      <a:prstClr val="white"/>
                    </a:solidFill>
                    <a:ea typeface="Apple LiGothic" pitchFamily="2" charset="-120"/>
                  </a:rPr>
                  <a:t>and Services</a:t>
                </a:r>
              </a:p>
            </p:txBody>
          </p:sp>
          <p:grpSp>
            <p:nvGrpSpPr>
              <p:cNvPr id="42" name="Group 54"/>
              <p:cNvGrpSpPr>
                <a:grpSpLocks noChangeAspect="1"/>
              </p:cNvGrpSpPr>
              <p:nvPr/>
            </p:nvGrpSpPr>
            <p:grpSpPr bwMode="auto">
              <a:xfrm>
                <a:off x="1100270" y="4914728"/>
                <a:ext cx="264526" cy="316495"/>
                <a:chOff x="-351" y="477"/>
                <a:chExt cx="565" cy="676"/>
              </a:xfrm>
              <a:solidFill>
                <a:srgbClr val="0CB27C"/>
              </a:solidFill>
            </p:grpSpPr>
            <p:sp>
              <p:nvSpPr>
                <p:cNvPr id="43"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44"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45"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46"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47"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48"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49"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50"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51"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52"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53"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54"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55"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56"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57"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58"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59"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60"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61"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grpSp>
        </p:grpSp>
        <p:grpSp>
          <p:nvGrpSpPr>
            <p:cNvPr id="11" name="Group 10"/>
            <p:cNvGrpSpPr/>
            <p:nvPr/>
          </p:nvGrpSpPr>
          <p:grpSpPr>
            <a:xfrm>
              <a:off x="838202" y="5340910"/>
              <a:ext cx="2068286" cy="538409"/>
              <a:chOff x="838202" y="5340910"/>
              <a:chExt cx="2068286" cy="538409"/>
            </a:xfrm>
          </p:grpSpPr>
          <p:sp>
            <p:nvSpPr>
              <p:cNvPr id="37" name="Rectangle 36"/>
              <p:cNvSpPr/>
              <p:nvPr/>
            </p:nvSpPr>
            <p:spPr>
              <a:xfrm>
                <a:off x="838202" y="5340910"/>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TW" altLang="en-US" sz="700" dirty="0">
                    <a:solidFill>
                      <a:prstClr val="white"/>
                    </a:solidFill>
                    <a:ea typeface="Apple LiGothic" pitchFamily="2" charset="-120"/>
                  </a:rPr>
                  <a:t>書籍文具</a:t>
                </a:r>
                <a:endParaRPr lang="en-US" sz="700" dirty="0">
                  <a:solidFill>
                    <a:prstClr val="white"/>
                  </a:solidFill>
                  <a:ea typeface="Apple LiGothic" pitchFamily="2" charset="-120"/>
                </a:endParaRPr>
              </a:p>
              <a:p>
                <a:pPr marL="428625" defTabSz="514337"/>
                <a:r>
                  <a:rPr lang="en-US" sz="700" dirty="0">
                    <a:solidFill>
                      <a:prstClr val="white"/>
                    </a:solidFill>
                    <a:ea typeface="Apple LiGothic" pitchFamily="2" charset="-120"/>
                  </a:rPr>
                  <a:t>Reading</a:t>
                </a:r>
              </a:p>
            </p:txBody>
          </p:sp>
          <p:grpSp>
            <p:nvGrpSpPr>
              <p:cNvPr id="38" name="Group 77"/>
              <p:cNvGrpSpPr>
                <a:grpSpLocks noChangeAspect="1"/>
              </p:cNvGrpSpPr>
              <p:nvPr/>
            </p:nvGrpSpPr>
            <p:grpSpPr bwMode="auto">
              <a:xfrm>
                <a:off x="1096681" y="5434422"/>
                <a:ext cx="272877" cy="336005"/>
                <a:chOff x="-84" y="495"/>
                <a:chExt cx="268" cy="330"/>
              </a:xfrm>
              <a:solidFill>
                <a:srgbClr val="0CB27C"/>
              </a:solidFill>
            </p:grpSpPr>
            <p:sp>
              <p:nvSpPr>
                <p:cNvPr id="39"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40"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grpSp>
        </p:grpSp>
        <p:grpSp>
          <p:nvGrpSpPr>
            <p:cNvPr id="12" name="Group 11"/>
            <p:cNvGrpSpPr/>
            <p:nvPr/>
          </p:nvGrpSpPr>
          <p:grpSpPr>
            <a:xfrm>
              <a:off x="838202" y="5873277"/>
              <a:ext cx="2068286" cy="538408"/>
              <a:chOff x="838202" y="5873277"/>
              <a:chExt cx="2068286" cy="538408"/>
            </a:xfrm>
          </p:grpSpPr>
          <p:sp>
            <p:nvSpPr>
              <p:cNvPr id="27" name="Round Single Corner Rectangle 26"/>
              <p:cNvSpPr/>
              <p:nvPr/>
            </p:nvSpPr>
            <p:spPr>
              <a:xfrm flipH="1" flipV="1">
                <a:off x="838202" y="5873277"/>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700" dirty="0">
                  <a:solidFill>
                    <a:prstClr val="white"/>
                  </a:solidFill>
                  <a:ea typeface="Apple LiGothic" pitchFamily="2" charset="-120"/>
                </a:endParaRPr>
              </a:p>
            </p:txBody>
          </p:sp>
          <p:sp>
            <p:nvSpPr>
              <p:cNvPr id="28" name="Rectangle 27"/>
              <p:cNvSpPr/>
              <p:nvPr/>
            </p:nvSpPr>
            <p:spPr>
              <a:xfrm>
                <a:off x="1385552" y="6003982"/>
                <a:ext cx="1022477" cy="390437"/>
              </a:xfrm>
              <a:prstGeom prst="rect">
                <a:avLst/>
              </a:prstGeom>
              <a:solidFill>
                <a:srgbClr val="07595A"/>
              </a:solidFill>
              <a:ln>
                <a:noFill/>
              </a:ln>
            </p:spPr>
            <p:txBody>
              <a:bodyPr wrap="none">
                <a:spAutoFit/>
              </a:bodyPr>
              <a:lstStyle/>
              <a:p>
                <a:pPr defTabSz="514337"/>
                <a:r>
                  <a:rPr lang="zh-TW" altLang="en-US" sz="700" dirty="0">
                    <a:solidFill>
                      <a:prstClr val="white"/>
                    </a:solidFill>
                    <a:ea typeface="Apple LiGothic" pitchFamily="2" charset="-120"/>
                  </a:rPr>
                  <a:t>雜項開銷</a:t>
                </a:r>
                <a:endParaRPr lang="en-US" sz="700" dirty="0">
                  <a:solidFill>
                    <a:prstClr val="white"/>
                  </a:solidFill>
                  <a:ea typeface="Apple LiGothic" pitchFamily="2" charset="-120"/>
                </a:endParaRPr>
              </a:p>
              <a:p>
                <a:pPr defTabSz="514337"/>
                <a:r>
                  <a:rPr lang="en-US" sz="700" dirty="0">
                    <a:solidFill>
                      <a:prstClr val="white"/>
                    </a:solidFill>
                    <a:ea typeface="Apple LiGothic" pitchFamily="2" charset="-120"/>
                  </a:rPr>
                  <a:t>MISCELLANEOUS</a:t>
                </a:r>
              </a:p>
            </p:txBody>
          </p:sp>
          <p:grpSp>
            <p:nvGrpSpPr>
              <p:cNvPr id="29" name="Group 83"/>
              <p:cNvGrpSpPr>
                <a:grpSpLocks noChangeAspect="1"/>
              </p:cNvGrpSpPr>
              <p:nvPr/>
            </p:nvGrpSpPr>
            <p:grpSpPr bwMode="auto">
              <a:xfrm>
                <a:off x="1084601" y="5967837"/>
                <a:ext cx="328173" cy="349289"/>
                <a:chOff x="-271" y="303"/>
                <a:chExt cx="373" cy="397"/>
              </a:xfrm>
              <a:solidFill>
                <a:srgbClr val="0CB27C"/>
              </a:solidFill>
            </p:grpSpPr>
            <p:sp>
              <p:nvSpPr>
                <p:cNvPr id="30"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1"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2"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3"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4"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5"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6"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grpSp>
        </p:grpSp>
        <p:sp>
          <p:nvSpPr>
            <p:cNvPr id="13" name="Isosceles Triangle 12"/>
            <p:cNvSpPr/>
            <p:nvPr/>
          </p:nvSpPr>
          <p:spPr>
            <a:xfrm rot="5400000">
              <a:off x="2820689" y="4472155"/>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100" dirty="0">
                <a:solidFill>
                  <a:prstClr val="white"/>
                </a:solidFill>
                <a:ea typeface="Apple LiGothic" pitchFamily="2" charset="-120"/>
              </a:endParaRPr>
            </a:p>
          </p:txBody>
        </p:sp>
        <p:sp>
          <p:nvSpPr>
            <p:cNvPr id="14" name="Isosceles Triangle 13"/>
            <p:cNvSpPr/>
            <p:nvPr/>
          </p:nvSpPr>
          <p:spPr>
            <a:xfrm rot="5400000">
              <a:off x="2820689" y="5549833"/>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100" dirty="0">
                <a:solidFill>
                  <a:prstClr val="white"/>
                </a:solidFill>
                <a:ea typeface="Apple LiGothic" pitchFamily="2" charset="-120"/>
              </a:endParaRPr>
            </a:p>
          </p:txBody>
        </p:sp>
        <p:sp>
          <p:nvSpPr>
            <p:cNvPr id="15" name="Isosceles Triangle 14"/>
            <p:cNvSpPr/>
            <p:nvPr/>
          </p:nvSpPr>
          <p:spPr>
            <a:xfrm rot="5400000">
              <a:off x="2820689" y="5015408"/>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100" dirty="0">
                <a:solidFill>
                  <a:prstClr val="white"/>
                </a:solidFill>
                <a:ea typeface="Apple LiGothic" pitchFamily="2" charset="-120"/>
              </a:endParaRPr>
            </a:p>
          </p:txBody>
        </p:sp>
        <p:sp>
          <p:nvSpPr>
            <p:cNvPr id="16" name="Isosceles Triangle 15"/>
            <p:cNvSpPr/>
            <p:nvPr/>
          </p:nvSpPr>
          <p:spPr>
            <a:xfrm rot="5400000">
              <a:off x="2820689" y="6070643"/>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100" dirty="0">
                <a:solidFill>
                  <a:prstClr val="white"/>
                </a:solidFill>
                <a:ea typeface="Apple LiGothic" pitchFamily="2" charset="-120"/>
              </a:endParaRPr>
            </a:p>
          </p:txBody>
        </p:sp>
        <p:sp>
          <p:nvSpPr>
            <p:cNvPr id="17" name="Isosceles Triangle 16"/>
            <p:cNvSpPr/>
            <p:nvPr/>
          </p:nvSpPr>
          <p:spPr>
            <a:xfrm rot="5400000">
              <a:off x="2820689" y="2308390"/>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100" dirty="0">
                <a:solidFill>
                  <a:prstClr val="white"/>
                </a:solidFill>
                <a:ea typeface="Apple LiGothic" pitchFamily="2" charset="-120"/>
              </a:endParaRPr>
            </a:p>
          </p:txBody>
        </p:sp>
        <p:sp>
          <p:nvSpPr>
            <p:cNvPr id="18" name="Isosceles Triangle 17"/>
            <p:cNvSpPr/>
            <p:nvPr/>
          </p:nvSpPr>
          <p:spPr>
            <a:xfrm rot="5400000">
              <a:off x="2820689" y="3390052"/>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100" dirty="0">
                <a:solidFill>
                  <a:prstClr val="white"/>
                </a:solidFill>
                <a:ea typeface="Apple LiGothic" pitchFamily="2" charset="-120"/>
              </a:endParaRPr>
            </a:p>
          </p:txBody>
        </p:sp>
        <p:sp>
          <p:nvSpPr>
            <p:cNvPr id="19" name="Isosceles Triangle 18"/>
            <p:cNvSpPr/>
            <p:nvPr/>
          </p:nvSpPr>
          <p:spPr>
            <a:xfrm rot="5400000">
              <a:off x="2820689" y="2846799"/>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100" dirty="0">
                <a:solidFill>
                  <a:prstClr val="white"/>
                </a:solidFill>
                <a:ea typeface="Apple LiGothic" pitchFamily="2" charset="-120"/>
              </a:endParaRPr>
            </a:p>
          </p:txBody>
        </p:sp>
        <p:sp>
          <p:nvSpPr>
            <p:cNvPr id="20" name="Isosceles Triangle 19"/>
            <p:cNvSpPr/>
            <p:nvPr/>
          </p:nvSpPr>
          <p:spPr>
            <a:xfrm rot="5400000">
              <a:off x="2820689" y="3924477"/>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100" dirty="0">
                <a:solidFill>
                  <a:prstClr val="white"/>
                </a:solidFill>
                <a:ea typeface="Apple LiGothic" pitchFamily="2" charset="-120"/>
              </a:endParaRPr>
            </a:p>
          </p:txBody>
        </p:sp>
        <p:sp>
          <p:nvSpPr>
            <p:cNvPr id="21" name="Isosceles Triangle 20"/>
            <p:cNvSpPr/>
            <p:nvPr/>
          </p:nvSpPr>
          <p:spPr>
            <a:xfrm rot="5400000">
              <a:off x="2820689" y="1776024"/>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100" dirty="0">
                <a:solidFill>
                  <a:prstClr val="white"/>
                </a:solidFill>
                <a:ea typeface="Apple LiGothic" pitchFamily="2" charset="-120"/>
              </a:endParaRPr>
            </a:p>
          </p:txBody>
        </p:sp>
        <p:cxnSp>
          <p:nvCxnSpPr>
            <p:cNvPr id="22" name="Straight Connector 21"/>
            <p:cNvCxnSpPr/>
            <p:nvPr/>
          </p:nvCxnSpPr>
          <p:spPr>
            <a:xfrm>
              <a:off x="3533503" y="3995057"/>
              <a:ext cx="231648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635767" y="2401419"/>
              <a:ext cx="3178754" cy="663742"/>
            </a:xfrm>
            <a:prstGeom prst="rect">
              <a:avLst/>
            </a:prstGeom>
          </p:spPr>
          <p:txBody>
            <a:bodyPr wrap="square">
              <a:spAutoFit/>
            </a:bodyPr>
            <a:lstStyle/>
            <a:p>
              <a:pPr defTabSz="514337" fontAlgn="ctr"/>
              <a:r>
                <a:rPr lang="zh-TW" altLang="en-US" dirty="0">
                  <a:solidFill>
                    <a:srgbClr val="0CB27C"/>
                  </a:solidFill>
                  <a:ea typeface="Apple LiGothic" pitchFamily="2" charset="-120"/>
                </a:rPr>
                <a:t>每年總消費</a:t>
              </a:r>
              <a:r>
                <a:rPr lang="zh-TW" altLang="en-US" dirty="0" smtClean="0">
                  <a:solidFill>
                    <a:srgbClr val="0CB27C"/>
                  </a:solidFill>
                  <a:ea typeface="Apple LiGothic" pitchFamily="2" charset="-120"/>
                </a:rPr>
                <a:t>額</a:t>
              </a:r>
              <a:endParaRPr lang="en-US" dirty="0" smtClean="0">
                <a:solidFill>
                  <a:srgbClr val="0CB27C"/>
                </a:solidFill>
                <a:ea typeface="Apple LiGothic" pitchFamily="2" charset="-120"/>
              </a:endParaRPr>
            </a:p>
            <a:p>
              <a:pPr defTabSz="514337" fontAlgn="ctr"/>
              <a:r>
                <a:rPr lang="en-US" dirty="0" smtClean="0">
                  <a:solidFill>
                    <a:srgbClr val="0CB27C"/>
                  </a:solidFill>
                  <a:ea typeface="Apple LiGothic" pitchFamily="2" charset="-120"/>
                </a:rPr>
                <a:t>Annual </a:t>
              </a:r>
              <a:r>
                <a:rPr lang="en-US" dirty="0">
                  <a:solidFill>
                    <a:srgbClr val="0CB27C"/>
                  </a:solidFill>
                  <a:ea typeface="Apple LiGothic" pitchFamily="2" charset="-120"/>
                </a:rPr>
                <a:t>Total</a:t>
              </a:r>
            </a:p>
          </p:txBody>
        </p:sp>
        <p:sp>
          <p:nvSpPr>
            <p:cNvPr id="24" name="Rectangle 23"/>
            <p:cNvSpPr/>
            <p:nvPr/>
          </p:nvSpPr>
          <p:spPr>
            <a:xfrm>
              <a:off x="3635767" y="2895948"/>
              <a:ext cx="3178754" cy="566133"/>
            </a:xfrm>
            <a:prstGeom prst="rect">
              <a:avLst/>
            </a:prstGeom>
          </p:spPr>
          <p:txBody>
            <a:bodyPr wrap="square">
              <a:spAutoFit/>
            </a:bodyPr>
            <a:lstStyle/>
            <a:p>
              <a:pPr defTabSz="514337" fontAlgn="ctr"/>
              <a:r>
                <a:rPr lang="en-US" sz="2300" dirty="0">
                  <a:ln w="3175">
                    <a:solidFill>
                      <a:prstClr val="white"/>
                    </a:solidFill>
                  </a:ln>
                  <a:solidFill>
                    <a:prstClr val="white"/>
                  </a:solidFill>
                  <a:ea typeface="Apple LiGothic" pitchFamily="2" charset="-120"/>
                </a:rPr>
                <a:t>HK$175,044</a:t>
              </a:r>
            </a:p>
          </p:txBody>
        </p:sp>
        <p:sp>
          <p:nvSpPr>
            <p:cNvPr id="25" name="Rectangle 24"/>
            <p:cNvSpPr/>
            <p:nvPr/>
          </p:nvSpPr>
          <p:spPr>
            <a:xfrm>
              <a:off x="3635767" y="4374860"/>
              <a:ext cx="3178754" cy="663742"/>
            </a:xfrm>
            <a:prstGeom prst="rect">
              <a:avLst/>
            </a:prstGeom>
          </p:spPr>
          <p:txBody>
            <a:bodyPr wrap="square">
              <a:spAutoFit/>
            </a:bodyPr>
            <a:lstStyle/>
            <a:p>
              <a:pPr defTabSz="514337" fontAlgn="ctr"/>
              <a:r>
                <a:rPr lang="zh-TW" altLang="en-US" dirty="0">
                  <a:solidFill>
                    <a:srgbClr val="0CB27C"/>
                  </a:solidFill>
                  <a:ea typeface="Apple LiGothic" pitchFamily="2" charset="-120"/>
                </a:rPr>
                <a:t>平均每月消費</a:t>
              </a:r>
              <a:r>
                <a:rPr lang="zh-TW" altLang="en-US" dirty="0" smtClean="0">
                  <a:solidFill>
                    <a:srgbClr val="0CB27C"/>
                  </a:solidFill>
                  <a:ea typeface="Apple LiGothic" pitchFamily="2" charset="-120"/>
                </a:rPr>
                <a:t>額</a:t>
              </a:r>
              <a:endParaRPr lang="en-US" dirty="0" smtClean="0">
                <a:solidFill>
                  <a:srgbClr val="0CB27C"/>
                </a:solidFill>
                <a:ea typeface="Apple LiGothic" pitchFamily="2" charset="-120"/>
              </a:endParaRPr>
            </a:p>
            <a:p>
              <a:pPr defTabSz="514337" fontAlgn="ctr"/>
              <a:r>
                <a:rPr lang="en-US" dirty="0" smtClean="0">
                  <a:solidFill>
                    <a:srgbClr val="0CB27C"/>
                  </a:solidFill>
                  <a:ea typeface="Apple LiGothic" pitchFamily="2" charset="-120"/>
                </a:rPr>
                <a:t>Monthly </a:t>
              </a:r>
              <a:r>
                <a:rPr lang="en-US" dirty="0">
                  <a:solidFill>
                    <a:srgbClr val="0CB27C"/>
                  </a:solidFill>
                  <a:ea typeface="Apple LiGothic" pitchFamily="2" charset="-120"/>
                </a:rPr>
                <a:t>Total</a:t>
              </a:r>
            </a:p>
          </p:txBody>
        </p:sp>
        <p:sp>
          <p:nvSpPr>
            <p:cNvPr id="26" name="Rectangle 25"/>
            <p:cNvSpPr/>
            <p:nvPr/>
          </p:nvSpPr>
          <p:spPr>
            <a:xfrm>
              <a:off x="3635767" y="4897505"/>
              <a:ext cx="3178754" cy="566133"/>
            </a:xfrm>
            <a:prstGeom prst="rect">
              <a:avLst/>
            </a:prstGeom>
          </p:spPr>
          <p:txBody>
            <a:bodyPr wrap="square">
              <a:spAutoFit/>
            </a:bodyPr>
            <a:lstStyle/>
            <a:p>
              <a:pPr defTabSz="514337" fontAlgn="ctr"/>
              <a:r>
                <a:rPr lang="en-US" sz="2300" dirty="0">
                  <a:ln w="3175">
                    <a:solidFill>
                      <a:prstClr val="white"/>
                    </a:solidFill>
                  </a:ln>
                  <a:solidFill>
                    <a:prstClr val="white"/>
                  </a:solidFill>
                  <a:ea typeface="Apple LiGothic" pitchFamily="2" charset="-120"/>
                </a:rPr>
                <a:t>HK$14,587</a:t>
              </a:r>
            </a:p>
          </p:txBody>
        </p:sp>
      </p:grpSp>
      <p:sp>
        <p:nvSpPr>
          <p:cNvPr id="80" name="Rectangle 79"/>
          <p:cNvSpPr/>
          <p:nvPr/>
        </p:nvSpPr>
        <p:spPr>
          <a:xfrm>
            <a:off x="475030" y="1105277"/>
            <a:ext cx="3697667" cy="2008242"/>
          </a:xfrm>
          <a:prstGeom prst="rect">
            <a:avLst/>
          </a:prstGeom>
        </p:spPr>
        <p:txBody>
          <a:bodyPr wrap="square" lIns="68580" tIns="34290" rIns="68580" bIns="34290">
            <a:spAutoFit/>
          </a:bodyPr>
          <a:lstStyle/>
          <a:p>
            <a:pPr defTabSz="514337"/>
            <a:r>
              <a:rPr lang="zh-TW" altLang="en-US" sz="2700" dirty="0">
                <a:ln>
                  <a:solidFill>
                    <a:srgbClr val="FFBE00"/>
                  </a:solidFill>
                </a:ln>
                <a:solidFill>
                  <a:srgbClr val="FFBE00"/>
                </a:solidFill>
                <a:ea typeface="Apple LiGothic" pitchFamily="2" charset="-120"/>
                <a:cs typeface="Calibri"/>
                <a:sym typeface="Century Gothic"/>
              </a:rPr>
              <a:t>你的每月消費與平均每月消費額比較相差多少？</a:t>
            </a:r>
            <a:endParaRPr lang="en-US" sz="2700" dirty="0">
              <a:ln>
                <a:solidFill>
                  <a:srgbClr val="FFBE00"/>
                </a:solidFill>
              </a:ln>
              <a:solidFill>
                <a:srgbClr val="FFBE00"/>
              </a:solidFill>
              <a:ea typeface="Apple LiGothic" pitchFamily="2" charset="-120"/>
              <a:cs typeface="Calibri"/>
              <a:sym typeface="Century Gothic"/>
            </a:endParaRPr>
          </a:p>
          <a:p>
            <a:pPr defTabSz="514337"/>
            <a:r>
              <a:rPr lang="en-US" sz="2400" dirty="0">
                <a:ln>
                  <a:solidFill>
                    <a:srgbClr val="FFBE00"/>
                  </a:solidFill>
                </a:ln>
                <a:solidFill>
                  <a:srgbClr val="FFBE00"/>
                </a:solidFill>
                <a:ea typeface="Apple LiGothic" pitchFamily="2" charset="-120"/>
                <a:cs typeface="Calibri"/>
                <a:sym typeface="Century Gothic"/>
              </a:rPr>
              <a:t>How does your monthly spending compare to the average monthly spending?</a:t>
            </a:r>
            <a:endParaRPr lang="en-US" sz="2400" dirty="0">
              <a:ln>
                <a:solidFill>
                  <a:srgbClr val="FFBE00"/>
                </a:solidFill>
              </a:ln>
              <a:solidFill>
                <a:srgbClr val="FFBE00"/>
              </a:solidFill>
              <a:ea typeface="Apple LiGothic" pitchFamily="2" charset="-120"/>
            </a:endParaRPr>
          </a:p>
        </p:txBody>
      </p:sp>
      <p:sp>
        <p:nvSpPr>
          <p:cNvPr id="81" name="Rectangle 80"/>
          <p:cNvSpPr/>
          <p:nvPr/>
        </p:nvSpPr>
        <p:spPr>
          <a:xfrm>
            <a:off x="313579" y="3385625"/>
            <a:ext cx="3859118" cy="1454244"/>
          </a:xfrm>
          <a:prstGeom prst="rect">
            <a:avLst/>
          </a:prstGeom>
        </p:spPr>
        <p:txBody>
          <a:bodyPr wrap="square" lIns="68580" tIns="34290" rIns="68580" bIns="34290">
            <a:spAutoFit/>
          </a:bodyPr>
          <a:lstStyle/>
          <a:p>
            <a:pPr algn="ctr" defTabSz="514337">
              <a:buClr>
                <a:srgbClr val="404040"/>
              </a:buClr>
              <a:buSzPct val="100000"/>
            </a:pPr>
            <a:r>
              <a:rPr lang="zh-TW" altLang="en-US" sz="1800" dirty="0">
                <a:ln w="3175">
                  <a:solidFill>
                    <a:prstClr val="white"/>
                  </a:solidFill>
                </a:ln>
                <a:solidFill>
                  <a:prstClr val="white"/>
                </a:solidFill>
                <a:ea typeface="Apple LiGothic" pitchFamily="2" charset="-120"/>
                <a:cs typeface="Arial" panose="020B0604020202020204" pitchFamily="34" charset="0"/>
                <a:sym typeface="Century Gothic"/>
              </a:rPr>
              <a:t>進入</a:t>
            </a:r>
            <a:r>
              <a:rPr lang="en-US" sz="1800" dirty="0">
                <a:ln w="3175">
                  <a:solidFill>
                    <a:prstClr val="white"/>
                  </a:solidFill>
                </a:ln>
                <a:solidFill>
                  <a:prstClr val="white"/>
                </a:solidFill>
                <a:ea typeface="Apple LiGothic" pitchFamily="2" charset="-120"/>
                <a:cs typeface="Arial" panose="020B0604020202020204" pitchFamily="34" charset="0"/>
              </a:rPr>
              <a:t>ShoppingAnnuity.com</a:t>
            </a:r>
            <a:r>
              <a:rPr lang="zh-TW" altLang="en-US" sz="1800" dirty="0">
                <a:ln w="3175">
                  <a:solidFill>
                    <a:prstClr val="white"/>
                  </a:solidFill>
                </a:ln>
                <a:solidFill>
                  <a:prstClr val="white"/>
                </a:solidFill>
                <a:ea typeface="Apple LiGothic" pitchFamily="2" charset="-120"/>
                <a:cs typeface="Arial" panose="020B0604020202020204" pitchFamily="34" charset="0"/>
              </a:rPr>
              <a:t>以完成你的</a:t>
            </a:r>
            <a:endParaRPr lang="en-US" altLang="zh-TW" sz="1800" dirty="0">
              <a:ln w="3175">
                <a:solidFill>
                  <a:prstClr val="white"/>
                </a:solidFill>
              </a:ln>
              <a:solidFill>
                <a:prstClr val="white"/>
              </a:solidFill>
              <a:ea typeface="Apple LiGothic" pitchFamily="2" charset="-120"/>
              <a:cs typeface="Arial" panose="020B0604020202020204" pitchFamily="34" charset="0"/>
            </a:endParaRPr>
          </a:p>
          <a:p>
            <a:pPr algn="ctr" defTabSz="514337">
              <a:buClr>
                <a:srgbClr val="404040"/>
              </a:buClr>
              <a:buSzPct val="100000"/>
            </a:pPr>
            <a:r>
              <a:rPr lang="zh-TW" altLang="en-US" sz="1800" dirty="0">
                <a:ln w="3175">
                  <a:solidFill>
                    <a:prstClr val="white"/>
                  </a:solidFill>
                </a:ln>
                <a:solidFill>
                  <a:prstClr val="white"/>
                </a:solidFill>
                <a:ea typeface="Apple LiGothic" pitchFamily="2" charset="-120"/>
                <a:cs typeface="Arial" panose="020B0604020202020204" pitchFamily="34" charset="0"/>
              </a:rPr>
              <a:t>購物年金評</a:t>
            </a:r>
            <a:r>
              <a:rPr lang="zh-CN" altLang="en-US" sz="1800" dirty="0">
                <a:ln w="3175">
                  <a:solidFill>
                    <a:prstClr val="white"/>
                  </a:solidFill>
                </a:ln>
                <a:solidFill>
                  <a:prstClr val="white"/>
                </a:solidFill>
                <a:ea typeface="PMingLiU" panose="02020500000000000000" pitchFamily="18" charset="-120"/>
                <a:cs typeface="Arial" panose="020B0604020202020204" pitchFamily="34" charset="0"/>
              </a:rPr>
              <a:t>量</a:t>
            </a:r>
            <a:endParaRPr lang="en-US" sz="1800" dirty="0">
              <a:ln w="3175">
                <a:solidFill>
                  <a:prstClr val="white"/>
                </a:solidFill>
              </a:ln>
              <a:solidFill>
                <a:prstClr val="white"/>
              </a:solidFill>
              <a:ea typeface="Apple LiGothic" pitchFamily="2" charset="-120"/>
              <a:cs typeface="Calibri"/>
            </a:endParaRPr>
          </a:p>
          <a:p>
            <a:pPr algn="ctr" defTabSz="514337">
              <a:buClr>
                <a:srgbClr val="404040"/>
              </a:buClr>
              <a:buSzPct val="100000"/>
            </a:pPr>
            <a:r>
              <a:rPr lang="en-US" sz="1800" dirty="0">
                <a:ln w="3175">
                  <a:solidFill>
                    <a:prstClr val="white"/>
                  </a:solidFill>
                </a:ln>
                <a:solidFill>
                  <a:prstClr val="white"/>
                </a:solidFill>
                <a:ea typeface="Apple LiGothic" pitchFamily="2" charset="-120"/>
                <a:cs typeface="Calibri"/>
              </a:rPr>
              <a:t>Refer to ShoppingAnnuity.com to complete your Shopping Annuity</a:t>
            </a:r>
            <a:r>
              <a:rPr lang="en-US" sz="1800" dirty="0">
                <a:ln w="3175">
                  <a:noFill/>
                </a:ln>
                <a:solidFill>
                  <a:prstClr val="white"/>
                </a:solidFill>
                <a:ea typeface="Apple LiGothic" pitchFamily="2" charset="-120"/>
              </a:rPr>
              <a:t>™</a:t>
            </a:r>
            <a:r>
              <a:rPr lang="en-US" sz="1800" dirty="0">
                <a:ln w="3175">
                  <a:solidFill>
                    <a:prstClr val="white"/>
                  </a:solidFill>
                </a:ln>
                <a:solidFill>
                  <a:prstClr val="white"/>
                </a:solidFill>
                <a:ea typeface="Apple LiGothic" pitchFamily="2" charset="-120"/>
                <a:cs typeface="Calibri"/>
              </a:rPr>
              <a:t> Assessment</a:t>
            </a:r>
            <a:endParaRPr lang="en-US" sz="1800" dirty="0">
              <a:ln w="3175">
                <a:solidFill>
                  <a:prstClr val="white"/>
                </a:solidFill>
              </a:ln>
              <a:solidFill>
                <a:prstClr val="white"/>
              </a:solidFill>
              <a:ea typeface="Apple LiGothic" pitchFamily="2" charset="-120"/>
              <a:cs typeface="Calibri"/>
              <a:sym typeface="Century Gothic"/>
            </a:endParaRPr>
          </a:p>
        </p:txBody>
      </p:sp>
      <p:cxnSp>
        <p:nvCxnSpPr>
          <p:cNvPr id="83" name="Straight Connector 82"/>
          <p:cNvCxnSpPr/>
          <p:nvPr/>
        </p:nvCxnSpPr>
        <p:spPr>
          <a:xfrm>
            <a:off x="552450" y="3079632"/>
            <a:ext cx="3381375"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9621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572084" y="3296058"/>
            <a:ext cx="2494382" cy="1762021"/>
          </a:xfrm>
          <a:prstGeom prst="rect">
            <a:avLst/>
          </a:prstGeom>
        </p:spPr>
        <p:txBody>
          <a:bodyPr wrap="square" lIns="68580" tIns="34290" rIns="68580" bIns="34290">
            <a:spAutoFit/>
          </a:bodyPr>
          <a:lstStyle/>
          <a:p>
            <a:pPr algn="ctr" defTabSz="514337"/>
            <a:r>
              <a:rPr lang="zh-TW" altLang="en-US" sz="1800" dirty="0">
                <a:ln>
                  <a:solidFill>
                    <a:prstClr val="white"/>
                  </a:solidFill>
                </a:ln>
                <a:solidFill>
                  <a:prstClr val="white"/>
                </a:solidFill>
                <a:ea typeface="Apple LiGothic" pitchFamily="2" charset="-120"/>
              </a:rPr>
              <a:t>透過你現有的消費，創造你的「固定支付額」，並建構永續收入</a:t>
            </a:r>
          </a:p>
          <a:p>
            <a:pPr algn="ctr" defTabSz="514337"/>
            <a:r>
              <a:rPr lang="en-US" dirty="0" smtClean="0">
                <a:ln>
                  <a:solidFill>
                    <a:prstClr val="white"/>
                  </a:solidFill>
                </a:ln>
                <a:solidFill>
                  <a:prstClr val="white"/>
                </a:solidFill>
                <a:ea typeface="Apple LiGothic" pitchFamily="2" charset="-120"/>
              </a:rPr>
              <a:t>Create </a:t>
            </a:r>
            <a:r>
              <a:rPr lang="en-US" dirty="0">
                <a:ln>
                  <a:solidFill>
                    <a:prstClr val="white"/>
                  </a:solidFill>
                </a:ln>
                <a:solidFill>
                  <a:prstClr val="white"/>
                </a:solidFill>
                <a:ea typeface="Apple LiGothic" pitchFamily="2" charset="-120"/>
              </a:rPr>
              <a:t>your “Fixed Sum” </a:t>
            </a:r>
            <a:r>
              <a:rPr lang="en-US" dirty="0" smtClean="0">
                <a:ln>
                  <a:solidFill>
                    <a:prstClr val="white"/>
                  </a:solidFill>
                </a:ln>
                <a:solidFill>
                  <a:prstClr val="white"/>
                </a:solidFill>
                <a:ea typeface="Apple LiGothic" pitchFamily="2" charset="-120"/>
              </a:rPr>
              <a:t>payment </a:t>
            </a:r>
            <a:r>
              <a:rPr lang="en-US" dirty="0">
                <a:ln>
                  <a:solidFill>
                    <a:prstClr val="white"/>
                  </a:solidFill>
                </a:ln>
                <a:solidFill>
                  <a:prstClr val="white"/>
                </a:solidFill>
                <a:ea typeface="Apple LiGothic" pitchFamily="2" charset="-120"/>
              </a:rPr>
              <a:t>using your current spending to create a residual income for yourself</a:t>
            </a:r>
          </a:p>
        </p:txBody>
      </p:sp>
      <p:sp>
        <p:nvSpPr>
          <p:cNvPr id="8" name="Rectangle 7"/>
          <p:cNvSpPr/>
          <p:nvPr/>
        </p:nvSpPr>
        <p:spPr>
          <a:xfrm>
            <a:off x="3123651" y="3309188"/>
            <a:ext cx="1061830" cy="900247"/>
          </a:xfrm>
          <a:prstGeom prst="rect">
            <a:avLst/>
          </a:prstGeom>
        </p:spPr>
        <p:txBody>
          <a:bodyPr wrap="none" lIns="68580" tIns="34290" rIns="68580" bIns="34290">
            <a:spAutoFit/>
          </a:bodyPr>
          <a:lstStyle/>
          <a:p>
            <a:pPr algn="ctr" defTabSz="514337"/>
            <a:r>
              <a:rPr lang="zh-TW" altLang="en-US" sz="1800" dirty="0">
                <a:ln>
                  <a:solidFill>
                    <a:prstClr val="white"/>
                  </a:solidFill>
                </a:ln>
                <a:solidFill>
                  <a:prstClr val="white"/>
                </a:solidFill>
                <a:ea typeface="Apple LiGothic" pitchFamily="2" charset="-120"/>
              </a:rPr>
              <a:t>節省費用</a:t>
            </a:r>
          </a:p>
          <a:p>
            <a:pPr algn="ctr" defTabSz="514337"/>
            <a:r>
              <a:rPr lang="en-US" sz="1800" dirty="0">
                <a:ln>
                  <a:solidFill>
                    <a:prstClr val="white"/>
                  </a:solidFill>
                </a:ln>
                <a:solidFill>
                  <a:prstClr val="white"/>
                </a:solidFill>
                <a:ea typeface="Apple LiGothic" pitchFamily="2" charset="-120"/>
              </a:rPr>
              <a:t>Save</a:t>
            </a:r>
          </a:p>
          <a:p>
            <a:pPr algn="ctr" defTabSz="514337"/>
            <a:r>
              <a:rPr lang="en-US" sz="1800" dirty="0">
                <a:ln>
                  <a:solidFill>
                    <a:prstClr val="white"/>
                  </a:solidFill>
                </a:ln>
                <a:solidFill>
                  <a:prstClr val="white"/>
                </a:solidFill>
                <a:ea typeface="Apple LiGothic" pitchFamily="2" charset="-120"/>
              </a:rPr>
              <a:t>Money</a:t>
            </a:r>
          </a:p>
        </p:txBody>
      </p:sp>
      <p:sp>
        <p:nvSpPr>
          <p:cNvPr id="9" name="Rectangle 8"/>
          <p:cNvSpPr/>
          <p:nvPr/>
        </p:nvSpPr>
        <p:spPr>
          <a:xfrm>
            <a:off x="4958802" y="3326571"/>
            <a:ext cx="1061830" cy="900247"/>
          </a:xfrm>
          <a:prstGeom prst="rect">
            <a:avLst/>
          </a:prstGeom>
        </p:spPr>
        <p:txBody>
          <a:bodyPr wrap="none" lIns="68580" tIns="34290" rIns="68580" bIns="34290">
            <a:spAutoFit/>
          </a:bodyPr>
          <a:lstStyle/>
          <a:p>
            <a:pPr algn="ctr" defTabSz="514337"/>
            <a:r>
              <a:rPr lang="zh-TW" altLang="en-US" sz="1800" dirty="0">
                <a:ln>
                  <a:solidFill>
                    <a:prstClr val="white"/>
                  </a:solidFill>
                </a:ln>
                <a:solidFill>
                  <a:prstClr val="white"/>
                </a:solidFill>
                <a:ea typeface="Apple LiGothic" pitchFamily="2" charset="-120"/>
              </a:rPr>
              <a:t>賺取收入</a:t>
            </a:r>
          </a:p>
          <a:p>
            <a:pPr algn="ctr" defTabSz="514337"/>
            <a:r>
              <a:rPr lang="en-US" sz="1800" dirty="0">
                <a:ln>
                  <a:solidFill>
                    <a:prstClr val="white"/>
                  </a:solidFill>
                </a:ln>
                <a:solidFill>
                  <a:prstClr val="white"/>
                </a:solidFill>
                <a:ea typeface="Apple LiGothic" pitchFamily="2" charset="-120"/>
              </a:rPr>
              <a:t>Earn</a:t>
            </a:r>
          </a:p>
          <a:p>
            <a:pPr algn="ctr" defTabSz="514337"/>
            <a:r>
              <a:rPr lang="en-US" sz="1800" dirty="0">
                <a:ln>
                  <a:solidFill>
                    <a:prstClr val="white"/>
                  </a:solidFill>
                </a:ln>
                <a:solidFill>
                  <a:prstClr val="white"/>
                </a:solidFill>
                <a:ea typeface="Apple LiGothic" pitchFamily="2" charset="-120"/>
              </a:rPr>
              <a:t>Money</a:t>
            </a:r>
          </a:p>
        </p:txBody>
      </p:sp>
      <p:sp>
        <p:nvSpPr>
          <p:cNvPr id="10" name="Rectangle 9"/>
          <p:cNvSpPr/>
          <p:nvPr/>
        </p:nvSpPr>
        <p:spPr>
          <a:xfrm>
            <a:off x="6020631" y="3294487"/>
            <a:ext cx="3013856" cy="1762021"/>
          </a:xfrm>
          <a:prstGeom prst="rect">
            <a:avLst/>
          </a:prstGeom>
        </p:spPr>
        <p:txBody>
          <a:bodyPr wrap="square" lIns="68580" tIns="34290" rIns="68580" bIns="34290">
            <a:spAutoFit/>
          </a:bodyPr>
          <a:lstStyle/>
          <a:p>
            <a:pPr algn="ctr"/>
            <a:r>
              <a:rPr lang="zh-TW" altLang="en-US" sz="1800" dirty="0">
                <a:ln>
                  <a:solidFill>
                    <a:prstClr val="white"/>
                  </a:solidFill>
                </a:ln>
                <a:solidFill>
                  <a:prstClr val="white"/>
                </a:solidFill>
                <a:ea typeface="Apple LiGothic" pitchFamily="2" charset="-120"/>
              </a:rPr>
              <a:t>複製購物年金活動，邀請團隊夥伴和優惠顧客共同參與，加速並增加永續收入</a:t>
            </a:r>
          </a:p>
          <a:p>
            <a:pPr algn="ctr"/>
            <a:r>
              <a:rPr lang="en-US" dirty="0" smtClean="0">
                <a:ln>
                  <a:solidFill>
                    <a:prstClr val="white"/>
                  </a:solidFill>
                </a:ln>
                <a:solidFill>
                  <a:prstClr val="white"/>
                </a:solidFill>
                <a:ea typeface="Apple LiGothic" pitchFamily="2" charset="-120"/>
              </a:rPr>
              <a:t>Duplicate </a:t>
            </a:r>
            <a:r>
              <a:rPr lang="en-US" dirty="0">
                <a:ln>
                  <a:solidFill>
                    <a:prstClr val="white"/>
                  </a:solidFill>
                </a:ln>
                <a:solidFill>
                  <a:prstClr val="white"/>
                </a:solidFill>
                <a:ea typeface="Apple LiGothic" pitchFamily="2" charset="-120"/>
              </a:rPr>
              <a:t>the process with </a:t>
            </a:r>
            <a:r>
              <a:rPr lang="en-US" dirty="0" smtClean="0">
                <a:ln>
                  <a:solidFill>
                    <a:prstClr val="white"/>
                  </a:solidFill>
                </a:ln>
                <a:solidFill>
                  <a:prstClr val="white"/>
                </a:solidFill>
                <a:ea typeface="Apple LiGothic" pitchFamily="2" charset="-120"/>
              </a:rPr>
              <a:t>your organization and </a:t>
            </a:r>
            <a:r>
              <a:rPr lang="en-US" dirty="0">
                <a:ln>
                  <a:solidFill>
                    <a:prstClr val="white"/>
                  </a:solidFill>
                </a:ln>
                <a:solidFill>
                  <a:prstClr val="white"/>
                </a:solidFill>
                <a:ea typeface="Apple LiGothic" pitchFamily="2" charset="-120"/>
              </a:rPr>
              <a:t>customers </a:t>
            </a:r>
            <a:r>
              <a:rPr lang="en-US" dirty="0" smtClean="0">
                <a:ln>
                  <a:solidFill>
                    <a:prstClr val="white"/>
                  </a:solidFill>
                </a:ln>
                <a:solidFill>
                  <a:prstClr val="white"/>
                </a:solidFill>
                <a:ea typeface="Apple LiGothic" pitchFamily="2" charset="-120"/>
              </a:rPr>
              <a:t>to accelerate </a:t>
            </a:r>
            <a:r>
              <a:rPr lang="en-US" dirty="0">
                <a:ln>
                  <a:solidFill>
                    <a:prstClr val="white"/>
                  </a:solidFill>
                </a:ln>
                <a:solidFill>
                  <a:prstClr val="white"/>
                </a:solidFill>
                <a:ea typeface="Apple LiGothic" pitchFamily="2" charset="-120"/>
              </a:rPr>
              <a:t>and </a:t>
            </a:r>
            <a:r>
              <a:rPr lang="en-US" dirty="0" smtClean="0">
                <a:ln>
                  <a:solidFill>
                    <a:prstClr val="white"/>
                  </a:solidFill>
                </a:ln>
                <a:solidFill>
                  <a:prstClr val="white"/>
                </a:solidFill>
                <a:ea typeface="Apple LiGothic" pitchFamily="2" charset="-120"/>
              </a:rPr>
              <a:t>increase residual income</a:t>
            </a:r>
            <a:endParaRPr lang="en-US" dirty="0">
              <a:ln>
                <a:solidFill>
                  <a:prstClr val="white"/>
                </a:solidFill>
              </a:ln>
              <a:solidFill>
                <a:prstClr val="white"/>
              </a:solidFill>
              <a:ea typeface="Apple LiGothic" pitchFamily="2" charset="-120"/>
            </a:endParaRPr>
          </a:p>
        </p:txBody>
      </p:sp>
      <p:sp>
        <p:nvSpPr>
          <p:cNvPr id="16" name="Rectangle 15"/>
          <p:cNvSpPr/>
          <p:nvPr/>
        </p:nvSpPr>
        <p:spPr>
          <a:xfrm>
            <a:off x="3012945" y="262"/>
            <a:ext cx="3117200" cy="623248"/>
          </a:xfrm>
          <a:prstGeom prst="rect">
            <a:avLst/>
          </a:prstGeom>
        </p:spPr>
        <p:txBody>
          <a:bodyPr wrap="none" lIns="68580" tIns="34290" rIns="68580" bIns="34290">
            <a:spAutoFit/>
          </a:bodyPr>
          <a:lstStyle/>
          <a:p>
            <a:pPr algn="ctr"/>
            <a:r>
              <a:rPr lang="zh-TW" altLang="en-US" sz="1800" dirty="0">
                <a:ln>
                  <a:solidFill>
                    <a:prstClr val="white"/>
                  </a:solidFill>
                </a:ln>
                <a:solidFill>
                  <a:prstClr val="white"/>
                </a:solidFill>
                <a:ea typeface="Apple LiGothic" pitchFamily="2" charset="-120"/>
              </a:rPr>
              <a:t>購物年金創造</a:t>
            </a:r>
            <a:r>
              <a:rPr lang="en-US" sz="1800" dirty="0">
                <a:ln>
                  <a:solidFill>
                    <a:prstClr val="white"/>
                  </a:solidFill>
                </a:ln>
                <a:solidFill>
                  <a:prstClr val="white"/>
                </a:solidFill>
                <a:ea typeface="Apple LiGothic" pitchFamily="2" charset="-120"/>
              </a:rPr>
              <a:t> </a:t>
            </a:r>
          </a:p>
          <a:p>
            <a:pPr algn="ctr"/>
            <a:r>
              <a:rPr lang="en-US" sz="1800" dirty="0">
                <a:ln>
                  <a:solidFill>
                    <a:prstClr val="white"/>
                  </a:solidFill>
                </a:ln>
                <a:solidFill>
                  <a:prstClr val="white"/>
                </a:solidFill>
                <a:ea typeface="Apple LiGothic" pitchFamily="2" charset="-120"/>
              </a:rPr>
              <a:t>The Shopping Annuity</a:t>
            </a:r>
            <a:r>
              <a:rPr lang="en-US" sz="1800" b="1" cap="all" baseline="30000" dirty="0">
                <a:ln>
                  <a:solidFill>
                    <a:prstClr val="white"/>
                  </a:solidFill>
                </a:ln>
                <a:solidFill>
                  <a:prstClr val="white"/>
                </a:solidFill>
                <a:ea typeface="Apple LiGothic" pitchFamily="2" charset="-120"/>
              </a:rPr>
              <a:t>™</a:t>
            </a:r>
            <a:r>
              <a:rPr lang="en-US" sz="1800" baseline="30000" dirty="0">
                <a:ln>
                  <a:solidFill>
                    <a:prstClr val="white"/>
                  </a:solidFill>
                </a:ln>
                <a:solidFill>
                  <a:prstClr val="white"/>
                </a:solidFill>
                <a:ea typeface="Apple LiGothic" pitchFamily="2" charset="-120"/>
              </a:rPr>
              <a:t> </a:t>
            </a:r>
            <a:r>
              <a:rPr lang="en-US" sz="1800" dirty="0">
                <a:ln>
                  <a:solidFill>
                    <a:prstClr val="white"/>
                  </a:solidFill>
                </a:ln>
                <a:solidFill>
                  <a:prstClr val="white"/>
                </a:solidFill>
                <a:ea typeface="Apple LiGothic" pitchFamily="2" charset="-120"/>
              </a:rPr>
              <a:t>Creates </a:t>
            </a:r>
          </a:p>
        </p:txBody>
      </p:sp>
      <p:sp>
        <p:nvSpPr>
          <p:cNvPr id="17" name="Rectangle 16"/>
          <p:cNvSpPr/>
          <p:nvPr/>
        </p:nvSpPr>
        <p:spPr>
          <a:xfrm>
            <a:off x="2850198" y="623510"/>
            <a:ext cx="3292777" cy="1177245"/>
          </a:xfrm>
          <a:prstGeom prst="rect">
            <a:avLst/>
          </a:prstGeom>
        </p:spPr>
        <p:txBody>
          <a:bodyPr wrap="none" lIns="68580" tIns="34290" rIns="68580" bIns="34290">
            <a:spAutoFit/>
          </a:bodyPr>
          <a:lstStyle/>
          <a:p>
            <a:pPr algn="ctr"/>
            <a:r>
              <a:rPr lang="zh-TW" altLang="en-US" sz="3600" spc="-113" dirty="0">
                <a:ln>
                  <a:solidFill>
                    <a:srgbClr val="00A9FC"/>
                  </a:solidFill>
                </a:ln>
                <a:solidFill>
                  <a:srgbClr val="00A9FC"/>
                </a:solidFill>
                <a:ea typeface="Apple LiGothic" pitchFamily="2" charset="-120"/>
              </a:rPr>
              <a:t>經濟協同效應</a:t>
            </a:r>
            <a:endParaRPr lang="en-US" sz="3600" spc="-113" dirty="0">
              <a:ln>
                <a:solidFill>
                  <a:srgbClr val="00A9FC"/>
                </a:solidFill>
              </a:ln>
              <a:solidFill>
                <a:srgbClr val="00A9FC"/>
              </a:solidFill>
              <a:ea typeface="Apple LiGothic" pitchFamily="2" charset="-120"/>
            </a:endParaRPr>
          </a:p>
          <a:p>
            <a:pPr algn="ctr"/>
            <a:r>
              <a:rPr lang="en-US" sz="3600" spc="-113" dirty="0">
                <a:ln>
                  <a:solidFill>
                    <a:srgbClr val="00A9FC"/>
                  </a:solidFill>
                </a:ln>
                <a:solidFill>
                  <a:srgbClr val="00A9FC"/>
                </a:solidFill>
                <a:ea typeface="Apple LiGothic" pitchFamily="2" charset="-120"/>
              </a:rPr>
              <a:t>Economic Synergy</a:t>
            </a:r>
          </a:p>
        </p:txBody>
      </p:sp>
      <p:grpSp>
        <p:nvGrpSpPr>
          <p:cNvPr id="44" name="Group 43"/>
          <p:cNvGrpSpPr/>
          <p:nvPr/>
        </p:nvGrpSpPr>
        <p:grpSpPr>
          <a:xfrm>
            <a:off x="1133475" y="1828800"/>
            <a:ext cx="1371600" cy="1371600"/>
            <a:chOff x="1511300" y="2438400"/>
            <a:chExt cx="1828800" cy="1828800"/>
          </a:xfrm>
        </p:grpSpPr>
        <p:sp>
          <p:nvSpPr>
            <p:cNvPr id="2" name="Oval 1"/>
            <p:cNvSpPr/>
            <p:nvPr/>
          </p:nvSpPr>
          <p:spPr>
            <a:xfrm>
              <a:off x="1511300" y="2438400"/>
              <a:ext cx="1828800" cy="1828800"/>
            </a:xfrm>
            <a:prstGeom prst="ellips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prstClr val="white"/>
                  </a:solidFill>
                </a:ln>
                <a:solidFill>
                  <a:prstClr val="white"/>
                </a:solidFill>
                <a:ea typeface="Apple LiGothic" pitchFamily="2" charset="-120"/>
              </a:endParaRPr>
            </a:p>
          </p:txBody>
        </p:sp>
        <p:grpSp>
          <p:nvGrpSpPr>
            <p:cNvPr id="18" name="Group 33"/>
            <p:cNvGrpSpPr>
              <a:grpSpLocks noChangeAspect="1"/>
            </p:cNvGrpSpPr>
            <p:nvPr/>
          </p:nvGrpSpPr>
          <p:grpSpPr bwMode="auto">
            <a:xfrm>
              <a:off x="1933156" y="2958088"/>
              <a:ext cx="985088" cy="789425"/>
              <a:chOff x="-1540" y="212"/>
              <a:chExt cx="523" cy="377"/>
            </a:xfrm>
            <a:solidFill>
              <a:schemeClr val="bg1"/>
            </a:solidFill>
          </p:grpSpPr>
          <p:sp>
            <p:nvSpPr>
              <p:cNvPr id="19" name="Freeform 35"/>
              <p:cNvSpPr>
                <a:spLocks noEditPoints="1"/>
              </p:cNvSpPr>
              <p:nvPr/>
            </p:nvSpPr>
            <p:spPr bwMode="auto">
              <a:xfrm>
                <a:off x="-1540" y="212"/>
                <a:ext cx="523" cy="358"/>
              </a:xfrm>
              <a:custGeom>
                <a:avLst/>
                <a:gdLst>
                  <a:gd name="T0" fmla="*/ 1272 w 3660"/>
                  <a:gd name="T1" fmla="*/ 566 h 2502"/>
                  <a:gd name="T2" fmla="*/ 1102 w 3660"/>
                  <a:gd name="T3" fmla="*/ 543 h 2502"/>
                  <a:gd name="T4" fmla="*/ 1488 w 3660"/>
                  <a:gd name="T5" fmla="*/ 1090 h 2502"/>
                  <a:gd name="T6" fmla="*/ 1536 w 3660"/>
                  <a:gd name="T7" fmla="*/ 987 h 2502"/>
                  <a:gd name="T8" fmla="*/ 1669 w 3660"/>
                  <a:gd name="T9" fmla="*/ 944 h 2502"/>
                  <a:gd name="T10" fmla="*/ 1744 w 3660"/>
                  <a:gd name="T11" fmla="*/ 863 h 2502"/>
                  <a:gd name="T12" fmla="*/ 1835 w 3660"/>
                  <a:gd name="T13" fmla="*/ 911 h 2502"/>
                  <a:gd name="T14" fmla="*/ 1906 w 3660"/>
                  <a:gd name="T15" fmla="*/ 1052 h 2502"/>
                  <a:gd name="T16" fmla="*/ 1862 w 3660"/>
                  <a:gd name="T17" fmla="*/ 1139 h 2502"/>
                  <a:gd name="T18" fmla="*/ 1798 w 3660"/>
                  <a:gd name="T19" fmla="*/ 1115 h 2502"/>
                  <a:gd name="T20" fmla="*/ 1690 w 3660"/>
                  <a:gd name="T21" fmla="*/ 1064 h 2502"/>
                  <a:gd name="T22" fmla="*/ 1637 w 3660"/>
                  <a:gd name="T23" fmla="*/ 1080 h 2502"/>
                  <a:gd name="T24" fmla="*/ 1636 w 3660"/>
                  <a:gd name="T25" fmla="*/ 1116 h 2502"/>
                  <a:gd name="T26" fmla="*/ 2088 w 3660"/>
                  <a:gd name="T27" fmla="*/ 430 h 2502"/>
                  <a:gd name="T28" fmla="*/ 1854 w 3660"/>
                  <a:gd name="T29" fmla="*/ 477 h 2502"/>
                  <a:gd name="T30" fmla="*/ 1696 w 3660"/>
                  <a:gd name="T31" fmla="*/ 443 h 2502"/>
                  <a:gd name="T32" fmla="*/ 2294 w 3660"/>
                  <a:gd name="T33" fmla="*/ 935 h 2502"/>
                  <a:gd name="T34" fmla="*/ 2429 w 3660"/>
                  <a:gd name="T35" fmla="*/ 901 h 2502"/>
                  <a:gd name="T36" fmla="*/ 2545 w 3660"/>
                  <a:gd name="T37" fmla="*/ 852 h 2502"/>
                  <a:gd name="T38" fmla="*/ 2630 w 3660"/>
                  <a:gd name="T39" fmla="*/ 910 h 2502"/>
                  <a:gd name="T40" fmla="*/ 2629 w 3660"/>
                  <a:gd name="T41" fmla="*/ 1026 h 2502"/>
                  <a:gd name="T42" fmla="*/ 2660 w 3660"/>
                  <a:gd name="T43" fmla="*/ 1108 h 2502"/>
                  <a:gd name="T44" fmla="*/ 2563 w 3660"/>
                  <a:gd name="T45" fmla="*/ 1146 h 2502"/>
                  <a:gd name="T46" fmla="*/ 2491 w 3660"/>
                  <a:gd name="T47" fmla="*/ 1054 h 2502"/>
                  <a:gd name="T48" fmla="*/ 2429 w 3660"/>
                  <a:gd name="T49" fmla="*/ 1023 h 2502"/>
                  <a:gd name="T50" fmla="*/ 3001 w 3660"/>
                  <a:gd name="T51" fmla="*/ 1510 h 2502"/>
                  <a:gd name="T52" fmla="*/ 3040 w 3660"/>
                  <a:gd name="T53" fmla="*/ 1583 h 2502"/>
                  <a:gd name="T54" fmla="*/ 2632 w 3660"/>
                  <a:gd name="T55" fmla="*/ 2163 h 2502"/>
                  <a:gd name="T56" fmla="*/ 2861 w 3660"/>
                  <a:gd name="T57" fmla="*/ 2080 h 2502"/>
                  <a:gd name="T58" fmla="*/ 3015 w 3660"/>
                  <a:gd name="T59" fmla="*/ 2075 h 2502"/>
                  <a:gd name="T60" fmla="*/ 3233 w 3660"/>
                  <a:gd name="T61" fmla="*/ 1575 h 2502"/>
                  <a:gd name="T62" fmla="*/ 3270 w 3660"/>
                  <a:gd name="T63" fmla="*/ 1390 h 2502"/>
                  <a:gd name="T64" fmla="*/ 1861 w 3660"/>
                  <a:gd name="T65" fmla="*/ 0 h 2502"/>
                  <a:gd name="T66" fmla="*/ 2593 w 3660"/>
                  <a:gd name="T67" fmla="*/ 583 h 2502"/>
                  <a:gd name="T68" fmla="*/ 3658 w 3660"/>
                  <a:gd name="T69" fmla="*/ 1522 h 2502"/>
                  <a:gd name="T70" fmla="*/ 3634 w 3660"/>
                  <a:gd name="T71" fmla="*/ 1566 h 2502"/>
                  <a:gd name="T72" fmla="*/ 2818 w 3660"/>
                  <a:gd name="T73" fmla="*/ 2502 h 2502"/>
                  <a:gd name="T74" fmla="*/ 2591 w 3660"/>
                  <a:gd name="T75" fmla="*/ 2201 h 2502"/>
                  <a:gd name="T76" fmla="*/ 2592 w 3660"/>
                  <a:gd name="T77" fmla="*/ 2121 h 2502"/>
                  <a:gd name="T78" fmla="*/ 2637 w 3660"/>
                  <a:gd name="T79" fmla="*/ 1716 h 2502"/>
                  <a:gd name="T80" fmla="*/ 2602 w 3660"/>
                  <a:gd name="T81" fmla="*/ 1501 h 2502"/>
                  <a:gd name="T82" fmla="*/ 2546 w 3660"/>
                  <a:gd name="T83" fmla="*/ 1361 h 2502"/>
                  <a:gd name="T84" fmla="*/ 2282 w 3660"/>
                  <a:gd name="T85" fmla="*/ 1687 h 2502"/>
                  <a:gd name="T86" fmla="*/ 2134 w 3660"/>
                  <a:gd name="T87" fmla="*/ 1516 h 2502"/>
                  <a:gd name="T88" fmla="*/ 2085 w 3660"/>
                  <a:gd name="T89" fmla="*/ 1372 h 2502"/>
                  <a:gd name="T90" fmla="*/ 635 w 3660"/>
                  <a:gd name="T91" fmla="*/ 1195 h 2502"/>
                  <a:gd name="T92" fmla="*/ 452 w 3660"/>
                  <a:gd name="T93" fmla="*/ 1316 h 2502"/>
                  <a:gd name="T94" fmla="*/ 308 w 3660"/>
                  <a:gd name="T95" fmla="*/ 1346 h 2502"/>
                  <a:gd name="T96" fmla="*/ 279 w 3660"/>
                  <a:gd name="T97" fmla="*/ 1788 h 2502"/>
                  <a:gd name="T98" fmla="*/ 394 w 3660"/>
                  <a:gd name="T99" fmla="*/ 1907 h 2502"/>
                  <a:gd name="T100" fmla="*/ 481 w 3660"/>
                  <a:gd name="T101" fmla="*/ 2119 h 2502"/>
                  <a:gd name="T102" fmla="*/ 1364 w 3660"/>
                  <a:gd name="T103" fmla="*/ 2419 h 2502"/>
                  <a:gd name="T104" fmla="*/ 37 w 3660"/>
                  <a:gd name="T105" fmla="*/ 2193 h 2502"/>
                  <a:gd name="T106" fmla="*/ 0 w 3660"/>
                  <a:gd name="T107" fmla="*/ 2120 h 2502"/>
                  <a:gd name="T108" fmla="*/ 236 w 3660"/>
                  <a:gd name="T109" fmla="*/ 890 h 2502"/>
                  <a:gd name="T110" fmla="*/ 566 w 3660"/>
                  <a:gd name="T111" fmla="*/ 926 h 2502"/>
                  <a:gd name="T112" fmla="*/ 1176 w 3660"/>
                  <a:gd name="T113" fmla="*/ 148 h 2502"/>
                  <a:gd name="T114" fmla="*/ 1815 w 3660"/>
                  <a:gd name="T115" fmla="*/ 23 h 2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0" h="2502">
                    <a:moveTo>
                      <a:pt x="1454" y="525"/>
                    </a:moveTo>
                    <a:lnTo>
                      <a:pt x="1406" y="542"/>
                    </a:lnTo>
                    <a:lnTo>
                      <a:pt x="1358" y="555"/>
                    </a:lnTo>
                    <a:lnTo>
                      <a:pt x="1314" y="563"/>
                    </a:lnTo>
                    <a:lnTo>
                      <a:pt x="1272" y="566"/>
                    </a:lnTo>
                    <a:lnTo>
                      <a:pt x="1232" y="566"/>
                    </a:lnTo>
                    <a:lnTo>
                      <a:pt x="1195" y="564"/>
                    </a:lnTo>
                    <a:lnTo>
                      <a:pt x="1161" y="558"/>
                    </a:lnTo>
                    <a:lnTo>
                      <a:pt x="1130" y="551"/>
                    </a:lnTo>
                    <a:lnTo>
                      <a:pt x="1102" y="543"/>
                    </a:lnTo>
                    <a:lnTo>
                      <a:pt x="1078" y="535"/>
                    </a:lnTo>
                    <a:lnTo>
                      <a:pt x="1057" y="526"/>
                    </a:lnTo>
                    <a:lnTo>
                      <a:pt x="734" y="955"/>
                    </a:lnTo>
                    <a:lnTo>
                      <a:pt x="1159" y="1032"/>
                    </a:lnTo>
                    <a:lnTo>
                      <a:pt x="1488" y="1090"/>
                    </a:lnTo>
                    <a:lnTo>
                      <a:pt x="1492" y="1067"/>
                    </a:lnTo>
                    <a:lnTo>
                      <a:pt x="1497" y="1044"/>
                    </a:lnTo>
                    <a:lnTo>
                      <a:pt x="1507" y="1023"/>
                    </a:lnTo>
                    <a:lnTo>
                      <a:pt x="1519" y="1003"/>
                    </a:lnTo>
                    <a:lnTo>
                      <a:pt x="1536" y="987"/>
                    </a:lnTo>
                    <a:lnTo>
                      <a:pt x="1560" y="969"/>
                    </a:lnTo>
                    <a:lnTo>
                      <a:pt x="1586" y="957"/>
                    </a:lnTo>
                    <a:lnTo>
                      <a:pt x="1612" y="949"/>
                    </a:lnTo>
                    <a:lnTo>
                      <a:pt x="1640" y="944"/>
                    </a:lnTo>
                    <a:lnTo>
                      <a:pt x="1669" y="944"/>
                    </a:lnTo>
                    <a:lnTo>
                      <a:pt x="1697" y="945"/>
                    </a:lnTo>
                    <a:lnTo>
                      <a:pt x="1721" y="885"/>
                    </a:lnTo>
                    <a:lnTo>
                      <a:pt x="1726" y="876"/>
                    </a:lnTo>
                    <a:lnTo>
                      <a:pt x="1734" y="868"/>
                    </a:lnTo>
                    <a:lnTo>
                      <a:pt x="1744" y="863"/>
                    </a:lnTo>
                    <a:lnTo>
                      <a:pt x="1756" y="864"/>
                    </a:lnTo>
                    <a:lnTo>
                      <a:pt x="1813" y="887"/>
                    </a:lnTo>
                    <a:lnTo>
                      <a:pt x="1824" y="893"/>
                    </a:lnTo>
                    <a:lnTo>
                      <a:pt x="1832" y="901"/>
                    </a:lnTo>
                    <a:lnTo>
                      <a:pt x="1835" y="911"/>
                    </a:lnTo>
                    <a:lnTo>
                      <a:pt x="1834" y="922"/>
                    </a:lnTo>
                    <a:lnTo>
                      <a:pt x="1811" y="983"/>
                    </a:lnTo>
                    <a:lnTo>
                      <a:pt x="1845" y="1002"/>
                    </a:lnTo>
                    <a:lnTo>
                      <a:pt x="1877" y="1025"/>
                    </a:lnTo>
                    <a:lnTo>
                      <a:pt x="1906" y="1052"/>
                    </a:lnTo>
                    <a:lnTo>
                      <a:pt x="1913" y="1062"/>
                    </a:lnTo>
                    <a:lnTo>
                      <a:pt x="1914" y="1073"/>
                    </a:lnTo>
                    <a:lnTo>
                      <a:pt x="1913" y="1083"/>
                    </a:lnTo>
                    <a:lnTo>
                      <a:pt x="1906" y="1094"/>
                    </a:lnTo>
                    <a:lnTo>
                      <a:pt x="1862" y="1139"/>
                    </a:lnTo>
                    <a:lnTo>
                      <a:pt x="1852" y="1145"/>
                    </a:lnTo>
                    <a:lnTo>
                      <a:pt x="1842" y="1147"/>
                    </a:lnTo>
                    <a:lnTo>
                      <a:pt x="1830" y="1146"/>
                    </a:lnTo>
                    <a:lnTo>
                      <a:pt x="1821" y="1139"/>
                    </a:lnTo>
                    <a:lnTo>
                      <a:pt x="1798" y="1115"/>
                    </a:lnTo>
                    <a:lnTo>
                      <a:pt x="1772" y="1095"/>
                    </a:lnTo>
                    <a:lnTo>
                      <a:pt x="1742" y="1078"/>
                    </a:lnTo>
                    <a:lnTo>
                      <a:pt x="1710" y="1066"/>
                    </a:lnTo>
                    <a:lnTo>
                      <a:pt x="1701" y="1065"/>
                    </a:lnTo>
                    <a:lnTo>
                      <a:pt x="1690" y="1064"/>
                    </a:lnTo>
                    <a:lnTo>
                      <a:pt x="1679" y="1065"/>
                    </a:lnTo>
                    <a:lnTo>
                      <a:pt x="1666" y="1066"/>
                    </a:lnTo>
                    <a:lnTo>
                      <a:pt x="1655" y="1068"/>
                    </a:lnTo>
                    <a:lnTo>
                      <a:pt x="1645" y="1073"/>
                    </a:lnTo>
                    <a:lnTo>
                      <a:pt x="1637" y="1080"/>
                    </a:lnTo>
                    <a:lnTo>
                      <a:pt x="1631" y="1088"/>
                    </a:lnTo>
                    <a:lnTo>
                      <a:pt x="1630" y="1099"/>
                    </a:lnTo>
                    <a:lnTo>
                      <a:pt x="1632" y="1112"/>
                    </a:lnTo>
                    <a:lnTo>
                      <a:pt x="1635" y="1114"/>
                    </a:lnTo>
                    <a:lnTo>
                      <a:pt x="1636" y="1116"/>
                    </a:lnTo>
                    <a:lnTo>
                      <a:pt x="2414" y="1256"/>
                    </a:lnTo>
                    <a:lnTo>
                      <a:pt x="2229" y="1115"/>
                    </a:lnTo>
                    <a:lnTo>
                      <a:pt x="1454" y="525"/>
                    </a:lnTo>
                    <a:close/>
                    <a:moveTo>
                      <a:pt x="2141" y="405"/>
                    </a:moveTo>
                    <a:lnTo>
                      <a:pt x="2088" y="430"/>
                    </a:lnTo>
                    <a:lnTo>
                      <a:pt x="2036" y="450"/>
                    </a:lnTo>
                    <a:lnTo>
                      <a:pt x="1987" y="463"/>
                    </a:lnTo>
                    <a:lnTo>
                      <a:pt x="1940" y="473"/>
                    </a:lnTo>
                    <a:lnTo>
                      <a:pt x="1896" y="476"/>
                    </a:lnTo>
                    <a:lnTo>
                      <a:pt x="1854" y="477"/>
                    </a:lnTo>
                    <a:lnTo>
                      <a:pt x="1816" y="474"/>
                    </a:lnTo>
                    <a:lnTo>
                      <a:pt x="1781" y="468"/>
                    </a:lnTo>
                    <a:lnTo>
                      <a:pt x="1749" y="461"/>
                    </a:lnTo>
                    <a:lnTo>
                      <a:pt x="1721" y="452"/>
                    </a:lnTo>
                    <a:lnTo>
                      <a:pt x="1696" y="443"/>
                    </a:lnTo>
                    <a:lnTo>
                      <a:pt x="1674" y="434"/>
                    </a:lnTo>
                    <a:lnTo>
                      <a:pt x="1641" y="474"/>
                    </a:lnTo>
                    <a:lnTo>
                      <a:pt x="1920" y="687"/>
                    </a:lnTo>
                    <a:lnTo>
                      <a:pt x="2273" y="955"/>
                    </a:lnTo>
                    <a:lnTo>
                      <a:pt x="2294" y="935"/>
                    </a:lnTo>
                    <a:lnTo>
                      <a:pt x="2316" y="918"/>
                    </a:lnTo>
                    <a:lnTo>
                      <a:pt x="2342" y="908"/>
                    </a:lnTo>
                    <a:lnTo>
                      <a:pt x="2371" y="901"/>
                    </a:lnTo>
                    <a:lnTo>
                      <a:pt x="2399" y="898"/>
                    </a:lnTo>
                    <a:lnTo>
                      <a:pt x="2429" y="901"/>
                    </a:lnTo>
                    <a:lnTo>
                      <a:pt x="2459" y="906"/>
                    </a:lnTo>
                    <a:lnTo>
                      <a:pt x="2489" y="917"/>
                    </a:lnTo>
                    <a:lnTo>
                      <a:pt x="2527" y="865"/>
                    </a:lnTo>
                    <a:lnTo>
                      <a:pt x="2535" y="857"/>
                    </a:lnTo>
                    <a:lnTo>
                      <a:pt x="2545" y="852"/>
                    </a:lnTo>
                    <a:lnTo>
                      <a:pt x="2557" y="850"/>
                    </a:lnTo>
                    <a:lnTo>
                      <a:pt x="2567" y="855"/>
                    </a:lnTo>
                    <a:lnTo>
                      <a:pt x="2617" y="892"/>
                    </a:lnTo>
                    <a:lnTo>
                      <a:pt x="2625" y="900"/>
                    </a:lnTo>
                    <a:lnTo>
                      <a:pt x="2630" y="910"/>
                    </a:lnTo>
                    <a:lnTo>
                      <a:pt x="2631" y="921"/>
                    </a:lnTo>
                    <a:lnTo>
                      <a:pt x="2627" y="931"/>
                    </a:lnTo>
                    <a:lnTo>
                      <a:pt x="2588" y="984"/>
                    </a:lnTo>
                    <a:lnTo>
                      <a:pt x="2609" y="1005"/>
                    </a:lnTo>
                    <a:lnTo>
                      <a:pt x="2629" y="1026"/>
                    </a:lnTo>
                    <a:lnTo>
                      <a:pt x="2646" y="1050"/>
                    </a:lnTo>
                    <a:lnTo>
                      <a:pt x="2661" y="1076"/>
                    </a:lnTo>
                    <a:lnTo>
                      <a:pt x="2664" y="1087"/>
                    </a:lnTo>
                    <a:lnTo>
                      <a:pt x="2664" y="1098"/>
                    </a:lnTo>
                    <a:lnTo>
                      <a:pt x="2660" y="1108"/>
                    </a:lnTo>
                    <a:lnTo>
                      <a:pt x="2651" y="1115"/>
                    </a:lnTo>
                    <a:lnTo>
                      <a:pt x="2595" y="1148"/>
                    </a:lnTo>
                    <a:lnTo>
                      <a:pt x="2585" y="1152"/>
                    </a:lnTo>
                    <a:lnTo>
                      <a:pt x="2574" y="1151"/>
                    </a:lnTo>
                    <a:lnTo>
                      <a:pt x="2563" y="1146"/>
                    </a:lnTo>
                    <a:lnTo>
                      <a:pt x="2557" y="1137"/>
                    </a:lnTo>
                    <a:lnTo>
                      <a:pt x="2543" y="1114"/>
                    </a:lnTo>
                    <a:lnTo>
                      <a:pt x="2528" y="1091"/>
                    </a:lnTo>
                    <a:lnTo>
                      <a:pt x="2510" y="1071"/>
                    </a:lnTo>
                    <a:lnTo>
                      <a:pt x="2491" y="1054"/>
                    </a:lnTo>
                    <a:lnTo>
                      <a:pt x="2480" y="1046"/>
                    </a:lnTo>
                    <a:lnTo>
                      <a:pt x="2468" y="1038"/>
                    </a:lnTo>
                    <a:lnTo>
                      <a:pt x="2456" y="1031"/>
                    </a:lnTo>
                    <a:lnTo>
                      <a:pt x="2442" y="1026"/>
                    </a:lnTo>
                    <a:lnTo>
                      <a:pt x="2429" y="1023"/>
                    </a:lnTo>
                    <a:lnTo>
                      <a:pt x="2416" y="1023"/>
                    </a:lnTo>
                    <a:lnTo>
                      <a:pt x="2405" y="1026"/>
                    </a:lnTo>
                    <a:lnTo>
                      <a:pt x="2396" y="1032"/>
                    </a:lnTo>
                    <a:lnTo>
                      <a:pt x="2388" y="1043"/>
                    </a:lnTo>
                    <a:lnTo>
                      <a:pt x="3001" y="1510"/>
                    </a:lnTo>
                    <a:lnTo>
                      <a:pt x="3014" y="1520"/>
                    </a:lnTo>
                    <a:lnTo>
                      <a:pt x="3026" y="1534"/>
                    </a:lnTo>
                    <a:lnTo>
                      <a:pt x="3033" y="1549"/>
                    </a:lnTo>
                    <a:lnTo>
                      <a:pt x="3038" y="1566"/>
                    </a:lnTo>
                    <a:lnTo>
                      <a:pt x="3040" y="1583"/>
                    </a:lnTo>
                    <a:lnTo>
                      <a:pt x="3037" y="1600"/>
                    </a:lnTo>
                    <a:lnTo>
                      <a:pt x="3029" y="1616"/>
                    </a:lnTo>
                    <a:lnTo>
                      <a:pt x="2623" y="2156"/>
                    </a:lnTo>
                    <a:lnTo>
                      <a:pt x="2628" y="2160"/>
                    </a:lnTo>
                    <a:lnTo>
                      <a:pt x="2632" y="2163"/>
                    </a:lnTo>
                    <a:lnTo>
                      <a:pt x="2683" y="2138"/>
                    </a:lnTo>
                    <a:lnTo>
                      <a:pt x="2732" y="2116"/>
                    </a:lnTo>
                    <a:lnTo>
                      <a:pt x="2777" y="2100"/>
                    </a:lnTo>
                    <a:lnTo>
                      <a:pt x="2820" y="2088"/>
                    </a:lnTo>
                    <a:lnTo>
                      <a:pt x="2861" y="2080"/>
                    </a:lnTo>
                    <a:lnTo>
                      <a:pt x="2899" y="2074"/>
                    </a:lnTo>
                    <a:lnTo>
                      <a:pt x="2933" y="2072"/>
                    </a:lnTo>
                    <a:lnTo>
                      <a:pt x="2963" y="2071"/>
                    </a:lnTo>
                    <a:lnTo>
                      <a:pt x="2992" y="2073"/>
                    </a:lnTo>
                    <a:lnTo>
                      <a:pt x="3015" y="2075"/>
                    </a:lnTo>
                    <a:lnTo>
                      <a:pt x="3263" y="1775"/>
                    </a:lnTo>
                    <a:lnTo>
                      <a:pt x="3249" y="1721"/>
                    </a:lnTo>
                    <a:lnTo>
                      <a:pt x="3238" y="1670"/>
                    </a:lnTo>
                    <a:lnTo>
                      <a:pt x="3234" y="1621"/>
                    </a:lnTo>
                    <a:lnTo>
                      <a:pt x="3233" y="1575"/>
                    </a:lnTo>
                    <a:lnTo>
                      <a:pt x="3235" y="1533"/>
                    </a:lnTo>
                    <a:lnTo>
                      <a:pt x="3241" y="1493"/>
                    </a:lnTo>
                    <a:lnTo>
                      <a:pt x="3249" y="1455"/>
                    </a:lnTo>
                    <a:lnTo>
                      <a:pt x="3259" y="1421"/>
                    </a:lnTo>
                    <a:lnTo>
                      <a:pt x="3270" y="1390"/>
                    </a:lnTo>
                    <a:lnTo>
                      <a:pt x="3283" y="1362"/>
                    </a:lnTo>
                    <a:lnTo>
                      <a:pt x="2857" y="1005"/>
                    </a:lnTo>
                    <a:lnTo>
                      <a:pt x="2141" y="405"/>
                    </a:lnTo>
                    <a:close/>
                    <a:moveTo>
                      <a:pt x="1860" y="0"/>
                    </a:moveTo>
                    <a:lnTo>
                      <a:pt x="1861" y="0"/>
                    </a:lnTo>
                    <a:lnTo>
                      <a:pt x="1877" y="1"/>
                    </a:lnTo>
                    <a:lnTo>
                      <a:pt x="1894" y="6"/>
                    </a:lnTo>
                    <a:lnTo>
                      <a:pt x="1910" y="13"/>
                    </a:lnTo>
                    <a:lnTo>
                      <a:pt x="1923" y="23"/>
                    </a:lnTo>
                    <a:lnTo>
                      <a:pt x="2593" y="583"/>
                    </a:lnTo>
                    <a:lnTo>
                      <a:pt x="3634" y="1457"/>
                    </a:lnTo>
                    <a:lnTo>
                      <a:pt x="3649" y="1471"/>
                    </a:lnTo>
                    <a:lnTo>
                      <a:pt x="3658" y="1489"/>
                    </a:lnTo>
                    <a:lnTo>
                      <a:pt x="3660" y="1506"/>
                    </a:lnTo>
                    <a:lnTo>
                      <a:pt x="3658" y="1522"/>
                    </a:lnTo>
                    <a:lnTo>
                      <a:pt x="3652" y="1538"/>
                    </a:lnTo>
                    <a:lnTo>
                      <a:pt x="3642" y="1552"/>
                    </a:lnTo>
                    <a:lnTo>
                      <a:pt x="3639" y="1557"/>
                    </a:lnTo>
                    <a:lnTo>
                      <a:pt x="3637" y="1562"/>
                    </a:lnTo>
                    <a:lnTo>
                      <a:pt x="3634" y="1566"/>
                    </a:lnTo>
                    <a:lnTo>
                      <a:pt x="2879" y="2480"/>
                    </a:lnTo>
                    <a:lnTo>
                      <a:pt x="2867" y="2493"/>
                    </a:lnTo>
                    <a:lnTo>
                      <a:pt x="2851" y="2500"/>
                    </a:lnTo>
                    <a:lnTo>
                      <a:pt x="2834" y="2502"/>
                    </a:lnTo>
                    <a:lnTo>
                      <a:pt x="2818" y="2502"/>
                    </a:lnTo>
                    <a:lnTo>
                      <a:pt x="2801" y="2498"/>
                    </a:lnTo>
                    <a:lnTo>
                      <a:pt x="2785" y="2490"/>
                    </a:lnTo>
                    <a:lnTo>
                      <a:pt x="2772" y="2480"/>
                    </a:lnTo>
                    <a:lnTo>
                      <a:pt x="2593" y="2330"/>
                    </a:lnTo>
                    <a:lnTo>
                      <a:pt x="2591" y="2201"/>
                    </a:lnTo>
                    <a:lnTo>
                      <a:pt x="2589" y="2154"/>
                    </a:lnTo>
                    <a:lnTo>
                      <a:pt x="2587" y="2143"/>
                    </a:lnTo>
                    <a:lnTo>
                      <a:pt x="2581" y="2133"/>
                    </a:lnTo>
                    <a:lnTo>
                      <a:pt x="2587" y="2128"/>
                    </a:lnTo>
                    <a:lnTo>
                      <a:pt x="2592" y="2121"/>
                    </a:lnTo>
                    <a:lnTo>
                      <a:pt x="2593" y="2112"/>
                    </a:lnTo>
                    <a:lnTo>
                      <a:pt x="2591" y="1945"/>
                    </a:lnTo>
                    <a:lnTo>
                      <a:pt x="2688" y="1816"/>
                    </a:lnTo>
                    <a:lnTo>
                      <a:pt x="2660" y="1765"/>
                    </a:lnTo>
                    <a:lnTo>
                      <a:pt x="2637" y="1716"/>
                    </a:lnTo>
                    <a:lnTo>
                      <a:pt x="2621" y="1668"/>
                    </a:lnTo>
                    <a:lnTo>
                      <a:pt x="2610" y="1622"/>
                    </a:lnTo>
                    <a:lnTo>
                      <a:pt x="2604" y="1580"/>
                    </a:lnTo>
                    <a:lnTo>
                      <a:pt x="2602" y="1539"/>
                    </a:lnTo>
                    <a:lnTo>
                      <a:pt x="2602" y="1501"/>
                    </a:lnTo>
                    <a:lnTo>
                      <a:pt x="2605" y="1467"/>
                    </a:lnTo>
                    <a:lnTo>
                      <a:pt x="2610" y="1436"/>
                    </a:lnTo>
                    <a:lnTo>
                      <a:pt x="2617" y="1410"/>
                    </a:lnTo>
                    <a:lnTo>
                      <a:pt x="2548" y="1357"/>
                    </a:lnTo>
                    <a:lnTo>
                      <a:pt x="2546" y="1361"/>
                    </a:lnTo>
                    <a:lnTo>
                      <a:pt x="2546" y="1365"/>
                    </a:lnTo>
                    <a:lnTo>
                      <a:pt x="2460" y="1857"/>
                    </a:lnTo>
                    <a:lnTo>
                      <a:pt x="2304" y="1860"/>
                    </a:lnTo>
                    <a:lnTo>
                      <a:pt x="2329" y="1719"/>
                    </a:lnTo>
                    <a:lnTo>
                      <a:pt x="2282" y="1687"/>
                    </a:lnTo>
                    <a:lnTo>
                      <a:pt x="2243" y="1654"/>
                    </a:lnTo>
                    <a:lnTo>
                      <a:pt x="2209" y="1620"/>
                    </a:lnTo>
                    <a:lnTo>
                      <a:pt x="2179" y="1584"/>
                    </a:lnTo>
                    <a:lnTo>
                      <a:pt x="2154" y="1550"/>
                    </a:lnTo>
                    <a:lnTo>
                      <a:pt x="2134" y="1516"/>
                    </a:lnTo>
                    <a:lnTo>
                      <a:pt x="2118" y="1483"/>
                    </a:lnTo>
                    <a:lnTo>
                      <a:pt x="2106" y="1452"/>
                    </a:lnTo>
                    <a:lnTo>
                      <a:pt x="2097" y="1422"/>
                    </a:lnTo>
                    <a:lnTo>
                      <a:pt x="2090" y="1396"/>
                    </a:lnTo>
                    <a:lnTo>
                      <a:pt x="2085" y="1372"/>
                    </a:lnTo>
                    <a:lnTo>
                      <a:pt x="2082" y="1353"/>
                    </a:lnTo>
                    <a:lnTo>
                      <a:pt x="1595" y="1266"/>
                    </a:lnTo>
                    <a:lnTo>
                      <a:pt x="707" y="1107"/>
                    </a:lnTo>
                    <a:lnTo>
                      <a:pt x="672" y="1154"/>
                    </a:lnTo>
                    <a:lnTo>
                      <a:pt x="635" y="1195"/>
                    </a:lnTo>
                    <a:lnTo>
                      <a:pt x="598" y="1229"/>
                    </a:lnTo>
                    <a:lnTo>
                      <a:pt x="561" y="1258"/>
                    </a:lnTo>
                    <a:lnTo>
                      <a:pt x="523" y="1282"/>
                    </a:lnTo>
                    <a:lnTo>
                      <a:pt x="487" y="1301"/>
                    </a:lnTo>
                    <a:lnTo>
                      <a:pt x="452" y="1316"/>
                    </a:lnTo>
                    <a:lnTo>
                      <a:pt x="418" y="1328"/>
                    </a:lnTo>
                    <a:lnTo>
                      <a:pt x="386" y="1336"/>
                    </a:lnTo>
                    <a:lnTo>
                      <a:pt x="357" y="1341"/>
                    </a:lnTo>
                    <a:lnTo>
                      <a:pt x="331" y="1345"/>
                    </a:lnTo>
                    <a:lnTo>
                      <a:pt x="308" y="1346"/>
                    </a:lnTo>
                    <a:lnTo>
                      <a:pt x="290" y="1347"/>
                    </a:lnTo>
                    <a:lnTo>
                      <a:pt x="219" y="1751"/>
                    </a:lnTo>
                    <a:lnTo>
                      <a:pt x="237" y="1761"/>
                    </a:lnTo>
                    <a:lnTo>
                      <a:pt x="257" y="1773"/>
                    </a:lnTo>
                    <a:lnTo>
                      <a:pt x="279" y="1788"/>
                    </a:lnTo>
                    <a:lnTo>
                      <a:pt x="301" y="1806"/>
                    </a:lnTo>
                    <a:lnTo>
                      <a:pt x="325" y="1826"/>
                    </a:lnTo>
                    <a:lnTo>
                      <a:pt x="349" y="1849"/>
                    </a:lnTo>
                    <a:lnTo>
                      <a:pt x="372" y="1877"/>
                    </a:lnTo>
                    <a:lnTo>
                      <a:pt x="394" y="1907"/>
                    </a:lnTo>
                    <a:lnTo>
                      <a:pt x="416" y="1942"/>
                    </a:lnTo>
                    <a:lnTo>
                      <a:pt x="436" y="1979"/>
                    </a:lnTo>
                    <a:lnTo>
                      <a:pt x="453" y="2022"/>
                    </a:lnTo>
                    <a:lnTo>
                      <a:pt x="469" y="2067"/>
                    </a:lnTo>
                    <a:lnTo>
                      <a:pt x="481" y="2119"/>
                    </a:lnTo>
                    <a:lnTo>
                      <a:pt x="953" y="2202"/>
                    </a:lnTo>
                    <a:lnTo>
                      <a:pt x="1354" y="2274"/>
                    </a:lnTo>
                    <a:lnTo>
                      <a:pt x="1356" y="2399"/>
                    </a:lnTo>
                    <a:lnTo>
                      <a:pt x="1358" y="2410"/>
                    </a:lnTo>
                    <a:lnTo>
                      <a:pt x="1364" y="2419"/>
                    </a:lnTo>
                    <a:lnTo>
                      <a:pt x="1360" y="2422"/>
                    </a:lnTo>
                    <a:lnTo>
                      <a:pt x="1357" y="2426"/>
                    </a:lnTo>
                    <a:lnTo>
                      <a:pt x="1355" y="2430"/>
                    </a:lnTo>
                    <a:lnTo>
                      <a:pt x="56" y="2199"/>
                    </a:lnTo>
                    <a:lnTo>
                      <a:pt x="37" y="2193"/>
                    </a:lnTo>
                    <a:lnTo>
                      <a:pt x="24" y="2183"/>
                    </a:lnTo>
                    <a:lnTo>
                      <a:pt x="14" y="2170"/>
                    </a:lnTo>
                    <a:lnTo>
                      <a:pt x="6" y="2154"/>
                    </a:lnTo>
                    <a:lnTo>
                      <a:pt x="1" y="2138"/>
                    </a:lnTo>
                    <a:lnTo>
                      <a:pt x="0" y="2120"/>
                    </a:lnTo>
                    <a:lnTo>
                      <a:pt x="1" y="2104"/>
                    </a:lnTo>
                    <a:lnTo>
                      <a:pt x="207" y="933"/>
                    </a:lnTo>
                    <a:lnTo>
                      <a:pt x="213" y="916"/>
                    </a:lnTo>
                    <a:lnTo>
                      <a:pt x="223" y="901"/>
                    </a:lnTo>
                    <a:lnTo>
                      <a:pt x="236" y="890"/>
                    </a:lnTo>
                    <a:lnTo>
                      <a:pt x="251" y="882"/>
                    </a:lnTo>
                    <a:lnTo>
                      <a:pt x="267" y="878"/>
                    </a:lnTo>
                    <a:lnTo>
                      <a:pt x="285" y="877"/>
                    </a:lnTo>
                    <a:lnTo>
                      <a:pt x="301" y="878"/>
                    </a:lnTo>
                    <a:lnTo>
                      <a:pt x="566" y="926"/>
                    </a:lnTo>
                    <a:lnTo>
                      <a:pt x="1120" y="186"/>
                    </a:lnTo>
                    <a:lnTo>
                      <a:pt x="1132" y="174"/>
                    </a:lnTo>
                    <a:lnTo>
                      <a:pt x="1145" y="162"/>
                    </a:lnTo>
                    <a:lnTo>
                      <a:pt x="1160" y="154"/>
                    </a:lnTo>
                    <a:lnTo>
                      <a:pt x="1176" y="148"/>
                    </a:lnTo>
                    <a:lnTo>
                      <a:pt x="1193" y="146"/>
                    </a:lnTo>
                    <a:lnTo>
                      <a:pt x="1210" y="150"/>
                    </a:lnTo>
                    <a:lnTo>
                      <a:pt x="1226" y="159"/>
                    </a:lnTo>
                    <a:lnTo>
                      <a:pt x="1519" y="382"/>
                    </a:lnTo>
                    <a:lnTo>
                      <a:pt x="1815" y="23"/>
                    </a:lnTo>
                    <a:lnTo>
                      <a:pt x="1828" y="10"/>
                    </a:lnTo>
                    <a:lnTo>
                      <a:pt x="1844" y="3"/>
                    </a:lnTo>
                    <a:lnTo>
                      <a:pt x="18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20" name="Freeform 36"/>
              <p:cNvSpPr>
                <a:spLocks/>
              </p:cNvSpPr>
              <p:nvPr/>
            </p:nvSpPr>
            <p:spPr bwMode="auto">
              <a:xfrm>
                <a:off x="-1339" y="524"/>
                <a:ext cx="161" cy="27"/>
              </a:xfrm>
              <a:custGeom>
                <a:avLst/>
                <a:gdLst>
                  <a:gd name="T0" fmla="*/ 1124 w 1126"/>
                  <a:gd name="T1" fmla="*/ 0 h 187"/>
                  <a:gd name="T2" fmla="*/ 1126 w 1126"/>
                  <a:gd name="T3" fmla="*/ 168 h 187"/>
                  <a:gd name="T4" fmla="*/ 4 w 1126"/>
                  <a:gd name="T5" fmla="*/ 187 h 187"/>
                  <a:gd name="T6" fmla="*/ 0 w 1126"/>
                  <a:gd name="T7" fmla="*/ 18 h 187"/>
                  <a:gd name="T8" fmla="*/ 1124 w 1126"/>
                  <a:gd name="T9" fmla="*/ 0 h 187"/>
                </a:gdLst>
                <a:ahLst/>
                <a:cxnLst>
                  <a:cxn ang="0">
                    <a:pos x="T0" y="T1"/>
                  </a:cxn>
                  <a:cxn ang="0">
                    <a:pos x="T2" y="T3"/>
                  </a:cxn>
                  <a:cxn ang="0">
                    <a:pos x="T4" y="T5"/>
                  </a:cxn>
                  <a:cxn ang="0">
                    <a:pos x="T6" y="T7"/>
                  </a:cxn>
                  <a:cxn ang="0">
                    <a:pos x="T8" y="T9"/>
                  </a:cxn>
                </a:cxnLst>
                <a:rect l="0" t="0" r="r" b="b"/>
                <a:pathLst>
                  <a:path w="1126" h="187">
                    <a:moveTo>
                      <a:pt x="1124" y="0"/>
                    </a:moveTo>
                    <a:lnTo>
                      <a:pt x="1126" y="168"/>
                    </a:lnTo>
                    <a:lnTo>
                      <a:pt x="4" y="187"/>
                    </a:lnTo>
                    <a:lnTo>
                      <a:pt x="0" y="18"/>
                    </a:lnTo>
                    <a:lnTo>
                      <a:pt x="1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21" name="Freeform 37"/>
              <p:cNvSpPr>
                <a:spLocks/>
              </p:cNvSpPr>
              <p:nvPr/>
            </p:nvSpPr>
            <p:spPr bwMode="auto">
              <a:xfrm>
                <a:off x="-1339" y="563"/>
                <a:ext cx="161" cy="26"/>
              </a:xfrm>
              <a:custGeom>
                <a:avLst/>
                <a:gdLst>
                  <a:gd name="T0" fmla="*/ 1124 w 1126"/>
                  <a:gd name="T1" fmla="*/ 0 h 186"/>
                  <a:gd name="T2" fmla="*/ 1126 w 1126"/>
                  <a:gd name="T3" fmla="*/ 169 h 186"/>
                  <a:gd name="T4" fmla="*/ 4 w 1126"/>
                  <a:gd name="T5" fmla="*/ 186 h 186"/>
                  <a:gd name="T6" fmla="*/ 0 w 1126"/>
                  <a:gd name="T7" fmla="*/ 18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8"/>
                    </a:lnTo>
                    <a:lnTo>
                      <a:pt x="1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22" name="Freeform 38"/>
              <p:cNvSpPr>
                <a:spLocks/>
              </p:cNvSpPr>
              <p:nvPr/>
            </p:nvSpPr>
            <p:spPr bwMode="auto">
              <a:xfrm>
                <a:off x="-1339" y="486"/>
                <a:ext cx="161" cy="26"/>
              </a:xfrm>
              <a:custGeom>
                <a:avLst/>
                <a:gdLst>
                  <a:gd name="T0" fmla="*/ 1124 w 1126"/>
                  <a:gd name="T1" fmla="*/ 0 h 186"/>
                  <a:gd name="T2" fmla="*/ 1126 w 1126"/>
                  <a:gd name="T3" fmla="*/ 169 h 186"/>
                  <a:gd name="T4" fmla="*/ 4 w 1126"/>
                  <a:gd name="T5" fmla="*/ 186 h 186"/>
                  <a:gd name="T6" fmla="*/ 0 w 1126"/>
                  <a:gd name="T7" fmla="*/ 17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7"/>
                    </a:lnTo>
                    <a:lnTo>
                      <a:pt x="1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23" name="Freeform 39"/>
              <p:cNvSpPr>
                <a:spLocks/>
              </p:cNvSpPr>
              <p:nvPr/>
            </p:nvSpPr>
            <p:spPr bwMode="auto">
              <a:xfrm>
                <a:off x="-1408" y="397"/>
                <a:ext cx="73" cy="112"/>
              </a:xfrm>
              <a:custGeom>
                <a:avLst/>
                <a:gdLst>
                  <a:gd name="T0" fmla="*/ 328 w 510"/>
                  <a:gd name="T1" fmla="*/ 1 h 786"/>
                  <a:gd name="T2" fmla="*/ 398 w 510"/>
                  <a:gd name="T3" fmla="*/ 20 h 786"/>
                  <a:gd name="T4" fmla="*/ 408 w 510"/>
                  <a:gd name="T5" fmla="*/ 40 h 786"/>
                  <a:gd name="T6" fmla="*/ 395 w 510"/>
                  <a:gd name="T7" fmla="*/ 108 h 786"/>
                  <a:gd name="T8" fmla="*/ 469 w 510"/>
                  <a:gd name="T9" fmla="*/ 144 h 786"/>
                  <a:gd name="T10" fmla="*/ 507 w 510"/>
                  <a:gd name="T11" fmla="*/ 175 h 786"/>
                  <a:gd name="T12" fmla="*/ 510 w 510"/>
                  <a:gd name="T13" fmla="*/ 194 h 786"/>
                  <a:gd name="T14" fmla="*/ 469 w 510"/>
                  <a:gd name="T15" fmla="*/ 254 h 786"/>
                  <a:gd name="T16" fmla="*/ 447 w 510"/>
                  <a:gd name="T17" fmla="*/ 268 h 786"/>
                  <a:gd name="T18" fmla="*/ 423 w 510"/>
                  <a:gd name="T19" fmla="*/ 260 h 786"/>
                  <a:gd name="T20" fmla="*/ 377 w 510"/>
                  <a:gd name="T21" fmla="*/ 229 h 786"/>
                  <a:gd name="T22" fmla="*/ 322 w 510"/>
                  <a:gd name="T23" fmla="*/ 209 h 786"/>
                  <a:gd name="T24" fmla="*/ 284 w 510"/>
                  <a:gd name="T25" fmla="*/ 207 h 786"/>
                  <a:gd name="T26" fmla="*/ 261 w 510"/>
                  <a:gd name="T27" fmla="*/ 213 h 786"/>
                  <a:gd name="T28" fmla="*/ 242 w 510"/>
                  <a:gd name="T29" fmla="*/ 226 h 786"/>
                  <a:gd name="T30" fmla="*/ 232 w 510"/>
                  <a:gd name="T31" fmla="*/ 244 h 786"/>
                  <a:gd name="T32" fmla="*/ 239 w 510"/>
                  <a:gd name="T33" fmla="*/ 267 h 786"/>
                  <a:gd name="T34" fmla="*/ 278 w 510"/>
                  <a:gd name="T35" fmla="*/ 309 h 786"/>
                  <a:gd name="T36" fmla="*/ 326 w 510"/>
                  <a:gd name="T37" fmla="*/ 343 h 786"/>
                  <a:gd name="T38" fmla="*/ 373 w 510"/>
                  <a:gd name="T39" fmla="*/ 377 h 786"/>
                  <a:gd name="T40" fmla="*/ 415 w 510"/>
                  <a:gd name="T41" fmla="*/ 417 h 786"/>
                  <a:gd name="T42" fmla="*/ 444 w 510"/>
                  <a:gd name="T43" fmla="*/ 470 h 786"/>
                  <a:gd name="T44" fmla="*/ 452 w 510"/>
                  <a:gd name="T45" fmla="*/ 531 h 786"/>
                  <a:gd name="T46" fmla="*/ 437 w 510"/>
                  <a:gd name="T47" fmla="*/ 590 h 786"/>
                  <a:gd name="T48" fmla="*/ 423 w 510"/>
                  <a:gd name="T49" fmla="*/ 616 h 786"/>
                  <a:gd name="T50" fmla="*/ 419 w 510"/>
                  <a:gd name="T51" fmla="*/ 623 h 786"/>
                  <a:gd name="T52" fmla="*/ 372 w 510"/>
                  <a:gd name="T53" fmla="*/ 665 h 786"/>
                  <a:gd name="T54" fmla="*/ 316 w 510"/>
                  <a:gd name="T55" fmla="*/ 688 h 786"/>
                  <a:gd name="T56" fmla="*/ 254 w 510"/>
                  <a:gd name="T57" fmla="*/ 696 h 786"/>
                  <a:gd name="T58" fmla="*/ 233 w 510"/>
                  <a:gd name="T59" fmla="*/ 776 h 786"/>
                  <a:gd name="T60" fmla="*/ 214 w 510"/>
                  <a:gd name="T61" fmla="*/ 786 h 786"/>
                  <a:gd name="T62" fmla="*/ 141 w 510"/>
                  <a:gd name="T63" fmla="*/ 772 h 786"/>
                  <a:gd name="T64" fmla="*/ 123 w 510"/>
                  <a:gd name="T65" fmla="*/ 759 h 786"/>
                  <a:gd name="T66" fmla="*/ 121 w 510"/>
                  <a:gd name="T67" fmla="*/ 746 h 786"/>
                  <a:gd name="T68" fmla="*/ 121 w 510"/>
                  <a:gd name="T69" fmla="*/ 736 h 786"/>
                  <a:gd name="T70" fmla="*/ 100 w 510"/>
                  <a:gd name="T71" fmla="*/ 662 h 786"/>
                  <a:gd name="T72" fmla="*/ 36 w 510"/>
                  <a:gd name="T73" fmla="*/ 627 h 786"/>
                  <a:gd name="T74" fmla="*/ 2 w 510"/>
                  <a:gd name="T75" fmla="*/ 596 h 786"/>
                  <a:gd name="T76" fmla="*/ 0 w 510"/>
                  <a:gd name="T77" fmla="*/ 576 h 786"/>
                  <a:gd name="T78" fmla="*/ 40 w 510"/>
                  <a:gd name="T79" fmla="*/ 515 h 786"/>
                  <a:gd name="T80" fmla="*/ 62 w 510"/>
                  <a:gd name="T81" fmla="*/ 501 h 786"/>
                  <a:gd name="T82" fmla="*/ 86 w 510"/>
                  <a:gd name="T83" fmla="*/ 509 h 786"/>
                  <a:gd name="T84" fmla="*/ 137 w 510"/>
                  <a:gd name="T85" fmla="*/ 547 h 786"/>
                  <a:gd name="T86" fmla="*/ 196 w 510"/>
                  <a:gd name="T87" fmla="*/ 571 h 786"/>
                  <a:gd name="T88" fmla="*/ 239 w 510"/>
                  <a:gd name="T89" fmla="*/ 575 h 786"/>
                  <a:gd name="T90" fmla="*/ 267 w 510"/>
                  <a:gd name="T91" fmla="*/ 570 h 786"/>
                  <a:gd name="T92" fmla="*/ 292 w 510"/>
                  <a:gd name="T93" fmla="*/ 557 h 786"/>
                  <a:gd name="T94" fmla="*/ 307 w 510"/>
                  <a:gd name="T95" fmla="*/ 536 h 786"/>
                  <a:gd name="T96" fmla="*/ 304 w 510"/>
                  <a:gd name="T97" fmla="*/ 507 h 786"/>
                  <a:gd name="T98" fmla="*/ 280 w 510"/>
                  <a:gd name="T99" fmla="*/ 472 h 786"/>
                  <a:gd name="T100" fmla="*/ 245 w 510"/>
                  <a:gd name="T101" fmla="*/ 445 h 786"/>
                  <a:gd name="T102" fmla="*/ 209 w 510"/>
                  <a:gd name="T103" fmla="*/ 421 h 786"/>
                  <a:gd name="T104" fmla="*/ 171 w 510"/>
                  <a:gd name="T105" fmla="*/ 393 h 786"/>
                  <a:gd name="T106" fmla="*/ 130 w 510"/>
                  <a:gd name="T107" fmla="*/ 356 h 786"/>
                  <a:gd name="T108" fmla="*/ 99 w 510"/>
                  <a:gd name="T109" fmla="*/ 305 h 786"/>
                  <a:gd name="T110" fmla="*/ 89 w 510"/>
                  <a:gd name="T111" fmla="*/ 245 h 786"/>
                  <a:gd name="T112" fmla="*/ 103 w 510"/>
                  <a:gd name="T113" fmla="*/ 186 h 786"/>
                  <a:gd name="T114" fmla="*/ 135 w 510"/>
                  <a:gd name="T115" fmla="*/ 138 h 786"/>
                  <a:gd name="T116" fmla="*/ 177 w 510"/>
                  <a:gd name="T117" fmla="*/ 109 h 786"/>
                  <a:gd name="T118" fmla="*/ 226 w 510"/>
                  <a:gd name="T119" fmla="*/ 94 h 786"/>
                  <a:gd name="T120" fmla="*/ 277 w 510"/>
                  <a:gd name="T121" fmla="*/ 89 h 786"/>
                  <a:gd name="T122" fmla="*/ 297 w 510"/>
                  <a:gd name="T123" fmla="*/ 11 h 786"/>
                  <a:gd name="T124" fmla="*/ 317 w 510"/>
                  <a:gd name="T125"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 h="786">
                    <a:moveTo>
                      <a:pt x="317" y="0"/>
                    </a:moveTo>
                    <a:lnTo>
                      <a:pt x="328" y="1"/>
                    </a:lnTo>
                    <a:lnTo>
                      <a:pt x="388" y="15"/>
                    </a:lnTo>
                    <a:lnTo>
                      <a:pt x="398" y="20"/>
                    </a:lnTo>
                    <a:lnTo>
                      <a:pt x="405" y="28"/>
                    </a:lnTo>
                    <a:lnTo>
                      <a:pt x="408" y="40"/>
                    </a:lnTo>
                    <a:lnTo>
                      <a:pt x="408" y="50"/>
                    </a:lnTo>
                    <a:lnTo>
                      <a:pt x="395" y="108"/>
                    </a:lnTo>
                    <a:lnTo>
                      <a:pt x="432" y="124"/>
                    </a:lnTo>
                    <a:lnTo>
                      <a:pt x="469" y="144"/>
                    </a:lnTo>
                    <a:lnTo>
                      <a:pt x="501" y="168"/>
                    </a:lnTo>
                    <a:lnTo>
                      <a:pt x="507" y="175"/>
                    </a:lnTo>
                    <a:lnTo>
                      <a:pt x="510" y="185"/>
                    </a:lnTo>
                    <a:lnTo>
                      <a:pt x="510" y="194"/>
                    </a:lnTo>
                    <a:lnTo>
                      <a:pt x="507" y="203"/>
                    </a:lnTo>
                    <a:lnTo>
                      <a:pt x="469" y="254"/>
                    </a:lnTo>
                    <a:lnTo>
                      <a:pt x="458" y="264"/>
                    </a:lnTo>
                    <a:lnTo>
                      <a:pt x="447" y="268"/>
                    </a:lnTo>
                    <a:lnTo>
                      <a:pt x="436" y="267"/>
                    </a:lnTo>
                    <a:lnTo>
                      <a:pt x="423" y="260"/>
                    </a:lnTo>
                    <a:lnTo>
                      <a:pt x="402" y="244"/>
                    </a:lnTo>
                    <a:lnTo>
                      <a:pt x="377" y="229"/>
                    </a:lnTo>
                    <a:lnTo>
                      <a:pt x="350" y="217"/>
                    </a:lnTo>
                    <a:lnTo>
                      <a:pt x="322" y="209"/>
                    </a:lnTo>
                    <a:lnTo>
                      <a:pt x="295" y="205"/>
                    </a:lnTo>
                    <a:lnTo>
                      <a:pt x="284" y="207"/>
                    </a:lnTo>
                    <a:lnTo>
                      <a:pt x="273" y="209"/>
                    </a:lnTo>
                    <a:lnTo>
                      <a:pt x="261" y="213"/>
                    </a:lnTo>
                    <a:lnTo>
                      <a:pt x="251" y="218"/>
                    </a:lnTo>
                    <a:lnTo>
                      <a:pt x="242" y="226"/>
                    </a:lnTo>
                    <a:lnTo>
                      <a:pt x="235" y="234"/>
                    </a:lnTo>
                    <a:lnTo>
                      <a:pt x="232" y="244"/>
                    </a:lnTo>
                    <a:lnTo>
                      <a:pt x="233" y="254"/>
                    </a:lnTo>
                    <a:lnTo>
                      <a:pt x="239" y="267"/>
                    </a:lnTo>
                    <a:lnTo>
                      <a:pt x="257" y="290"/>
                    </a:lnTo>
                    <a:lnTo>
                      <a:pt x="278" y="309"/>
                    </a:lnTo>
                    <a:lnTo>
                      <a:pt x="301" y="326"/>
                    </a:lnTo>
                    <a:lnTo>
                      <a:pt x="326" y="343"/>
                    </a:lnTo>
                    <a:lnTo>
                      <a:pt x="350" y="359"/>
                    </a:lnTo>
                    <a:lnTo>
                      <a:pt x="373" y="377"/>
                    </a:lnTo>
                    <a:lnTo>
                      <a:pt x="396" y="395"/>
                    </a:lnTo>
                    <a:lnTo>
                      <a:pt x="415" y="417"/>
                    </a:lnTo>
                    <a:lnTo>
                      <a:pt x="431" y="442"/>
                    </a:lnTo>
                    <a:lnTo>
                      <a:pt x="444" y="470"/>
                    </a:lnTo>
                    <a:lnTo>
                      <a:pt x="450" y="501"/>
                    </a:lnTo>
                    <a:lnTo>
                      <a:pt x="452" y="531"/>
                    </a:lnTo>
                    <a:lnTo>
                      <a:pt x="447" y="562"/>
                    </a:lnTo>
                    <a:lnTo>
                      <a:pt x="437" y="590"/>
                    </a:lnTo>
                    <a:lnTo>
                      <a:pt x="425" y="612"/>
                    </a:lnTo>
                    <a:lnTo>
                      <a:pt x="423" y="616"/>
                    </a:lnTo>
                    <a:lnTo>
                      <a:pt x="421" y="620"/>
                    </a:lnTo>
                    <a:lnTo>
                      <a:pt x="419" y="623"/>
                    </a:lnTo>
                    <a:lnTo>
                      <a:pt x="397" y="647"/>
                    </a:lnTo>
                    <a:lnTo>
                      <a:pt x="372" y="665"/>
                    </a:lnTo>
                    <a:lnTo>
                      <a:pt x="345" y="679"/>
                    </a:lnTo>
                    <a:lnTo>
                      <a:pt x="316" y="688"/>
                    </a:lnTo>
                    <a:lnTo>
                      <a:pt x="285" y="694"/>
                    </a:lnTo>
                    <a:lnTo>
                      <a:pt x="254" y="696"/>
                    </a:lnTo>
                    <a:lnTo>
                      <a:pt x="239" y="766"/>
                    </a:lnTo>
                    <a:lnTo>
                      <a:pt x="233" y="776"/>
                    </a:lnTo>
                    <a:lnTo>
                      <a:pt x="225" y="783"/>
                    </a:lnTo>
                    <a:lnTo>
                      <a:pt x="214" y="786"/>
                    </a:lnTo>
                    <a:lnTo>
                      <a:pt x="202" y="786"/>
                    </a:lnTo>
                    <a:lnTo>
                      <a:pt x="141" y="772"/>
                    </a:lnTo>
                    <a:lnTo>
                      <a:pt x="130" y="767"/>
                    </a:lnTo>
                    <a:lnTo>
                      <a:pt x="123" y="759"/>
                    </a:lnTo>
                    <a:lnTo>
                      <a:pt x="121" y="750"/>
                    </a:lnTo>
                    <a:lnTo>
                      <a:pt x="121" y="746"/>
                    </a:lnTo>
                    <a:lnTo>
                      <a:pt x="121" y="742"/>
                    </a:lnTo>
                    <a:lnTo>
                      <a:pt x="121" y="736"/>
                    </a:lnTo>
                    <a:lnTo>
                      <a:pt x="134" y="676"/>
                    </a:lnTo>
                    <a:lnTo>
                      <a:pt x="100" y="662"/>
                    </a:lnTo>
                    <a:lnTo>
                      <a:pt x="68" y="646"/>
                    </a:lnTo>
                    <a:lnTo>
                      <a:pt x="36" y="627"/>
                    </a:lnTo>
                    <a:lnTo>
                      <a:pt x="8" y="603"/>
                    </a:lnTo>
                    <a:lnTo>
                      <a:pt x="2" y="596"/>
                    </a:lnTo>
                    <a:lnTo>
                      <a:pt x="0" y="587"/>
                    </a:lnTo>
                    <a:lnTo>
                      <a:pt x="0" y="576"/>
                    </a:lnTo>
                    <a:lnTo>
                      <a:pt x="3" y="568"/>
                    </a:lnTo>
                    <a:lnTo>
                      <a:pt x="40" y="515"/>
                    </a:lnTo>
                    <a:lnTo>
                      <a:pt x="49" y="506"/>
                    </a:lnTo>
                    <a:lnTo>
                      <a:pt x="62" y="501"/>
                    </a:lnTo>
                    <a:lnTo>
                      <a:pt x="73" y="502"/>
                    </a:lnTo>
                    <a:lnTo>
                      <a:pt x="86" y="509"/>
                    </a:lnTo>
                    <a:lnTo>
                      <a:pt x="109" y="528"/>
                    </a:lnTo>
                    <a:lnTo>
                      <a:pt x="137" y="547"/>
                    </a:lnTo>
                    <a:lnTo>
                      <a:pt x="165" y="562"/>
                    </a:lnTo>
                    <a:lnTo>
                      <a:pt x="196" y="571"/>
                    </a:lnTo>
                    <a:lnTo>
                      <a:pt x="226" y="575"/>
                    </a:lnTo>
                    <a:lnTo>
                      <a:pt x="239" y="575"/>
                    </a:lnTo>
                    <a:lnTo>
                      <a:pt x="253" y="573"/>
                    </a:lnTo>
                    <a:lnTo>
                      <a:pt x="267" y="570"/>
                    </a:lnTo>
                    <a:lnTo>
                      <a:pt x="280" y="565"/>
                    </a:lnTo>
                    <a:lnTo>
                      <a:pt x="292" y="557"/>
                    </a:lnTo>
                    <a:lnTo>
                      <a:pt x="301" y="548"/>
                    </a:lnTo>
                    <a:lnTo>
                      <a:pt x="307" y="536"/>
                    </a:lnTo>
                    <a:lnTo>
                      <a:pt x="308" y="523"/>
                    </a:lnTo>
                    <a:lnTo>
                      <a:pt x="304" y="507"/>
                    </a:lnTo>
                    <a:lnTo>
                      <a:pt x="294" y="488"/>
                    </a:lnTo>
                    <a:lnTo>
                      <a:pt x="280" y="472"/>
                    </a:lnTo>
                    <a:lnTo>
                      <a:pt x="263" y="458"/>
                    </a:lnTo>
                    <a:lnTo>
                      <a:pt x="245" y="445"/>
                    </a:lnTo>
                    <a:lnTo>
                      <a:pt x="227" y="433"/>
                    </a:lnTo>
                    <a:lnTo>
                      <a:pt x="209" y="421"/>
                    </a:lnTo>
                    <a:lnTo>
                      <a:pt x="192" y="410"/>
                    </a:lnTo>
                    <a:lnTo>
                      <a:pt x="171" y="393"/>
                    </a:lnTo>
                    <a:lnTo>
                      <a:pt x="149" y="375"/>
                    </a:lnTo>
                    <a:lnTo>
                      <a:pt x="130" y="356"/>
                    </a:lnTo>
                    <a:lnTo>
                      <a:pt x="114" y="334"/>
                    </a:lnTo>
                    <a:lnTo>
                      <a:pt x="99" y="305"/>
                    </a:lnTo>
                    <a:lnTo>
                      <a:pt x="91" y="275"/>
                    </a:lnTo>
                    <a:lnTo>
                      <a:pt x="89" y="245"/>
                    </a:lnTo>
                    <a:lnTo>
                      <a:pt x="92" y="216"/>
                    </a:lnTo>
                    <a:lnTo>
                      <a:pt x="103" y="186"/>
                    </a:lnTo>
                    <a:lnTo>
                      <a:pt x="119" y="159"/>
                    </a:lnTo>
                    <a:lnTo>
                      <a:pt x="135" y="138"/>
                    </a:lnTo>
                    <a:lnTo>
                      <a:pt x="156" y="122"/>
                    </a:lnTo>
                    <a:lnTo>
                      <a:pt x="177" y="109"/>
                    </a:lnTo>
                    <a:lnTo>
                      <a:pt x="201" y="100"/>
                    </a:lnTo>
                    <a:lnTo>
                      <a:pt x="226" y="94"/>
                    </a:lnTo>
                    <a:lnTo>
                      <a:pt x="251" y="90"/>
                    </a:lnTo>
                    <a:lnTo>
                      <a:pt x="277" y="89"/>
                    </a:lnTo>
                    <a:lnTo>
                      <a:pt x="293" y="22"/>
                    </a:lnTo>
                    <a:lnTo>
                      <a:pt x="297" y="11"/>
                    </a:lnTo>
                    <a:lnTo>
                      <a:pt x="305" y="3"/>
                    </a:lnTo>
                    <a:lnTo>
                      <a:pt x="3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grpSp>
      </p:grpSp>
      <p:grpSp>
        <p:nvGrpSpPr>
          <p:cNvPr id="43" name="Group 42"/>
          <p:cNvGrpSpPr/>
          <p:nvPr/>
        </p:nvGrpSpPr>
        <p:grpSpPr>
          <a:xfrm>
            <a:off x="2968625" y="1828800"/>
            <a:ext cx="1371600" cy="1371600"/>
            <a:chOff x="3958167" y="2438400"/>
            <a:chExt cx="1828800" cy="1828800"/>
          </a:xfrm>
        </p:grpSpPr>
        <p:sp>
          <p:nvSpPr>
            <p:cNvPr id="3" name="Oval 2"/>
            <p:cNvSpPr/>
            <p:nvPr/>
          </p:nvSpPr>
          <p:spPr>
            <a:xfrm>
              <a:off x="3958167" y="2438400"/>
              <a:ext cx="1828800" cy="1828800"/>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n>
                  <a:solidFill>
                    <a:prstClr val="white"/>
                  </a:solidFill>
                </a:ln>
                <a:solidFill>
                  <a:prstClr val="white"/>
                </a:solidFill>
                <a:ea typeface="Apple LiGothic" pitchFamily="2" charset="-120"/>
              </a:endParaRPr>
            </a:p>
          </p:txBody>
        </p:sp>
        <p:grpSp>
          <p:nvGrpSpPr>
            <p:cNvPr id="24" name="Group 4"/>
            <p:cNvGrpSpPr>
              <a:grpSpLocks noChangeAspect="1"/>
            </p:cNvGrpSpPr>
            <p:nvPr/>
          </p:nvGrpSpPr>
          <p:grpSpPr bwMode="auto">
            <a:xfrm>
              <a:off x="4495833" y="2956592"/>
              <a:ext cx="753469" cy="792417"/>
              <a:chOff x="-1525" y="1862"/>
              <a:chExt cx="536" cy="577"/>
            </a:xfrm>
            <a:solidFill>
              <a:schemeClr val="bg1"/>
            </a:solidFill>
          </p:grpSpPr>
          <p:sp>
            <p:nvSpPr>
              <p:cNvPr id="25" name="Freeform 6"/>
              <p:cNvSpPr>
                <a:spLocks/>
              </p:cNvSpPr>
              <p:nvPr/>
            </p:nvSpPr>
            <p:spPr bwMode="auto">
              <a:xfrm>
                <a:off x="-1311" y="1973"/>
                <a:ext cx="25" cy="49"/>
              </a:xfrm>
              <a:custGeom>
                <a:avLst/>
                <a:gdLst>
                  <a:gd name="T0" fmla="*/ 0 w 151"/>
                  <a:gd name="T1" fmla="*/ 0 h 293"/>
                  <a:gd name="T2" fmla="*/ 33 w 151"/>
                  <a:gd name="T3" fmla="*/ 10 h 293"/>
                  <a:gd name="T4" fmla="*/ 60 w 151"/>
                  <a:gd name="T5" fmla="*/ 20 h 293"/>
                  <a:gd name="T6" fmla="*/ 82 w 151"/>
                  <a:gd name="T7" fmla="*/ 30 h 293"/>
                  <a:gd name="T8" fmla="*/ 100 w 151"/>
                  <a:gd name="T9" fmla="*/ 41 h 293"/>
                  <a:gd name="T10" fmla="*/ 119 w 151"/>
                  <a:gd name="T11" fmla="*/ 56 h 293"/>
                  <a:gd name="T12" fmla="*/ 133 w 151"/>
                  <a:gd name="T13" fmla="*/ 75 h 293"/>
                  <a:gd name="T14" fmla="*/ 143 w 151"/>
                  <a:gd name="T15" fmla="*/ 96 h 293"/>
                  <a:gd name="T16" fmla="*/ 149 w 151"/>
                  <a:gd name="T17" fmla="*/ 119 h 293"/>
                  <a:gd name="T18" fmla="*/ 151 w 151"/>
                  <a:gd name="T19" fmla="*/ 147 h 293"/>
                  <a:gd name="T20" fmla="*/ 149 w 151"/>
                  <a:gd name="T21" fmla="*/ 174 h 293"/>
                  <a:gd name="T22" fmla="*/ 143 w 151"/>
                  <a:gd name="T23" fmla="*/ 200 h 293"/>
                  <a:gd name="T24" fmla="*/ 133 w 151"/>
                  <a:gd name="T25" fmla="*/ 224 h 293"/>
                  <a:gd name="T26" fmla="*/ 119 w 151"/>
                  <a:gd name="T27" fmla="*/ 244 h 293"/>
                  <a:gd name="T28" fmla="*/ 101 w 151"/>
                  <a:gd name="T29" fmla="*/ 261 h 293"/>
                  <a:gd name="T30" fmla="*/ 81 w 151"/>
                  <a:gd name="T31" fmla="*/ 274 h 293"/>
                  <a:gd name="T32" fmla="*/ 57 w 151"/>
                  <a:gd name="T33" fmla="*/ 284 h 293"/>
                  <a:gd name="T34" fmla="*/ 31 w 151"/>
                  <a:gd name="T35" fmla="*/ 290 h 293"/>
                  <a:gd name="T36" fmla="*/ 0 w 151"/>
                  <a:gd name="T37" fmla="*/ 293 h 293"/>
                  <a:gd name="T38" fmla="*/ 0 w 151"/>
                  <a:gd name="T3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293">
                    <a:moveTo>
                      <a:pt x="0" y="0"/>
                    </a:moveTo>
                    <a:lnTo>
                      <a:pt x="33" y="10"/>
                    </a:lnTo>
                    <a:lnTo>
                      <a:pt x="60" y="20"/>
                    </a:lnTo>
                    <a:lnTo>
                      <a:pt x="82" y="30"/>
                    </a:lnTo>
                    <a:lnTo>
                      <a:pt x="100" y="41"/>
                    </a:lnTo>
                    <a:lnTo>
                      <a:pt x="119" y="56"/>
                    </a:lnTo>
                    <a:lnTo>
                      <a:pt x="133" y="75"/>
                    </a:lnTo>
                    <a:lnTo>
                      <a:pt x="143" y="96"/>
                    </a:lnTo>
                    <a:lnTo>
                      <a:pt x="149" y="119"/>
                    </a:lnTo>
                    <a:lnTo>
                      <a:pt x="151" y="147"/>
                    </a:lnTo>
                    <a:lnTo>
                      <a:pt x="149" y="174"/>
                    </a:lnTo>
                    <a:lnTo>
                      <a:pt x="143" y="200"/>
                    </a:lnTo>
                    <a:lnTo>
                      <a:pt x="133" y="224"/>
                    </a:lnTo>
                    <a:lnTo>
                      <a:pt x="119" y="244"/>
                    </a:lnTo>
                    <a:lnTo>
                      <a:pt x="101" y="261"/>
                    </a:lnTo>
                    <a:lnTo>
                      <a:pt x="81" y="274"/>
                    </a:lnTo>
                    <a:lnTo>
                      <a:pt x="57" y="284"/>
                    </a:lnTo>
                    <a:lnTo>
                      <a:pt x="31" y="290"/>
                    </a:lnTo>
                    <a:lnTo>
                      <a:pt x="0" y="2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26" name="Freeform 7"/>
              <p:cNvSpPr>
                <a:spLocks/>
              </p:cNvSpPr>
              <p:nvPr/>
            </p:nvSpPr>
            <p:spPr bwMode="auto">
              <a:xfrm>
                <a:off x="-1342" y="1910"/>
                <a:ext cx="22" cy="44"/>
              </a:xfrm>
              <a:custGeom>
                <a:avLst/>
                <a:gdLst>
                  <a:gd name="T0" fmla="*/ 136 w 136"/>
                  <a:gd name="T1" fmla="*/ 0 h 261"/>
                  <a:gd name="T2" fmla="*/ 136 w 136"/>
                  <a:gd name="T3" fmla="*/ 261 h 261"/>
                  <a:gd name="T4" fmla="*/ 107 w 136"/>
                  <a:gd name="T5" fmla="*/ 255 h 261"/>
                  <a:gd name="T6" fmla="*/ 81 w 136"/>
                  <a:gd name="T7" fmla="*/ 245 h 261"/>
                  <a:gd name="T8" fmla="*/ 56 w 136"/>
                  <a:gd name="T9" fmla="*/ 233 h 261"/>
                  <a:gd name="T10" fmla="*/ 37 w 136"/>
                  <a:gd name="T11" fmla="*/ 217 h 261"/>
                  <a:gd name="T12" fmla="*/ 20 w 136"/>
                  <a:gd name="T13" fmla="*/ 201 h 261"/>
                  <a:gd name="T14" fmla="*/ 9 w 136"/>
                  <a:gd name="T15" fmla="*/ 180 h 261"/>
                  <a:gd name="T16" fmla="*/ 3 w 136"/>
                  <a:gd name="T17" fmla="*/ 157 h 261"/>
                  <a:gd name="T18" fmla="*/ 0 w 136"/>
                  <a:gd name="T19" fmla="*/ 131 h 261"/>
                  <a:gd name="T20" fmla="*/ 4 w 136"/>
                  <a:gd name="T21" fmla="*/ 101 h 261"/>
                  <a:gd name="T22" fmla="*/ 14 w 136"/>
                  <a:gd name="T23" fmla="*/ 72 h 261"/>
                  <a:gd name="T24" fmla="*/ 31 w 136"/>
                  <a:gd name="T25" fmla="*/ 43 h 261"/>
                  <a:gd name="T26" fmla="*/ 45 w 136"/>
                  <a:gd name="T27" fmla="*/ 29 h 261"/>
                  <a:gd name="T28" fmla="*/ 63 w 136"/>
                  <a:gd name="T29" fmla="*/ 17 h 261"/>
                  <a:gd name="T30" fmla="*/ 84 w 136"/>
                  <a:gd name="T31" fmla="*/ 8 h 261"/>
                  <a:gd name="T32" fmla="*/ 108 w 136"/>
                  <a:gd name="T33" fmla="*/ 2 h 261"/>
                  <a:gd name="T34" fmla="*/ 136 w 136"/>
                  <a:gd name="T3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261">
                    <a:moveTo>
                      <a:pt x="136" y="0"/>
                    </a:moveTo>
                    <a:lnTo>
                      <a:pt x="136" y="261"/>
                    </a:lnTo>
                    <a:lnTo>
                      <a:pt x="107" y="255"/>
                    </a:lnTo>
                    <a:lnTo>
                      <a:pt x="81" y="245"/>
                    </a:lnTo>
                    <a:lnTo>
                      <a:pt x="56" y="233"/>
                    </a:lnTo>
                    <a:lnTo>
                      <a:pt x="37" y="217"/>
                    </a:lnTo>
                    <a:lnTo>
                      <a:pt x="20" y="201"/>
                    </a:lnTo>
                    <a:lnTo>
                      <a:pt x="9" y="180"/>
                    </a:lnTo>
                    <a:lnTo>
                      <a:pt x="3" y="157"/>
                    </a:lnTo>
                    <a:lnTo>
                      <a:pt x="0" y="131"/>
                    </a:lnTo>
                    <a:lnTo>
                      <a:pt x="4" y="101"/>
                    </a:lnTo>
                    <a:lnTo>
                      <a:pt x="14" y="72"/>
                    </a:lnTo>
                    <a:lnTo>
                      <a:pt x="31" y="43"/>
                    </a:lnTo>
                    <a:lnTo>
                      <a:pt x="45" y="29"/>
                    </a:lnTo>
                    <a:lnTo>
                      <a:pt x="63" y="17"/>
                    </a:lnTo>
                    <a:lnTo>
                      <a:pt x="84" y="8"/>
                    </a:lnTo>
                    <a:lnTo>
                      <a:pt x="108"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27" name="Freeform 8"/>
              <p:cNvSpPr>
                <a:spLocks noEditPoints="1"/>
              </p:cNvSpPr>
              <p:nvPr/>
            </p:nvSpPr>
            <p:spPr bwMode="auto">
              <a:xfrm>
                <a:off x="-1422" y="1862"/>
                <a:ext cx="214" cy="214"/>
              </a:xfrm>
              <a:custGeom>
                <a:avLst/>
                <a:gdLst>
                  <a:gd name="T0" fmla="*/ 580 w 1284"/>
                  <a:gd name="T1" fmla="*/ 209 h 1282"/>
                  <a:gd name="T2" fmla="*/ 488 w 1284"/>
                  <a:gd name="T3" fmla="*/ 237 h 1282"/>
                  <a:gd name="T4" fmla="*/ 419 w 1284"/>
                  <a:gd name="T5" fmla="*/ 303 h 1282"/>
                  <a:gd name="T6" fmla="*/ 382 w 1284"/>
                  <a:gd name="T7" fmla="*/ 395 h 1282"/>
                  <a:gd name="T8" fmla="*/ 388 w 1284"/>
                  <a:gd name="T9" fmla="*/ 498 h 1282"/>
                  <a:gd name="T10" fmla="*/ 437 w 1284"/>
                  <a:gd name="T11" fmla="*/ 576 h 1282"/>
                  <a:gd name="T12" fmla="*/ 530 w 1284"/>
                  <a:gd name="T13" fmla="*/ 630 h 1282"/>
                  <a:gd name="T14" fmla="*/ 616 w 1284"/>
                  <a:gd name="T15" fmla="*/ 957 h 1282"/>
                  <a:gd name="T16" fmla="*/ 536 w 1284"/>
                  <a:gd name="T17" fmla="*/ 935 h 1282"/>
                  <a:gd name="T18" fmla="*/ 487 w 1284"/>
                  <a:gd name="T19" fmla="*/ 886 h 1282"/>
                  <a:gd name="T20" fmla="*/ 466 w 1284"/>
                  <a:gd name="T21" fmla="*/ 811 h 1282"/>
                  <a:gd name="T22" fmla="*/ 365 w 1284"/>
                  <a:gd name="T23" fmla="*/ 812 h 1282"/>
                  <a:gd name="T24" fmla="*/ 384 w 1284"/>
                  <a:gd name="T25" fmla="*/ 903 h 1282"/>
                  <a:gd name="T26" fmla="*/ 438 w 1284"/>
                  <a:gd name="T27" fmla="*/ 979 h 1282"/>
                  <a:gd name="T28" fmla="*/ 532 w 1284"/>
                  <a:gd name="T29" fmla="*/ 1028 h 1282"/>
                  <a:gd name="T30" fmla="*/ 616 w 1284"/>
                  <a:gd name="T31" fmla="*/ 1150 h 1282"/>
                  <a:gd name="T32" fmla="*/ 709 w 1284"/>
                  <a:gd name="T33" fmla="*/ 1036 h 1282"/>
                  <a:gd name="T34" fmla="*/ 801 w 1284"/>
                  <a:gd name="T35" fmla="*/ 1009 h 1282"/>
                  <a:gd name="T36" fmla="*/ 872 w 1284"/>
                  <a:gd name="T37" fmla="*/ 953 h 1282"/>
                  <a:gd name="T38" fmla="*/ 913 w 1284"/>
                  <a:gd name="T39" fmla="*/ 863 h 1282"/>
                  <a:gd name="T40" fmla="*/ 919 w 1284"/>
                  <a:gd name="T41" fmla="*/ 753 h 1282"/>
                  <a:gd name="T42" fmla="*/ 887 w 1284"/>
                  <a:gd name="T43" fmla="*/ 670 h 1282"/>
                  <a:gd name="T44" fmla="*/ 824 w 1284"/>
                  <a:gd name="T45" fmla="*/ 617 h 1282"/>
                  <a:gd name="T46" fmla="*/ 718 w 1284"/>
                  <a:gd name="T47" fmla="*/ 576 h 1282"/>
                  <a:gd name="T48" fmla="*/ 699 w 1284"/>
                  <a:gd name="T49" fmla="*/ 294 h 1282"/>
                  <a:gd name="T50" fmla="*/ 766 w 1284"/>
                  <a:gd name="T51" fmla="*/ 329 h 1282"/>
                  <a:gd name="T52" fmla="*/ 801 w 1284"/>
                  <a:gd name="T53" fmla="*/ 396 h 1282"/>
                  <a:gd name="T54" fmla="*/ 899 w 1284"/>
                  <a:gd name="T55" fmla="*/ 386 h 1282"/>
                  <a:gd name="T56" fmla="*/ 861 w 1284"/>
                  <a:gd name="T57" fmla="*/ 295 h 1282"/>
                  <a:gd name="T58" fmla="*/ 784 w 1284"/>
                  <a:gd name="T59" fmla="*/ 233 h 1282"/>
                  <a:gd name="T60" fmla="*/ 669 w 1284"/>
                  <a:gd name="T61" fmla="*/ 205 h 1282"/>
                  <a:gd name="T62" fmla="*/ 643 w 1284"/>
                  <a:gd name="T63" fmla="*/ 0 h 1282"/>
                  <a:gd name="T64" fmla="*/ 834 w 1284"/>
                  <a:gd name="T65" fmla="*/ 29 h 1282"/>
                  <a:gd name="T66" fmla="*/ 1001 w 1284"/>
                  <a:gd name="T67" fmla="*/ 109 h 1282"/>
                  <a:gd name="T68" fmla="*/ 1138 w 1284"/>
                  <a:gd name="T69" fmla="*/ 233 h 1282"/>
                  <a:gd name="T70" fmla="*/ 1234 w 1284"/>
                  <a:gd name="T71" fmla="*/ 391 h 1282"/>
                  <a:gd name="T72" fmla="*/ 1281 w 1284"/>
                  <a:gd name="T73" fmla="*/ 575 h 1282"/>
                  <a:gd name="T74" fmla="*/ 1272 w 1284"/>
                  <a:gd name="T75" fmla="*/ 770 h 1282"/>
                  <a:gd name="T76" fmla="*/ 1207 w 1284"/>
                  <a:gd name="T77" fmla="*/ 946 h 1282"/>
                  <a:gd name="T78" fmla="*/ 1097 w 1284"/>
                  <a:gd name="T79" fmla="*/ 1094 h 1282"/>
                  <a:gd name="T80" fmla="*/ 949 w 1284"/>
                  <a:gd name="T81" fmla="*/ 1205 h 1282"/>
                  <a:gd name="T82" fmla="*/ 772 w 1284"/>
                  <a:gd name="T83" fmla="*/ 1269 h 1282"/>
                  <a:gd name="T84" fmla="*/ 577 w 1284"/>
                  <a:gd name="T85" fmla="*/ 1279 h 1282"/>
                  <a:gd name="T86" fmla="*/ 392 w 1284"/>
                  <a:gd name="T87" fmla="*/ 1232 h 1282"/>
                  <a:gd name="T88" fmla="*/ 234 w 1284"/>
                  <a:gd name="T89" fmla="*/ 1136 h 1282"/>
                  <a:gd name="T90" fmla="*/ 110 w 1284"/>
                  <a:gd name="T91" fmla="*/ 1000 h 1282"/>
                  <a:gd name="T92" fmla="*/ 29 w 1284"/>
                  <a:gd name="T93" fmla="*/ 831 h 1282"/>
                  <a:gd name="T94" fmla="*/ 0 w 1284"/>
                  <a:gd name="T95" fmla="*/ 641 h 1282"/>
                  <a:gd name="T96" fmla="*/ 29 w 1284"/>
                  <a:gd name="T97" fmla="*/ 450 h 1282"/>
                  <a:gd name="T98" fmla="*/ 110 w 1284"/>
                  <a:gd name="T99" fmla="*/ 282 h 1282"/>
                  <a:gd name="T100" fmla="*/ 234 w 1284"/>
                  <a:gd name="T101" fmla="*/ 146 h 1282"/>
                  <a:gd name="T102" fmla="*/ 392 w 1284"/>
                  <a:gd name="T103" fmla="*/ 50 h 1282"/>
                  <a:gd name="T104" fmla="*/ 577 w 1284"/>
                  <a:gd name="T105" fmla="*/ 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4" h="1282">
                    <a:moveTo>
                      <a:pt x="616" y="132"/>
                    </a:moveTo>
                    <a:lnTo>
                      <a:pt x="616" y="206"/>
                    </a:lnTo>
                    <a:lnTo>
                      <a:pt x="580" y="209"/>
                    </a:lnTo>
                    <a:lnTo>
                      <a:pt x="547" y="214"/>
                    </a:lnTo>
                    <a:lnTo>
                      <a:pt x="517" y="224"/>
                    </a:lnTo>
                    <a:lnTo>
                      <a:pt x="488" y="237"/>
                    </a:lnTo>
                    <a:lnTo>
                      <a:pt x="464" y="255"/>
                    </a:lnTo>
                    <a:lnTo>
                      <a:pt x="442" y="275"/>
                    </a:lnTo>
                    <a:lnTo>
                      <a:pt x="419" y="303"/>
                    </a:lnTo>
                    <a:lnTo>
                      <a:pt x="402" y="332"/>
                    </a:lnTo>
                    <a:lnTo>
                      <a:pt x="389" y="363"/>
                    </a:lnTo>
                    <a:lnTo>
                      <a:pt x="382" y="395"/>
                    </a:lnTo>
                    <a:lnTo>
                      <a:pt x="380" y="429"/>
                    </a:lnTo>
                    <a:lnTo>
                      <a:pt x="382" y="465"/>
                    </a:lnTo>
                    <a:lnTo>
                      <a:pt x="388" y="498"/>
                    </a:lnTo>
                    <a:lnTo>
                      <a:pt x="400" y="527"/>
                    </a:lnTo>
                    <a:lnTo>
                      <a:pt x="417" y="553"/>
                    </a:lnTo>
                    <a:lnTo>
                      <a:pt x="437" y="576"/>
                    </a:lnTo>
                    <a:lnTo>
                      <a:pt x="463" y="597"/>
                    </a:lnTo>
                    <a:lnTo>
                      <a:pt x="494" y="615"/>
                    </a:lnTo>
                    <a:lnTo>
                      <a:pt x="530" y="630"/>
                    </a:lnTo>
                    <a:lnTo>
                      <a:pt x="570" y="643"/>
                    </a:lnTo>
                    <a:lnTo>
                      <a:pt x="616" y="653"/>
                    </a:lnTo>
                    <a:lnTo>
                      <a:pt x="616" y="957"/>
                    </a:lnTo>
                    <a:lnTo>
                      <a:pt x="587" y="953"/>
                    </a:lnTo>
                    <a:lnTo>
                      <a:pt x="561" y="946"/>
                    </a:lnTo>
                    <a:lnTo>
                      <a:pt x="536" y="935"/>
                    </a:lnTo>
                    <a:lnTo>
                      <a:pt x="517" y="922"/>
                    </a:lnTo>
                    <a:lnTo>
                      <a:pt x="500" y="906"/>
                    </a:lnTo>
                    <a:lnTo>
                      <a:pt x="487" y="886"/>
                    </a:lnTo>
                    <a:lnTo>
                      <a:pt x="478" y="866"/>
                    </a:lnTo>
                    <a:lnTo>
                      <a:pt x="471" y="841"/>
                    </a:lnTo>
                    <a:lnTo>
                      <a:pt x="466" y="811"/>
                    </a:lnTo>
                    <a:lnTo>
                      <a:pt x="463" y="774"/>
                    </a:lnTo>
                    <a:lnTo>
                      <a:pt x="364" y="774"/>
                    </a:lnTo>
                    <a:lnTo>
                      <a:pt x="365" y="812"/>
                    </a:lnTo>
                    <a:lnTo>
                      <a:pt x="369" y="845"/>
                    </a:lnTo>
                    <a:lnTo>
                      <a:pt x="375" y="875"/>
                    </a:lnTo>
                    <a:lnTo>
                      <a:pt x="384" y="903"/>
                    </a:lnTo>
                    <a:lnTo>
                      <a:pt x="396" y="927"/>
                    </a:lnTo>
                    <a:lnTo>
                      <a:pt x="415" y="955"/>
                    </a:lnTo>
                    <a:lnTo>
                      <a:pt x="438" y="979"/>
                    </a:lnTo>
                    <a:lnTo>
                      <a:pt x="465" y="999"/>
                    </a:lnTo>
                    <a:lnTo>
                      <a:pt x="497" y="1015"/>
                    </a:lnTo>
                    <a:lnTo>
                      <a:pt x="532" y="1028"/>
                    </a:lnTo>
                    <a:lnTo>
                      <a:pt x="573" y="1037"/>
                    </a:lnTo>
                    <a:lnTo>
                      <a:pt x="616" y="1042"/>
                    </a:lnTo>
                    <a:lnTo>
                      <a:pt x="616" y="1150"/>
                    </a:lnTo>
                    <a:lnTo>
                      <a:pt x="669" y="1150"/>
                    </a:lnTo>
                    <a:lnTo>
                      <a:pt x="669" y="1042"/>
                    </a:lnTo>
                    <a:lnTo>
                      <a:pt x="709" y="1036"/>
                    </a:lnTo>
                    <a:lnTo>
                      <a:pt x="743" y="1029"/>
                    </a:lnTo>
                    <a:lnTo>
                      <a:pt x="773" y="1020"/>
                    </a:lnTo>
                    <a:lnTo>
                      <a:pt x="801" y="1009"/>
                    </a:lnTo>
                    <a:lnTo>
                      <a:pt x="825" y="996"/>
                    </a:lnTo>
                    <a:lnTo>
                      <a:pt x="850" y="976"/>
                    </a:lnTo>
                    <a:lnTo>
                      <a:pt x="872" y="953"/>
                    </a:lnTo>
                    <a:lnTo>
                      <a:pt x="889" y="927"/>
                    </a:lnTo>
                    <a:lnTo>
                      <a:pt x="903" y="897"/>
                    </a:lnTo>
                    <a:lnTo>
                      <a:pt x="913" y="863"/>
                    </a:lnTo>
                    <a:lnTo>
                      <a:pt x="919" y="826"/>
                    </a:lnTo>
                    <a:lnTo>
                      <a:pt x="921" y="785"/>
                    </a:lnTo>
                    <a:lnTo>
                      <a:pt x="919" y="753"/>
                    </a:lnTo>
                    <a:lnTo>
                      <a:pt x="913" y="722"/>
                    </a:lnTo>
                    <a:lnTo>
                      <a:pt x="902" y="695"/>
                    </a:lnTo>
                    <a:lnTo>
                      <a:pt x="887" y="670"/>
                    </a:lnTo>
                    <a:lnTo>
                      <a:pt x="869" y="649"/>
                    </a:lnTo>
                    <a:lnTo>
                      <a:pt x="846" y="630"/>
                    </a:lnTo>
                    <a:lnTo>
                      <a:pt x="824" y="617"/>
                    </a:lnTo>
                    <a:lnTo>
                      <a:pt x="795" y="604"/>
                    </a:lnTo>
                    <a:lnTo>
                      <a:pt x="760" y="591"/>
                    </a:lnTo>
                    <a:lnTo>
                      <a:pt x="718" y="576"/>
                    </a:lnTo>
                    <a:lnTo>
                      <a:pt x="669" y="562"/>
                    </a:lnTo>
                    <a:lnTo>
                      <a:pt x="669" y="291"/>
                    </a:lnTo>
                    <a:lnTo>
                      <a:pt x="699" y="294"/>
                    </a:lnTo>
                    <a:lnTo>
                      <a:pt x="724" y="302"/>
                    </a:lnTo>
                    <a:lnTo>
                      <a:pt x="747" y="314"/>
                    </a:lnTo>
                    <a:lnTo>
                      <a:pt x="766" y="329"/>
                    </a:lnTo>
                    <a:lnTo>
                      <a:pt x="782" y="350"/>
                    </a:lnTo>
                    <a:lnTo>
                      <a:pt x="793" y="372"/>
                    </a:lnTo>
                    <a:lnTo>
                      <a:pt x="801" y="396"/>
                    </a:lnTo>
                    <a:lnTo>
                      <a:pt x="805" y="422"/>
                    </a:lnTo>
                    <a:lnTo>
                      <a:pt x="903" y="422"/>
                    </a:lnTo>
                    <a:lnTo>
                      <a:pt x="899" y="386"/>
                    </a:lnTo>
                    <a:lnTo>
                      <a:pt x="891" y="353"/>
                    </a:lnTo>
                    <a:lnTo>
                      <a:pt x="879" y="322"/>
                    </a:lnTo>
                    <a:lnTo>
                      <a:pt x="861" y="295"/>
                    </a:lnTo>
                    <a:lnTo>
                      <a:pt x="840" y="271"/>
                    </a:lnTo>
                    <a:lnTo>
                      <a:pt x="814" y="249"/>
                    </a:lnTo>
                    <a:lnTo>
                      <a:pt x="784" y="233"/>
                    </a:lnTo>
                    <a:lnTo>
                      <a:pt x="750" y="220"/>
                    </a:lnTo>
                    <a:lnTo>
                      <a:pt x="712" y="211"/>
                    </a:lnTo>
                    <a:lnTo>
                      <a:pt x="669" y="205"/>
                    </a:lnTo>
                    <a:lnTo>
                      <a:pt x="669" y="132"/>
                    </a:lnTo>
                    <a:lnTo>
                      <a:pt x="616" y="132"/>
                    </a:lnTo>
                    <a:close/>
                    <a:moveTo>
                      <a:pt x="643" y="0"/>
                    </a:moveTo>
                    <a:lnTo>
                      <a:pt x="709" y="3"/>
                    </a:lnTo>
                    <a:lnTo>
                      <a:pt x="772" y="13"/>
                    </a:lnTo>
                    <a:lnTo>
                      <a:pt x="834" y="29"/>
                    </a:lnTo>
                    <a:lnTo>
                      <a:pt x="893" y="50"/>
                    </a:lnTo>
                    <a:lnTo>
                      <a:pt x="949" y="77"/>
                    </a:lnTo>
                    <a:lnTo>
                      <a:pt x="1001" y="109"/>
                    </a:lnTo>
                    <a:lnTo>
                      <a:pt x="1051" y="146"/>
                    </a:lnTo>
                    <a:lnTo>
                      <a:pt x="1097" y="188"/>
                    </a:lnTo>
                    <a:lnTo>
                      <a:pt x="1138" y="233"/>
                    </a:lnTo>
                    <a:lnTo>
                      <a:pt x="1175" y="282"/>
                    </a:lnTo>
                    <a:lnTo>
                      <a:pt x="1207" y="336"/>
                    </a:lnTo>
                    <a:lnTo>
                      <a:pt x="1234" y="391"/>
                    </a:lnTo>
                    <a:lnTo>
                      <a:pt x="1256" y="450"/>
                    </a:lnTo>
                    <a:lnTo>
                      <a:pt x="1272" y="512"/>
                    </a:lnTo>
                    <a:lnTo>
                      <a:pt x="1281" y="575"/>
                    </a:lnTo>
                    <a:lnTo>
                      <a:pt x="1284" y="641"/>
                    </a:lnTo>
                    <a:lnTo>
                      <a:pt x="1281" y="707"/>
                    </a:lnTo>
                    <a:lnTo>
                      <a:pt x="1272" y="770"/>
                    </a:lnTo>
                    <a:lnTo>
                      <a:pt x="1256" y="831"/>
                    </a:lnTo>
                    <a:lnTo>
                      <a:pt x="1234" y="890"/>
                    </a:lnTo>
                    <a:lnTo>
                      <a:pt x="1207" y="946"/>
                    </a:lnTo>
                    <a:lnTo>
                      <a:pt x="1175" y="1000"/>
                    </a:lnTo>
                    <a:lnTo>
                      <a:pt x="1138" y="1049"/>
                    </a:lnTo>
                    <a:lnTo>
                      <a:pt x="1097" y="1094"/>
                    </a:lnTo>
                    <a:lnTo>
                      <a:pt x="1051" y="1136"/>
                    </a:lnTo>
                    <a:lnTo>
                      <a:pt x="1001" y="1173"/>
                    </a:lnTo>
                    <a:lnTo>
                      <a:pt x="949" y="1205"/>
                    </a:lnTo>
                    <a:lnTo>
                      <a:pt x="893" y="1232"/>
                    </a:lnTo>
                    <a:lnTo>
                      <a:pt x="834" y="1254"/>
                    </a:lnTo>
                    <a:lnTo>
                      <a:pt x="772" y="1269"/>
                    </a:lnTo>
                    <a:lnTo>
                      <a:pt x="709" y="1279"/>
                    </a:lnTo>
                    <a:lnTo>
                      <a:pt x="643" y="1282"/>
                    </a:lnTo>
                    <a:lnTo>
                      <a:pt x="577" y="1279"/>
                    </a:lnTo>
                    <a:lnTo>
                      <a:pt x="512" y="1269"/>
                    </a:lnTo>
                    <a:lnTo>
                      <a:pt x="451" y="1254"/>
                    </a:lnTo>
                    <a:lnTo>
                      <a:pt x="392" y="1232"/>
                    </a:lnTo>
                    <a:lnTo>
                      <a:pt x="336" y="1205"/>
                    </a:lnTo>
                    <a:lnTo>
                      <a:pt x="283" y="1173"/>
                    </a:lnTo>
                    <a:lnTo>
                      <a:pt x="234" y="1136"/>
                    </a:lnTo>
                    <a:lnTo>
                      <a:pt x="188" y="1094"/>
                    </a:lnTo>
                    <a:lnTo>
                      <a:pt x="146" y="1049"/>
                    </a:lnTo>
                    <a:lnTo>
                      <a:pt x="110" y="1000"/>
                    </a:lnTo>
                    <a:lnTo>
                      <a:pt x="77" y="946"/>
                    </a:lnTo>
                    <a:lnTo>
                      <a:pt x="51" y="890"/>
                    </a:lnTo>
                    <a:lnTo>
                      <a:pt x="29" y="831"/>
                    </a:lnTo>
                    <a:lnTo>
                      <a:pt x="13" y="770"/>
                    </a:lnTo>
                    <a:lnTo>
                      <a:pt x="4" y="707"/>
                    </a:lnTo>
                    <a:lnTo>
                      <a:pt x="0" y="641"/>
                    </a:lnTo>
                    <a:lnTo>
                      <a:pt x="4" y="575"/>
                    </a:lnTo>
                    <a:lnTo>
                      <a:pt x="13" y="512"/>
                    </a:lnTo>
                    <a:lnTo>
                      <a:pt x="29" y="450"/>
                    </a:lnTo>
                    <a:lnTo>
                      <a:pt x="51" y="391"/>
                    </a:lnTo>
                    <a:lnTo>
                      <a:pt x="77" y="336"/>
                    </a:lnTo>
                    <a:lnTo>
                      <a:pt x="110" y="282"/>
                    </a:lnTo>
                    <a:lnTo>
                      <a:pt x="146" y="233"/>
                    </a:lnTo>
                    <a:lnTo>
                      <a:pt x="188" y="188"/>
                    </a:lnTo>
                    <a:lnTo>
                      <a:pt x="234" y="146"/>
                    </a:lnTo>
                    <a:lnTo>
                      <a:pt x="283" y="109"/>
                    </a:lnTo>
                    <a:lnTo>
                      <a:pt x="336" y="77"/>
                    </a:lnTo>
                    <a:lnTo>
                      <a:pt x="392" y="50"/>
                    </a:lnTo>
                    <a:lnTo>
                      <a:pt x="451" y="29"/>
                    </a:lnTo>
                    <a:lnTo>
                      <a:pt x="512" y="13"/>
                    </a:lnTo>
                    <a:lnTo>
                      <a:pt x="577" y="3"/>
                    </a:lnTo>
                    <a:lnTo>
                      <a:pt x="6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28" name="Freeform 9"/>
              <p:cNvSpPr>
                <a:spLocks noEditPoints="1"/>
              </p:cNvSpPr>
              <p:nvPr/>
            </p:nvSpPr>
            <p:spPr bwMode="auto">
              <a:xfrm>
                <a:off x="-1525" y="2096"/>
                <a:ext cx="536" cy="343"/>
              </a:xfrm>
              <a:custGeom>
                <a:avLst/>
                <a:gdLst>
                  <a:gd name="T0" fmla="*/ 2511 w 3215"/>
                  <a:gd name="T1" fmla="*/ 676 h 2057"/>
                  <a:gd name="T2" fmla="*/ 2473 w 3215"/>
                  <a:gd name="T3" fmla="*/ 756 h 2057"/>
                  <a:gd name="T4" fmla="*/ 2511 w 3215"/>
                  <a:gd name="T5" fmla="*/ 837 h 2057"/>
                  <a:gd name="T6" fmla="*/ 2600 w 3215"/>
                  <a:gd name="T7" fmla="*/ 857 h 2057"/>
                  <a:gd name="T8" fmla="*/ 2669 w 3215"/>
                  <a:gd name="T9" fmla="*/ 802 h 2057"/>
                  <a:gd name="T10" fmla="*/ 2669 w 3215"/>
                  <a:gd name="T11" fmla="*/ 711 h 2057"/>
                  <a:gd name="T12" fmla="*/ 2600 w 3215"/>
                  <a:gd name="T13" fmla="*/ 656 h 2057"/>
                  <a:gd name="T14" fmla="*/ 1083 w 3215"/>
                  <a:gd name="T15" fmla="*/ 122 h 2057"/>
                  <a:gd name="T16" fmla="*/ 834 w 3215"/>
                  <a:gd name="T17" fmla="*/ 257 h 2057"/>
                  <a:gd name="T18" fmla="*/ 1185 w 3215"/>
                  <a:gd name="T19" fmla="*/ 185 h 2057"/>
                  <a:gd name="T20" fmla="*/ 1543 w 3215"/>
                  <a:gd name="T21" fmla="*/ 208 h 2057"/>
                  <a:gd name="T22" fmla="*/ 1657 w 3215"/>
                  <a:gd name="T23" fmla="*/ 158 h 2057"/>
                  <a:gd name="T24" fmla="*/ 1275 w 3215"/>
                  <a:gd name="T25" fmla="*/ 109 h 2057"/>
                  <a:gd name="T26" fmla="*/ 1524 w 3215"/>
                  <a:gd name="T27" fmla="*/ 16 h 2057"/>
                  <a:gd name="T28" fmla="*/ 1811 w 3215"/>
                  <a:gd name="T29" fmla="*/ 82 h 2057"/>
                  <a:gd name="T30" fmla="*/ 2052 w 3215"/>
                  <a:gd name="T31" fmla="*/ 191 h 2057"/>
                  <a:gd name="T32" fmla="*/ 2216 w 3215"/>
                  <a:gd name="T33" fmla="*/ 269 h 2057"/>
                  <a:gd name="T34" fmla="*/ 2355 w 3215"/>
                  <a:gd name="T35" fmla="*/ 153 h 2057"/>
                  <a:gd name="T36" fmla="*/ 2527 w 3215"/>
                  <a:gd name="T37" fmla="*/ 82 h 2057"/>
                  <a:gd name="T38" fmla="*/ 2582 w 3215"/>
                  <a:gd name="T39" fmla="*/ 126 h 2057"/>
                  <a:gd name="T40" fmla="*/ 2537 w 3215"/>
                  <a:gd name="T41" fmla="*/ 262 h 2057"/>
                  <a:gd name="T42" fmla="*/ 2584 w 3215"/>
                  <a:gd name="T43" fmla="*/ 418 h 2057"/>
                  <a:gd name="T44" fmla="*/ 2788 w 3215"/>
                  <a:gd name="T45" fmla="*/ 572 h 2057"/>
                  <a:gd name="T46" fmla="*/ 2942 w 3215"/>
                  <a:gd name="T47" fmla="*/ 777 h 2057"/>
                  <a:gd name="T48" fmla="*/ 3036 w 3215"/>
                  <a:gd name="T49" fmla="*/ 838 h 2057"/>
                  <a:gd name="T50" fmla="*/ 3154 w 3215"/>
                  <a:gd name="T51" fmla="*/ 834 h 2057"/>
                  <a:gd name="T52" fmla="*/ 3215 w 3215"/>
                  <a:gd name="T53" fmla="*/ 934 h 2057"/>
                  <a:gd name="T54" fmla="*/ 3203 w 3215"/>
                  <a:gd name="T55" fmla="*/ 1098 h 2057"/>
                  <a:gd name="T56" fmla="*/ 3149 w 3215"/>
                  <a:gd name="T57" fmla="*/ 1209 h 2057"/>
                  <a:gd name="T58" fmla="*/ 2912 w 3215"/>
                  <a:gd name="T59" fmla="*/ 1408 h 2057"/>
                  <a:gd name="T60" fmla="*/ 2664 w 3215"/>
                  <a:gd name="T61" fmla="*/ 1552 h 2057"/>
                  <a:gd name="T62" fmla="*/ 2437 w 3215"/>
                  <a:gd name="T63" fmla="*/ 1648 h 2057"/>
                  <a:gd name="T64" fmla="*/ 2263 w 3215"/>
                  <a:gd name="T65" fmla="*/ 1702 h 2057"/>
                  <a:gd name="T66" fmla="*/ 2177 w 3215"/>
                  <a:gd name="T67" fmla="*/ 1776 h 2057"/>
                  <a:gd name="T68" fmla="*/ 2182 w 3215"/>
                  <a:gd name="T69" fmla="*/ 2002 h 2057"/>
                  <a:gd name="T70" fmla="*/ 1697 w 3215"/>
                  <a:gd name="T71" fmla="*/ 1948 h 2057"/>
                  <a:gd name="T72" fmla="*/ 1400 w 3215"/>
                  <a:gd name="T73" fmla="*/ 1843 h 2057"/>
                  <a:gd name="T74" fmla="*/ 965 w 3215"/>
                  <a:gd name="T75" fmla="*/ 1818 h 2057"/>
                  <a:gd name="T76" fmla="*/ 763 w 3215"/>
                  <a:gd name="T77" fmla="*/ 1898 h 2057"/>
                  <a:gd name="T78" fmla="*/ 359 w 3215"/>
                  <a:gd name="T79" fmla="*/ 2057 h 2057"/>
                  <a:gd name="T80" fmla="*/ 249 w 3215"/>
                  <a:gd name="T81" fmla="*/ 1848 h 2057"/>
                  <a:gd name="T82" fmla="*/ 184 w 3215"/>
                  <a:gd name="T83" fmla="*/ 1593 h 2057"/>
                  <a:gd name="T84" fmla="*/ 123 w 3215"/>
                  <a:gd name="T85" fmla="*/ 1354 h 2057"/>
                  <a:gd name="T86" fmla="*/ 35 w 3215"/>
                  <a:gd name="T87" fmla="*/ 1194 h 2057"/>
                  <a:gd name="T88" fmla="*/ 0 w 3215"/>
                  <a:gd name="T89" fmla="*/ 991 h 2057"/>
                  <a:gd name="T90" fmla="*/ 14 w 3215"/>
                  <a:gd name="T91" fmla="*/ 780 h 2057"/>
                  <a:gd name="T92" fmla="*/ 72 w 3215"/>
                  <a:gd name="T93" fmla="*/ 590 h 2057"/>
                  <a:gd name="T94" fmla="*/ 71 w 3215"/>
                  <a:gd name="T95" fmla="*/ 491 h 2057"/>
                  <a:gd name="T96" fmla="*/ 24 w 3215"/>
                  <a:gd name="T97" fmla="*/ 415 h 2057"/>
                  <a:gd name="T98" fmla="*/ 27 w 3215"/>
                  <a:gd name="T99" fmla="*/ 320 h 2057"/>
                  <a:gd name="T100" fmla="*/ 72 w 3215"/>
                  <a:gd name="T101" fmla="*/ 241 h 2057"/>
                  <a:gd name="T102" fmla="*/ 152 w 3215"/>
                  <a:gd name="T103" fmla="*/ 209 h 2057"/>
                  <a:gd name="T104" fmla="*/ 207 w 3215"/>
                  <a:gd name="T105" fmla="*/ 234 h 2057"/>
                  <a:gd name="T106" fmla="*/ 147 w 3215"/>
                  <a:gd name="T107" fmla="*/ 265 h 2057"/>
                  <a:gd name="T108" fmla="*/ 132 w 3215"/>
                  <a:gd name="T109" fmla="*/ 331 h 2057"/>
                  <a:gd name="T110" fmla="*/ 161 w 3215"/>
                  <a:gd name="T111" fmla="*/ 388 h 2057"/>
                  <a:gd name="T112" fmla="*/ 309 w 3215"/>
                  <a:gd name="T113" fmla="*/ 294 h 2057"/>
                  <a:gd name="T114" fmla="*/ 581 w 3215"/>
                  <a:gd name="T115" fmla="*/ 134 h 2057"/>
                  <a:gd name="T116" fmla="*/ 888 w 3215"/>
                  <a:gd name="T117" fmla="*/ 38 h 2057"/>
                  <a:gd name="T118" fmla="*/ 1209 w 3215"/>
                  <a:gd name="T119" fmla="*/ 1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5" h="2057">
                    <a:moveTo>
                      <a:pt x="2576" y="653"/>
                    </a:moveTo>
                    <a:lnTo>
                      <a:pt x="2553" y="656"/>
                    </a:lnTo>
                    <a:lnTo>
                      <a:pt x="2531" y="664"/>
                    </a:lnTo>
                    <a:lnTo>
                      <a:pt x="2511" y="676"/>
                    </a:lnTo>
                    <a:lnTo>
                      <a:pt x="2496" y="693"/>
                    </a:lnTo>
                    <a:lnTo>
                      <a:pt x="2484" y="711"/>
                    </a:lnTo>
                    <a:lnTo>
                      <a:pt x="2476" y="733"/>
                    </a:lnTo>
                    <a:lnTo>
                      <a:pt x="2473" y="756"/>
                    </a:lnTo>
                    <a:lnTo>
                      <a:pt x="2476" y="780"/>
                    </a:lnTo>
                    <a:lnTo>
                      <a:pt x="2484" y="802"/>
                    </a:lnTo>
                    <a:lnTo>
                      <a:pt x="2496" y="821"/>
                    </a:lnTo>
                    <a:lnTo>
                      <a:pt x="2511" y="837"/>
                    </a:lnTo>
                    <a:lnTo>
                      <a:pt x="2531" y="849"/>
                    </a:lnTo>
                    <a:lnTo>
                      <a:pt x="2553" y="857"/>
                    </a:lnTo>
                    <a:lnTo>
                      <a:pt x="2576" y="860"/>
                    </a:lnTo>
                    <a:lnTo>
                      <a:pt x="2600" y="857"/>
                    </a:lnTo>
                    <a:lnTo>
                      <a:pt x="2621" y="849"/>
                    </a:lnTo>
                    <a:lnTo>
                      <a:pt x="2640" y="837"/>
                    </a:lnTo>
                    <a:lnTo>
                      <a:pt x="2656" y="821"/>
                    </a:lnTo>
                    <a:lnTo>
                      <a:pt x="2669" y="802"/>
                    </a:lnTo>
                    <a:lnTo>
                      <a:pt x="2677" y="780"/>
                    </a:lnTo>
                    <a:lnTo>
                      <a:pt x="2679" y="756"/>
                    </a:lnTo>
                    <a:lnTo>
                      <a:pt x="2677" y="733"/>
                    </a:lnTo>
                    <a:lnTo>
                      <a:pt x="2669" y="711"/>
                    </a:lnTo>
                    <a:lnTo>
                      <a:pt x="2656" y="693"/>
                    </a:lnTo>
                    <a:lnTo>
                      <a:pt x="2640" y="676"/>
                    </a:lnTo>
                    <a:lnTo>
                      <a:pt x="2621" y="664"/>
                    </a:lnTo>
                    <a:lnTo>
                      <a:pt x="2600" y="656"/>
                    </a:lnTo>
                    <a:lnTo>
                      <a:pt x="2576" y="653"/>
                    </a:lnTo>
                    <a:close/>
                    <a:moveTo>
                      <a:pt x="1275" y="109"/>
                    </a:moveTo>
                    <a:lnTo>
                      <a:pt x="1179" y="112"/>
                    </a:lnTo>
                    <a:lnTo>
                      <a:pt x="1083" y="122"/>
                    </a:lnTo>
                    <a:lnTo>
                      <a:pt x="988" y="139"/>
                    </a:lnTo>
                    <a:lnTo>
                      <a:pt x="894" y="162"/>
                    </a:lnTo>
                    <a:lnTo>
                      <a:pt x="802" y="190"/>
                    </a:lnTo>
                    <a:lnTo>
                      <a:pt x="834" y="257"/>
                    </a:lnTo>
                    <a:lnTo>
                      <a:pt x="920" y="230"/>
                    </a:lnTo>
                    <a:lnTo>
                      <a:pt x="1008" y="209"/>
                    </a:lnTo>
                    <a:lnTo>
                      <a:pt x="1096" y="193"/>
                    </a:lnTo>
                    <a:lnTo>
                      <a:pt x="1185" y="185"/>
                    </a:lnTo>
                    <a:lnTo>
                      <a:pt x="1275" y="181"/>
                    </a:lnTo>
                    <a:lnTo>
                      <a:pt x="1365" y="184"/>
                    </a:lnTo>
                    <a:lnTo>
                      <a:pt x="1455" y="192"/>
                    </a:lnTo>
                    <a:lnTo>
                      <a:pt x="1543" y="208"/>
                    </a:lnTo>
                    <a:lnTo>
                      <a:pt x="1630" y="227"/>
                    </a:lnTo>
                    <a:lnTo>
                      <a:pt x="1717" y="255"/>
                    </a:lnTo>
                    <a:lnTo>
                      <a:pt x="1749" y="187"/>
                    </a:lnTo>
                    <a:lnTo>
                      <a:pt x="1657" y="158"/>
                    </a:lnTo>
                    <a:lnTo>
                      <a:pt x="1562" y="137"/>
                    </a:lnTo>
                    <a:lnTo>
                      <a:pt x="1467" y="121"/>
                    </a:lnTo>
                    <a:lnTo>
                      <a:pt x="1372" y="112"/>
                    </a:lnTo>
                    <a:lnTo>
                      <a:pt x="1275" y="109"/>
                    </a:lnTo>
                    <a:close/>
                    <a:moveTo>
                      <a:pt x="1289" y="0"/>
                    </a:moveTo>
                    <a:lnTo>
                      <a:pt x="1368" y="2"/>
                    </a:lnTo>
                    <a:lnTo>
                      <a:pt x="1447" y="7"/>
                    </a:lnTo>
                    <a:lnTo>
                      <a:pt x="1524" y="16"/>
                    </a:lnTo>
                    <a:lnTo>
                      <a:pt x="1599" y="28"/>
                    </a:lnTo>
                    <a:lnTo>
                      <a:pt x="1672" y="44"/>
                    </a:lnTo>
                    <a:lnTo>
                      <a:pt x="1743" y="61"/>
                    </a:lnTo>
                    <a:lnTo>
                      <a:pt x="1811" y="82"/>
                    </a:lnTo>
                    <a:lnTo>
                      <a:pt x="1876" y="106"/>
                    </a:lnTo>
                    <a:lnTo>
                      <a:pt x="1939" y="132"/>
                    </a:lnTo>
                    <a:lnTo>
                      <a:pt x="1997" y="161"/>
                    </a:lnTo>
                    <a:lnTo>
                      <a:pt x="2052" y="191"/>
                    </a:lnTo>
                    <a:lnTo>
                      <a:pt x="2102" y="225"/>
                    </a:lnTo>
                    <a:lnTo>
                      <a:pt x="2147" y="261"/>
                    </a:lnTo>
                    <a:lnTo>
                      <a:pt x="2187" y="301"/>
                    </a:lnTo>
                    <a:lnTo>
                      <a:pt x="2216" y="269"/>
                    </a:lnTo>
                    <a:lnTo>
                      <a:pt x="2248" y="238"/>
                    </a:lnTo>
                    <a:lnTo>
                      <a:pt x="2281" y="209"/>
                    </a:lnTo>
                    <a:lnTo>
                      <a:pt x="2317" y="179"/>
                    </a:lnTo>
                    <a:lnTo>
                      <a:pt x="2355" y="153"/>
                    </a:lnTo>
                    <a:lnTo>
                      <a:pt x="2395" y="130"/>
                    </a:lnTo>
                    <a:lnTo>
                      <a:pt x="2437" y="109"/>
                    </a:lnTo>
                    <a:lnTo>
                      <a:pt x="2481" y="93"/>
                    </a:lnTo>
                    <a:lnTo>
                      <a:pt x="2527" y="82"/>
                    </a:lnTo>
                    <a:lnTo>
                      <a:pt x="2576" y="76"/>
                    </a:lnTo>
                    <a:lnTo>
                      <a:pt x="2625" y="76"/>
                    </a:lnTo>
                    <a:lnTo>
                      <a:pt x="2602" y="98"/>
                    </a:lnTo>
                    <a:lnTo>
                      <a:pt x="2582" y="126"/>
                    </a:lnTo>
                    <a:lnTo>
                      <a:pt x="2567" y="155"/>
                    </a:lnTo>
                    <a:lnTo>
                      <a:pt x="2555" y="188"/>
                    </a:lnTo>
                    <a:lnTo>
                      <a:pt x="2545" y="224"/>
                    </a:lnTo>
                    <a:lnTo>
                      <a:pt x="2537" y="262"/>
                    </a:lnTo>
                    <a:lnTo>
                      <a:pt x="2532" y="303"/>
                    </a:lnTo>
                    <a:lnTo>
                      <a:pt x="2527" y="345"/>
                    </a:lnTo>
                    <a:lnTo>
                      <a:pt x="2524" y="387"/>
                    </a:lnTo>
                    <a:lnTo>
                      <a:pt x="2584" y="418"/>
                    </a:lnTo>
                    <a:lnTo>
                      <a:pt x="2640" y="451"/>
                    </a:lnTo>
                    <a:lnTo>
                      <a:pt x="2693" y="488"/>
                    </a:lnTo>
                    <a:lnTo>
                      <a:pt x="2742" y="528"/>
                    </a:lnTo>
                    <a:lnTo>
                      <a:pt x="2788" y="572"/>
                    </a:lnTo>
                    <a:lnTo>
                      <a:pt x="2831" y="619"/>
                    </a:lnTo>
                    <a:lnTo>
                      <a:pt x="2872" y="668"/>
                    </a:lnTo>
                    <a:lnTo>
                      <a:pt x="2908" y="722"/>
                    </a:lnTo>
                    <a:lnTo>
                      <a:pt x="2942" y="777"/>
                    </a:lnTo>
                    <a:lnTo>
                      <a:pt x="2974" y="836"/>
                    </a:lnTo>
                    <a:lnTo>
                      <a:pt x="2990" y="837"/>
                    </a:lnTo>
                    <a:lnTo>
                      <a:pt x="3011" y="838"/>
                    </a:lnTo>
                    <a:lnTo>
                      <a:pt x="3036" y="838"/>
                    </a:lnTo>
                    <a:lnTo>
                      <a:pt x="3064" y="837"/>
                    </a:lnTo>
                    <a:lnTo>
                      <a:pt x="3093" y="836"/>
                    </a:lnTo>
                    <a:lnTo>
                      <a:pt x="3124" y="835"/>
                    </a:lnTo>
                    <a:lnTo>
                      <a:pt x="3154" y="834"/>
                    </a:lnTo>
                    <a:lnTo>
                      <a:pt x="3183" y="835"/>
                    </a:lnTo>
                    <a:lnTo>
                      <a:pt x="3211" y="836"/>
                    </a:lnTo>
                    <a:lnTo>
                      <a:pt x="3214" y="886"/>
                    </a:lnTo>
                    <a:lnTo>
                      <a:pt x="3215" y="934"/>
                    </a:lnTo>
                    <a:lnTo>
                      <a:pt x="3215" y="979"/>
                    </a:lnTo>
                    <a:lnTo>
                      <a:pt x="3213" y="1022"/>
                    </a:lnTo>
                    <a:lnTo>
                      <a:pt x="3209" y="1061"/>
                    </a:lnTo>
                    <a:lnTo>
                      <a:pt x="3203" y="1098"/>
                    </a:lnTo>
                    <a:lnTo>
                      <a:pt x="3194" y="1130"/>
                    </a:lnTo>
                    <a:lnTo>
                      <a:pt x="3182" y="1161"/>
                    </a:lnTo>
                    <a:lnTo>
                      <a:pt x="3167" y="1187"/>
                    </a:lnTo>
                    <a:lnTo>
                      <a:pt x="3149" y="1209"/>
                    </a:lnTo>
                    <a:lnTo>
                      <a:pt x="3092" y="1265"/>
                    </a:lnTo>
                    <a:lnTo>
                      <a:pt x="3034" y="1316"/>
                    </a:lnTo>
                    <a:lnTo>
                      <a:pt x="2974" y="1364"/>
                    </a:lnTo>
                    <a:lnTo>
                      <a:pt x="2912" y="1408"/>
                    </a:lnTo>
                    <a:lnTo>
                      <a:pt x="2851" y="1449"/>
                    </a:lnTo>
                    <a:lnTo>
                      <a:pt x="2788" y="1486"/>
                    </a:lnTo>
                    <a:lnTo>
                      <a:pt x="2726" y="1521"/>
                    </a:lnTo>
                    <a:lnTo>
                      <a:pt x="2664" y="1552"/>
                    </a:lnTo>
                    <a:lnTo>
                      <a:pt x="2604" y="1580"/>
                    </a:lnTo>
                    <a:lnTo>
                      <a:pt x="2546" y="1605"/>
                    </a:lnTo>
                    <a:lnTo>
                      <a:pt x="2490" y="1627"/>
                    </a:lnTo>
                    <a:lnTo>
                      <a:pt x="2437" y="1648"/>
                    </a:lnTo>
                    <a:lnTo>
                      <a:pt x="2388" y="1665"/>
                    </a:lnTo>
                    <a:lnTo>
                      <a:pt x="2342" y="1680"/>
                    </a:lnTo>
                    <a:lnTo>
                      <a:pt x="2300" y="1692"/>
                    </a:lnTo>
                    <a:lnTo>
                      <a:pt x="2263" y="1702"/>
                    </a:lnTo>
                    <a:lnTo>
                      <a:pt x="2232" y="1710"/>
                    </a:lnTo>
                    <a:lnTo>
                      <a:pt x="2207" y="1716"/>
                    </a:lnTo>
                    <a:lnTo>
                      <a:pt x="2187" y="1720"/>
                    </a:lnTo>
                    <a:lnTo>
                      <a:pt x="2177" y="1776"/>
                    </a:lnTo>
                    <a:lnTo>
                      <a:pt x="2172" y="1833"/>
                    </a:lnTo>
                    <a:lnTo>
                      <a:pt x="2172" y="1890"/>
                    </a:lnTo>
                    <a:lnTo>
                      <a:pt x="2175" y="1946"/>
                    </a:lnTo>
                    <a:lnTo>
                      <a:pt x="2182" y="2002"/>
                    </a:lnTo>
                    <a:lnTo>
                      <a:pt x="2190" y="2057"/>
                    </a:lnTo>
                    <a:lnTo>
                      <a:pt x="1774" y="2057"/>
                    </a:lnTo>
                    <a:lnTo>
                      <a:pt x="1735" y="2004"/>
                    </a:lnTo>
                    <a:lnTo>
                      <a:pt x="1697" y="1948"/>
                    </a:lnTo>
                    <a:lnTo>
                      <a:pt x="1662" y="1890"/>
                    </a:lnTo>
                    <a:lnTo>
                      <a:pt x="1627" y="1832"/>
                    </a:lnTo>
                    <a:lnTo>
                      <a:pt x="1513" y="1840"/>
                    </a:lnTo>
                    <a:lnTo>
                      <a:pt x="1400" y="1843"/>
                    </a:lnTo>
                    <a:lnTo>
                      <a:pt x="1288" y="1842"/>
                    </a:lnTo>
                    <a:lnTo>
                      <a:pt x="1178" y="1837"/>
                    </a:lnTo>
                    <a:lnTo>
                      <a:pt x="1070" y="1830"/>
                    </a:lnTo>
                    <a:lnTo>
                      <a:pt x="965" y="1818"/>
                    </a:lnTo>
                    <a:lnTo>
                      <a:pt x="863" y="1802"/>
                    </a:lnTo>
                    <a:lnTo>
                      <a:pt x="765" y="1783"/>
                    </a:lnTo>
                    <a:lnTo>
                      <a:pt x="762" y="1841"/>
                    </a:lnTo>
                    <a:lnTo>
                      <a:pt x="763" y="1898"/>
                    </a:lnTo>
                    <a:lnTo>
                      <a:pt x="766" y="1952"/>
                    </a:lnTo>
                    <a:lnTo>
                      <a:pt x="772" y="2005"/>
                    </a:lnTo>
                    <a:lnTo>
                      <a:pt x="779" y="2057"/>
                    </a:lnTo>
                    <a:lnTo>
                      <a:pt x="359" y="2057"/>
                    </a:lnTo>
                    <a:lnTo>
                      <a:pt x="326" y="2010"/>
                    </a:lnTo>
                    <a:lnTo>
                      <a:pt x="297" y="1960"/>
                    </a:lnTo>
                    <a:lnTo>
                      <a:pt x="271" y="1905"/>
                    </a:lnTo>
                    <a:lnTo>
                      <a:pt x="249" y="1848"/>
                    </a:lnTo>
                    <a:lnTo>
                      <a:pt x="229" y="1788"/>
                    </a:lnTo>
                    <a:lnTo>
                      <a:pt x="212" y="1725"/>
                    </a:lnTo>
                    <a:lnTo>
                      <a:pt x="197" y="1660"/>
                    </a:lnTo>
                    <a:lnTo>
                      <a:pt x="184" y="1593"/>
                    </a:lnTo>
                    <a:lnTo>
                      <a:pt x="173" y="1524"/>
                    </a:lnTo>
                    <a:lnTo>
                      <a:pt x="163" y="1454"/>
                    </a:lnTo>
                    <a:lnTo>
                      <a:pt x="155" y="1383"/>
                    </a:lnTo>
                    <a:lnTo>
                      <a:pt x="123" y="1354"/>
                    </a:lnTo>
                    <a:lnTo>
                      <a:pt x="96" y="1319"/>
                    </a:lnTo>
                    <a:lnTo>
                      <a:pt x="72" y="1280"/>
                    </a:lnTo>
                    <a:lnTo>
                      <a:pt x="52" y="1239"/>
                    </a:lnTo>
                    <a:lnTo>
                      <a:pt x="35" y="1194"/>
                    </a:lnTo>
                    <a:lnTo>
                      <a:pt x="22" y="1146"/>
                    </a:lnTo>
                    <a:lnTo>
                      <a:pt x="11" y="1095"/>
                    </a:lnTo>
                    <a:lnTo>
                      <a:pt x="4" y="1044"/>
                    </a:lnTo>
                    <a:lnTo>
                      <a:pt x="0" y="991"/>
                    </a:lnTo>
                    <a:lnTo>
                      <a:pt x="0" y="939"/>
                    </a:lnTo>
                    <a:lnTo>
                      <a:pt x="1" y="885"/>
                    </a:lnTo>
                    <a:lnTo>
                      <a:pt x="7" y="833"/>
                    </a:lnTo>
                    <a:lnTo>
                      <a:pt x="14" y="780"/>
                    </a:lnTo>
                    <a:lnTo>
                      <a:pt x="25" y="730"/>
                    </a:lnTo>
                    <a:lnTo>
                      <a:pt x="38" y="681"/>
                    </a:lnTo>
                    <a:lnTo>
                      <a:pt x="54" y="633"/>
                    </a:lnTo>
                    <a:lnTo>
                      <a:pt x="72" y="590"/>
                    </a:lnTo>
                    <a:lnTo>
                      <a:pt x="93" y="549"/>
                    </a:lnTo>
                    <a:lnTo>
                      <a:pt x="117" y="512"/>
                    </a:lnTo>
                    <a:lnTo>
                      <a:pt x="92" y="503"/>
                    </a:lnTo>
                    <a:lnTo>
                      <a:pt x="71" y="491"/>
                    </a:lnTo>
                    <a:lnTo>
                      <a:pt x="55" y="476"/>
                    </a:lnTo>
                    <a:lnTo>
                      <a:pt x="41" y="457"/>
                    </a:lnTo>
                    <a:lnTo>
                      <a:pt x="31" y="436"/>
                    </a:lnTo>
                    <a:lnTo>
                      <a:pt x="24" y="415"/>
                    </a:lnTo>
                    <a:lnTo>
                      <a:pt x="20" y="392"/>
                    </a:lnTo>
                    <a:lnTo>
                      <a:pt x="20" y="367"/>
                    </a:lnTo>
                    <a:lnTo>
                      <a:pt x="22" y="343"/>
                    </a:lnTo>
                    <a:lnTo>
                      <a:pt x="27" y="320"/>
                    </a:lnTo>
                    <a:lnTo>
                      <a:pt x="35" y="297"/>
                    </a:lnTo>
                    <a:lnTo>
                      <a:pt x="45" y="277"/>
                    </a:lnTo>
                    <a:lnTo>
                      <a:pt x="58" y="257"/>
                    </a:lnTo>
                    <a:lnTo>
                      <a:pt x="72" y="241"/>
                    </a:lnTo>
                    <a:lnTo>
                      <a:pt x="90" y="226"/>
                    </a:lnTo>
                    <a:lnTo>
                      <a:pt x="109" y="216"/>
                    </a:lnTo>
                    <a:lnTo>
                      <a:pt x="129" y="211"/>
                    </a:lnTo>
                    <a:lnTo>
                      <a:pt x="152" y="209"/>
                    </a:lnTo>
                    <a:lnTo>
                      <a:pt x="177" y="213"/>
                    </a:lnTo>
                    <a:lnTo>
                      <a:pt x="202" y="222"/>
                    </a:lnTo>
                    <a:lnTo>
                      <a:pt x="229" y="237"/>
                    </a:lnTo>
                    <a:lnTo>
                      <a:pt x="207" y="234"/>
                    </a:lnTo>
                    <a:lnTo>
                      <a:pt x="187" y="236"/>
                    </a:lnTo>
                    <a:lnTo>
                      <a:pt x="171" y="243"/>
                    </a:lnTo>
                    <a:lnTo>
                      <a:pt x="157" y="253"/>
                    </a:lnTo>
                    <a:lnTo>
                      <a:pt x="147" y="265"/>
                    </a:lnTo>
                    <a:lnTo>
                      <a:pt x="138" y="280"/>
                    </a:lnTo>
                    <a:lnTo>
                      <a:pt x="134" y="296"/>
                    </a:lnTo>
                    <a:lnTo>
                      <a:pt x="130" y="314"/>
                    </a:lnTo>
                    <a:lnTo>
                      <a:pt x="132" y="331"/>
                    </a:lnTo>
                    <a:lnTo>
                      <a:pt x="135" y="348"/>
                    </a:lnTo>
                    <a:lnTo>
                      <a:pt x="140" y="364"/>
                    </a:lnTo>
                    <a:lnTo>
                      <a:pt x="149" y="377"/>
                    </a:lnTo>
                    <a:lnTo>
                      <a:pt x="161" y="388"/>
                    </a:lnTo>
                    <a:lnTo>
                      <a:pt x="175" y="396"/>
                    </a:lnTo>
                    <a:lnTo>
                      <a:pt x="192" y="399"/>
                    </a:lnTo>
                    <a:lnTo>
                      <a:pt x="249" y="345"/>
                    </a:lnTo>
                    <a:lnTo>
                      <a:pt x="309" y="294"/>
                    </a:lnTo>
                    <a:lnTo>
                      <a:pt x="373" y="248"/>
                    </a:lnTo>
                    <a:lnTo>
                      <a:pt x="440" y="207"/>
                    </a:lnTo>
                    <a:lnTo>
                      <a:pt x="510" y="168"/>
                    </a:lnTo>
                    <a:lnTo>
                      <a:pt x="581" y="134"/>
                    </a:lnTo>
                    <a:lnTo>
                      <a:pt x="656" y="105"/>
                    </a:lnTo>
                    <a:lnTo>
                      <a:pt x="732" y="79"/>
                    </a:lnTo>
                    <a:lnTo>
                      <a:pt x="809" y="57"/>
                    </a:lnTo>
                    <a:lnTo>
                      <a:pt x="888" y="38"/>
                    </a:lnTo>
                    <a:lnTo>
                      <a:pt x="968" y="24"/>
                    </a:lnTo>
                    <a:lnTo>
                      <a:pt x="1048" y="12"/>
                    </a:lnTo>
                    <a:lnTo>
                      <a:pt x="1129" y="4"/>
                    </a:lnTo>
                    <a:lnTo>
                      <a:pt x="1209" y="1"/>
                    </a:lnTo>
                    <a:lnTo>
                      <a:pt x="12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grpSp>
      </p:grpSp>
      <p:grpSp>
        <p:nvGrpSpPr>
          <p:cNvPr id="42" name="Group 41"/>
          <p:cNvGrpSpPr/>
          <p:nvPr/>
        </p:nvGrpSpPr>
        <p:grpSpPr>
          <a:xfrm>
            <a:off x="4803776" y="1828800"/>
            <a:ext cx="1371600" cy="1371600"/>
            <a:chOff x="6405034" y="2438400"/>
            <a:chExt cx="1828800" cy="1828800"/>
          </a:xfrm>
        </p:grpSpPr>
        <p:sp>
          <p:nvSpPr>
            <p:cNvPr id="4" name="Oval 3"/>
            <p:cNvSpPr/>
            <p:nvPr/>
          </p:nvSpPr>
          <p:spPr>
            <a:xfrm>
              <a:off x="6405034" y="2438400"/>
              <a:ext cx="1828800" cy="1828800"/>
            </a:xfrm>
            <a:prstGeom prst="ellipse">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n>
                  <a:solidFill>
                    <a:prstClr val="white"/>
                  </a:solidFill>
                </a:ln>
                <a:solidFill>
                  <a:prstClr val="white"/>
                </a:solidFill>
                <a:ea typeface="Apple LiGothic" pitchFamily="2" charset="-120"/>
              </a:endParaRPr>
            </a:p>
          </p:txBody>
        </p:sp>
        <p:grpSp>
          <p:nvGrpSpPr>
            <p:cNvPr id="29" name="Group 12"/>
            <p:cNvGrpSpPr>
              <a:grpSpLocks noChangeAspect="1"/>
            </p:cNvGrpSpPr>
            <p:nvPr/>
          </p:nvGrpSpPr>
          <p:grpSpPr bwMode="auto">
            <a:xfrm>
              <a:off x="6925438" y="2977232"/>
              <a:ext cx="787992" cy="751137"/>
              <a:chOff x="-1286" y="1448"/>
              <a:chExt cx="784" cy="749"/>
            </a:xfrm>
            <a:solidFill>
              <a:schemeClr val="bg1"/>
            </a:solidFill>
          </p:grpSpPr>
          <p:sp>
            <p:nvSpPr>
              <p:cNvPr id="30" name="Freeform 14"/>
              <p:cNvSpPr>
                <a:spLocks/>
              </p:cNvSpPr>
              <p:nvPr/>
            </p:nvSpPr>
            <p:spPr bwMode="auto">
              <a:xfrm>
                <a:off x="-1187" y="1448"/>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1" name="Freeform 15"/>
              <p:cNvSpPr>
                <a:spLocks/>
              </p:cNvSpPr>
              <p:nvPr/>
            </p:nvSpPr>
            <p:spPr bwMode="auto">
              <a:xfrm>
                <a:off x="-1200" y="1626"/>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2" name="Freeform 16"/>
              <p:cNvSpPr>
                <a:spLocks/>
              </p:cNvSpPr>
              <p:nvPr/>
            </p:nvSpPr>
            <p:spPr bwMode="auto">
              <a:xfrm>
                <a:off x="-1286" y="1665"/>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3" name="Freeform 17"/>
              <p:cNvSpPr>
                <a:spLocks/>
              </p:cNvSpPr>
              <p:nvPr/>
            </p:nvSpPr>
            <p:spPr bwMode="auto">
              <a:xfrm>
                <a:off x="-947" y="1822"/>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4" name="Freeform 18"/>
              <p:cNvSpPr>
                <a:spLocks noEditPoints="1"/>
              </p:cNvSpPr>
              <p:nvPr/>
            </p:nvSpPr>
            <p:spPr bwMode="auto">
              <a:xfrm>
                <a:off x="-832" y="1570"/>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5" name="Freeform 19"/>
              <p:cNvSpPr>
                <a:spLocks noEditPoints="1"/>
              </p:cNvSpPr>
              <p:nvPr/>
            </p:nvSpPr>
            <p:spPr bwMode="auto">
              <a:xfrm>
                <a:off x="-618" y="1636"/>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6" name="Freeform 20"/>
              <p:cNvSpPr>
                <a:spLocks noEditPoints="1"/>
              </p:cNvSpPr>
              <p:nvPr/>
            </p:nvSpPr>
            <p:spPr bwMode="auto">
              <a:xfrm>
                <a:off x="-728" y="1511"/>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7" name="Freeform 21"/>
              <p:cNvSpPr>
                <a:spLocks noEditPoints="1"/>
              </p:cNvSpPr>
              <p:nvPr/>
            </p:nvSpPr>
            <p:spPr bwMode="auto">
              <a:xfrm>
                <a:off x="-664" y="1537"/>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8" name="Freeform 22"/>
              <p:cNvSpPr>
                <a:spLocks noEditPoints="1"/>
              </p:cNvSpPr>
              <p:nvPr/>
            </p:nvSpPr>
            <p:spPr bwMode="auto">
              <a:xfrm>
                <a:off x="-839" y="1547"/>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sp>
            <p:nvSpPr>
              <p:cNvPr id="39" name="Freeform 23"/>
              <p:cNvSpPr>
                <a:spLocks noEditPoints="1"/>
              </p:cNvSpPr>
              <p:nvPr/>
            </p:nvSpPr>
            <p:spPr bwMode="auto">
              <a:xfrm>
                <a:off x="-782" y="1610"/>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grpSp>
      </p:grpSp>
      <p:grpSp>
        <p:nvGrpSpPr>
          <p:cNvPr id="41" name="Group 40"/>
          <p:cNvGrpSpPr/>
          <p:nvPr/>
        </p:nvGrpSpPr>
        <p:grpSpPr>
          <a:xfrm>
            <a:off x="6638925" y="1828800"/>
            <a:ext cx="1371600" cy="1371600"/>
            <a:chOff x="8851900" y="2438400"/>
            <a:chExt cx="1828800" cy="1828800"/>
          </a:xfrm>
        </p:grpSpPr>
        <p:sp>
          <p:nvSpPr>
            <p:cNvPr id="5" name="Oval 4"/>
            <p:cNvSpPr/>
            <p:nvPr/>
          </p:nvSpPr>
          <p:spPr>
            <a:xfrm>
              <a:off x="8851900" y="2438400"/>
              <a:ext cx="1828800" cy="1828800"/>
            </a:xfrm>
            <a:prstGeom prst="ellipse">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ln>
                  <a:solidFill>
                    <a:prstClr val="white"/>
                  </a:solidFill>
                </a:ln>
                <a:solidFill>
                  <a:prstClr val="white"/>
                </a:solidFill>
                <a:ea typeface="Apple LiGothic" pitchFamily="2" charset="-120"/>
              </a:endParaRPr>
            </a:p>
          </p:txBody>
        </p:sp>
        <p:sp>
          <p:nvSpPr>
            <p:cNvPr id="40" name="Freeform 30"/>
            <p:cNvSpPr>
              <a:spLocks noEditPoints="1"/>
            </p:cNvSpPr>
            <p:nvPr/>
          </p:nvSpPr>
          <p:spPr bwMode="auto">
            <a:xfrm>
              <a:off x="9369410" y="2969588"/>
              <a:ext cx="793781" cy="766425"/>
            </a:xfrm>
            <a:custGeom>
              <a:avLst/>
              <a:gdLst>
                <a:gd name="T0" fmla="*/ 1414 w 3485"/>
                <a:gd name="T1" fmla="*/ 854 h 3056"/>
                <a:gd name="T2" fmla="*/ 1719 w 3485"/>
                <a:gd name="T3" fmla="*/ 1937 h 3056"/>
                <a:gd name="T4" fmla="*/ 1662 w 3485"/>
                <a:gd name="T5" fmla="*/ 2162 h 3056"/>
                <a:gd name="T6" fmla="*/ 1619 w 3485"/>
                <a:gd name="T7" fmla="*/ 2401 h 3056"/>
                <a:gd name="T8" fmla="*/ 1685 w 3485"/>
                <a:gd name="T9" fmla="*/ 2489 h 3056"/>
                <a:gd name="T10" fmla="*/ 1840 w 3485"/>
                <a:gd name="T11" fmla="*/ 2579 h 3056"/>
                <a:gd name="T12" fmla="*/ 2080 w 3485"/>
                <a:gd name="T13" fmla="*/ 2717 h 3056"/>
                <a:gd name="T14" fmla="*/ 2273 w 3485"/>
                <a:gd name="T15" fmla="*/ 2828 h 3056"/>
                <a:gd name="T16" fmla="*/ 2326 w 3485"/>
                <a:gd name="T17" fmla="*/ 2857 h 3056"/>
                <a:gd name="T18" fmla="*/ 2558 w 3485"/>
                <a:gd name="T19" fmla="*/ 2925 h 3056"/>
                <a:gd name="T20" fmla="*/ 3178 w 3485"/>
                <a:gd name="T21" fmla="*/ 2728 h 3056"/>
                <a:gd name="T22" fmla="*/ 3331 w 3485"/>
                <a:gd name="T23" fmla="*/ 2457 h 3056"/>
                <a:gd name="T24" fmla="*/ 3313 w 3485"/>
                <a:gd name="T25" fmla="*/ 2210 h 3056"/>
                <a:gd name="T26" fmla="*/ 3238 w 3485"/>
                <a:gd name="T27" fmla="*/ 1954 h 3056"/>
                <a:gd name="T28" fmla="*/ 3192 w 3485"/>
                <a:gd name="T29" fmla="*/ 1828 h 3056"/>
                <a:gd name="T30" fmla="*/ 2960 w 3485"/>
                <a:gd name="T31" fmla="*/ 1370 h 3056"/>
                <a:gd name="T32" fmla="*/ 2879 w 3485"/>
                <a:gd name="T33" fmla="*/ 1465 h 3056"/>
                <a:gd name="T34" fmla="*/ 2614 w 3485"/>
                <a:gd name="T35" fmla="*/ 1331 h 3056"/>
                <a:gd name="T36" fmla="*/ 2443 w 3485"/>
                <a:gd name="T37" fmla="*/ 1377 h 3056"/>
                <a:gd name="T38" fmla="*/ 2202 w 3485"/>
                <a:gd name="T39" fmla="*/ 1305 h 3056"/>
                <a:gd name="T40" fmla="*/ 2040 w 3485"/>
                <a:gd name="T41" fmla="*/ 1273 h 3056"/>
                <a:gd name="T42" fmla="*/ 2098 w 3485"/>
                <a:gd name="T43" fmla="*/ 1704 h 3056"/>
                <a:gd name="T44" fmla="*/ 1574 w 3485"/>
                <a:gd name="T45" fmla="*/ 784 h 3056"/>
                <a:gd name="T46" fmla="*/ 714 w 3485"/>
                <a:gd name="T47" fmla="*/ 334 h 3056"/>
                <a:gd name="T48" fmla="*/ 556 w 3485"/>
                <a:gd name="T49" fmla="*/ 518 h 3056"/>
                <a:gd name="T50" fmla="*/ 606 w 3485"/>
                <a:gd name="T51" fmla="*/ 762 h 3056"/>
                <a:gd name="T52" fmla="*/ 875 w 3485"/>
                <a:gd name="T53" fmla="*/ 1307 h 3056"/>
                <a:gd name="T54" fmla="*/ 699 w 3485"/>
                <a:gd name="T55" fmla="*/ 1180 h 3056"/>
                <a:gd name="T56" fmla="*/ 547 w 3485"/>
                <a:gd name="T57" fmla="*/ 1210 h 3056"/>
                <a:gd name="T58" fmla="*/ 735 w 3485"/>
                <a:gd name="T59" fmla="*/ 1388 h 3056"/>
                <a:gd name="T60" fmla="*/ 1011 w 3485"/>
                <a:gd name="T61" fmla="*/ 1411 h 3056"/>
                <a:gd name="T62" fmla="*/ 1263 w 3485"/>
                <a:gd name="T63" fmla="*/ 1253 h 3056"/>
                <a:gd name="T64" fmla="*/ 1284 w 3485"/>
                <a:gd name="T65" fmla="*/ 977 h 3056"/>
                <a:gd name="T66" fmla="*/ 1090 w 3485"/>
                <a:gd name="T67" fmla="*/ 815 h 3056"/>
                <a:gd name="T68" fmla="*/ 1024 w 3485"/>
                <a:gd name="T69" fmla="*/ 428 h 3056"/>
                <a:gd name="T70" fmla="*/ 1276 w 3485"/>
                <a:gd name="T71" fmla="*/ 560 h 3056"/>
                <a:gd name="T72" fmla="*/ 1129 w 3485"/>
                <a:gd name="T73" fmla="*/ 343 h 3056"/>
                <a:gd name="T74" fmla="*/ 362 w 3485"/>
                <a:gd name="T75" fmla="*/ 0 h 3056"/>
                <a:gd name="T76" fmla="*/ 1722 w 3485"/>
                <a:gd name="T77" fmla="*/ 96 h 3056"/>
                <a:gd name="T78" fmla="*/ 1829 w 3485"/>
                <a:gd name="T79" fmla="*/ 972 h 3056"/>
                <a:gd name="T80" fmla="*/ 1958 w 3485"/>
                <a:gd name="T81" fmla="*/ 1166 h 3056"/>
                <a:gd name="T82" fmla="*/ 2204 w 3485"/>
                <a:gd name="T83" fmla="*/ 1133 h 3056"/>
                <a:gd name="T84" fmla="*/ 2343 w 3485"/>
                <a:gd name="T85" fmla="*/ 1268 h 3056"/>
                <a:gd name="T86" fmla="*/ 2364 w 3485"/>
                <a:gd name="T87" fmla="*/ 1263 h 3056"/>
                <a:gd name="T88" fmla="*/ 2589 w 3485"/>
                <a:gd name="T89" fmla="*/ 1191 h 3056"/>
                <a:gd name="T90" fmla="*/ 2786 w 3485"/>
                <a:gd name="T91" fmla="*/ 1327 h 3056"/>
                <a:gd name="T92" fmla="*/ 2954 w 3485"/>
                <a:gd name="T93" fmla="*/ 1237 h 3056"/>
                <a:gd name="T94" fmla="*/ 3168 w 3485"/>
                <a:gd name="T95" fmla="*/ 1324 h 3056"/>
                <a:gd name="T96" fmla="*/ 3360 w 3485"/>
                <a:gd name="T97" fmla="*/ 1861 h 3056"/>
                <a:gd name="T98" fmla="*/ 3449 w 3485"/>
                <a:gd name="T99" fmla="*/ 2156 h 3056"/>
                <a:gd name="T100" fmla="*/ 3484 w 3485"/>
                <a:gd name="T101" fmla="*/ 2418 h 3056"/>
                <a:gd name="T102" fmla="*/ 3356 w 3485"/>
                <a:gd name="T103" fmla="*/ 2736 h 3056"/>
                <a:gd name="T104" fmla="*/ 3062 w 3485"/>
                <a:gd name="T105" fmla="*/ 2943 h 3056"/>
                <a:gd name="T106" fmla="*/ 2370 w 3485"/>
                <a:gd name="T107" fmla="*/ 3023 h 3056"/>
                <a:gd name="T108" fmla="*/ 1563 w 3485"/>
                <a:gd name="T109" fmla="*/ 2572 h 3056"/>
                <a:gd name="T110" fmla="*/ 1474 w 3485"/>
                <a:gd name="T111" fmla="*/ 2412 h 3056"/>
                <a:gd name="T112" fmla="*/ 1494 w 3485"/>
                <a:gd name="T113" fmla="*/ 2247 h 3056"/>
                <a:gd name="T114" fmla="*/ 1560 w 3485"/>
                <a:gd name="T115" fmla="*/ 1968 h 3056"/>
                <a:gd name="T116" fmla="*/ 1568 w 3485"/>
                <a:gd name="T117" fmla="*/ 1827 h 3056"/>
                <a:gd name="T118" fmla="*/ 266 w 3485"/>
                <a:gd name="T119" fmla="*/ 1769 h 3056"/>
                <a:gd name="T120" fmla="*/ 29 w 3485"/>
                <a:gd name="T121" fmla="*/ 1583 h 3056"/>
                <a:gd name="T122" fmla="*/ 29 w 3485"/>
                <a:gd name="T123" fmla="*/ 198 h 3056"/>
                <a:gd name="T124" fmla="*/ 266 w 3485"/>
                <a:gd name="T125" fmla="*/ 12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5" h="3056">
                  <a:moveTo>
                    <a:pt x="1553" y="782"/>
                  </a:moveTo>
                  <a:lnTo>
                    <a:pt x="1532" y="785"/>
                  </a:lnTo>
                  <a:lnTo>
                    <a:pt x="1468" y="802"/>
                  </a:lnTo>
                  <a:lnTo>
                    <a:pt x="1449" y="810"/>
                  </a:lnTo>
                  <a:lnTo>
                    <a:pt x="1433" y="822"/>
                  </a:lnTo>
                  <a:lnTo>
                    <a:pt x="1422" y="836"/>
                  </a:lnTo>
                  <a:lnTo>
                    <a:pt x="1414" y="854"/>
                  </a:lnTo>
                  <a:lnTo>
                    <a:pt x="1412" y="872"/>
                  </a:lnTo>
                  <a:lnTo>
                    <a:pt x="1414" y="890"/>
                  </a:lnTo>
                  <a:lnTo>
                    <a:pt x="1732" y="1863"/>
                  </a:lnTo>
                  <a:lnTo>
                    <a:pt x="1739" y="1889"/>
                  </a:lnTo>
                  <a:lnTo>
                    <a:pt x="1728" y="1910"/>
                  </a:lnTo>
                  <a:lnTo>
                    <a:pt x="1724" y="1920"/>
                  </a:lnTo>
                  <a:lnTo>
                    <a:pt x="1719" y="1937"/>
                  </a:lnTo>
                  <a:lnTo>
                    <a:pt x="1713" y="1958"/>
                  </a:lnTo>
                  <a:lnTo>
                    <a:pt x="1706" y="1983"/>
                  </a:lnTo>
                  <a:lnTo>
                    <a:pt x="1698" y="2013"/>
                  </a:lnTo>
                  <a:lnTo>
                    <a:pt x="1689" y="2046"/>
                  </a:lnTo>
                  <a:lnTo>
                    <a:pt x="1681" y="2083"/>
                  </a:lnTo>
                  <a:lnTo>
                    <a:pt x="1671" y="2122"/>
                  </a:lnTo>
                  <a:lnTo>
                    <a:pt x="1662" y="2162"/>
                  </a:lnTo>
                  <a:lnTo>
                    <a:pt x="1652" y="2204"/>
                  </a:lnTo>
                  <a:lnTo>
                    <a:pt x="1643" y="2247"/>
                  </a:lnTo>
                  <a:lnTo>
                    <a:pt x="1633" y="2290"/>
                  </a:lnTo>
                  <a:lnTo>
                    <a:pt x="1623" y="2333"/>
                  </a:lnTo>
                  <a:lnTo>
                    <a:pt x="1613" y="2375"/>
                  </a:lnTo>
                  <a:lnTo>
                    <a:pt x="1616" y="2386"/>
                  </a:lnTo>
                  <a:lnTo>
                    <a:pt x="1619" y="2401"/>
                  </a:lnTo>
                  <a:lnTo>
                    <a:pt x="1625" y="2417"/>
                  </a:lnTo>
                  <a:lnTo>
                    <a:pt x="1633" y="2436"/>
                  </a:lnTo>
                  <a:lnTo>
                    <a:pt x="1644" y="2454"/>
                  </a:lnTo>
                  <a:lnTo>
                    <a:pt x="1657" y="2470"/>
                  </a:lnTo>
                  <a:lnTo>
                    <a:pt x="1674" y="2483"/>
                  </a:lnTo>
                  <a:lnTo>
                    <a:pt x="1677" y="2485"/>
                  </a:lnTo>
                  <a:lnTo>
                    <a:pt x="1685" y="2489"/>
                  </a:lnTo>
                  <a:lnTo>
                    <a:pt x="1696" y="2496"/>
                  </a:lnTo>
                  <a:lnTo>
                    <a:pt x="1712" y="2506"/>
                  </a:lnTo>
                  <a:lnTo>
                    <a:pt x="1732" y="2517"/>
                  </a:lnTo>
                  <a:lnTo>
                    <a:pt x="1755" y="2530"/>
                  </a:lnTo>
                  <a:lnTo>
                    <a:pt x="1781" y="2545"/>
                  </a:lnTo>
                  <a:lnTo>
                    <a:pt x="1809" y="2562"/>
                  </a:lnTo>
                  <a:lnTo>
                    <a:pt x="1840" y="2579"/>
                  </a:lnTo>
                  <a:lnTo>
                    <a:pt x="1872" y="2597"/>
                  </a:lnTo>
                  <a:lnTo>
                    <a:pt x="1906" y="2616"/>
                  </a:lnTo>
                  <a:lnTo>
                    <a:pt x="1940" y="2637"/>
                  </a:lnTo>
                  <a:lnTo>
                    <a:pt x="1976" y="2657"/>
                  </a:lnTo>
                  <a:lnTo>
                    <a:pt x="2011" y="2677"/>
                  </a:lnTo>
                  <a:lnTo>
                    <a:pt x="2046" y="2698"/>
                  </a:lnTo>
                  <a:lnTo>
                    <a:pt x="2080" y="2717"/>
                  </a:lnTo>
                  <a:lnTo>
                    <a:pt x="2114" y="2736"/>
                  </a:lnTo>
                  <a:lnTo>
                    <a:pt x="2146" y="2755"/>
                  </a:lnTo>
                  <a:lnTo>
                    <a:pt x="2176" y="2772"/>
                  </a:lnTo>
                  <a:lnTo>
                    <a:pt x="2205" y="2788"/>
                  </a:lnTo>
                  <a:lnTo>
                    <a:pt x="2231" y="2803"/>
                  </a:lnTo>
                  <a:lnTo>
                    <a:pt x="2253" y="2817"/>
                  </a:lnTo>
                  <a:lnTo>
                    <a:pt x="2273" y="2828"/>
                  </a:lnTo>
                  <a:lnTo>
                    <a:pt x="2289" y="2837"/>
                  </a:lnTo>
                  <a:lnTo>
                    <a:pt x="2301" y="2843"/>
                  </a:lnTo>
                  <a:lnTo>
                    <a:pt x="2308" y="2847"/>
                  </a:lnTo>
                  <a:lnTo>
                    <a:pt x="2310" y="2848"/>
                  </a:lnTo>
                  <a:lnTo>
                    <a:pt x="2312" y="2850"/>
                  </a:lnTo>
                  <a:lnTo>
                    <a:pt x="2318" y="2853"/>
                  </a:lnTo>
                  <a:lnTo>
                    <a:pt x="2326" y="2857"/>
                  </a:lnTo>
                  <a:lnTo>
                    <a:pt x="2336" y="2862"/>
                  </a:lnTo>
                  <a:lnTo>
                    <a:pt x="2367" y="2878"/>
                  </a:lnTo>
                  <a:lnTo>
                    <a:pt x="2401" y="2892"/>
                  </a:lnTo>
                  <a:lnTo>
                    <a:pt x="2438" y="2905"/>
                  </a:lnTo>
                  <a:lnTo>
                    <a:pt x="2477" y="2915"/>
                  </a:lnTo>
                  <a:lnTo>
                    <a:pt x="2517" y="2922"/>
                  </a:lnTo>
                  <a:lnTo>
                    <a:pt x="2558" y="2925"/>
                  </a:lnTo>
                  <a:lnTo>
                    <a:pt x="2600" y="2924"/>
                  </a:lnTo>
                  <a:lnTo>
                    <a:pt x="2642" y="2916"/>
                  </a:lnTo>
                  <a:lnTo>
                    <a:pt x="3023" y="2817"/>
                  </a:lnTo>
                  <a:lnTo>
                    <a:pt x="3065" y="2802"/>
                  </a:lnTo>
                  <a:lnTo>
                    <a:pt x="3105" y="2782"/>
                  </a:lnTo>
                  <a:lnTo>
                    <a:pt x="3143" y="2757"/>
                  </a:lnTo>
                  <a:lnTo>
                    <a:pt x="3178" y="2728"/>
                  </a:lnTo>
                  <a:lnTo>
                    <a:pt x="3211" y="2695"/>
                  </a:lnTo>
                  <a:lnTo>
                    <a:pt x="3240" y="2659"/>
                  </a:lnTo>
                  <a:lnTo>
                    <a:pt x="3265" y="2620"/>
                  </a:lnTo>
                  <a:lnTo>
                    <a:pt x="3288" y="2581"/>
                  </a:lnTo>
                  <a:lnTo>
                    <a:pt x="3306" y="2540"/>
                  </a:lnTo>
                  <a:lnTo>
                    <a:pt x="3321" y="2499"/>
                  </a:lnTo>
                  <a:lnTo>
                    <a:pt x="3331" y="2457"/>
                  </a:lnTo>
                  <a:lnTo>
                    <a:pt x="3338" y="2415"/>
                  </a:lnTo>
                  <a:lnTo>
                    <a:pt x="3339" y="2376"/>
                  </a:lnTo>
                  <a:lnTo>
                    <a:pt x="3338" y="2347"/>
                  </a:lnTo>
                  <a:lnTo>
                    <a:pt x="3333" y="2316"/>
                  </a:lnTo>
                  <a:lnTo>
                    <a:pt x="3329" y="2282"/>
                  </a:lnTo>
                  <a:lnTo>
                    <a:pt x="3321" y="2247"/>
                  </a:lnTo>
                  <a:lnTo>
                    <a:pt x="3313" y="2210"/>
                  </a:lnTo>
                  <a:lnTo>
                    <a:pt x="3304" y="2171"/>
                  </a:lnTo>
                  <a:lnTo>
                    <a:pt x="3294" y="2134"/>
                  </a:lnTo>
                  <a:lnTo>
                    <a:pt x="3282" y="2095"/>
                  </a:lnTo>
                  <a:lnTo>
                    <a:pt x="3271" y="2058"/>
                  </a:lnTo>
                  <a:lnTo>
                    <a:pt x="3260" y="2022"/>
                  </a:lnTo>
                  <a:lnTo>
                    <a:pt x="3248" y="1987"/>
                  </a:lnTo>
                  <a:lnTo>
                    <a:pt x="3238" y="1954"/>
                  </a:lnTo>
                  <a:lnTo>
                    <a:pt x="3228" y="1924"/>
                  </a:lnTo>
                  <a:lnTo>
                    <a:pt x="3218" y="1897"/>
                  </a:lnTo>
                  <a:lnTo>
                    <a:pt x="3210" y="1874"/>
                  </a:lnTo>
                  <a:lnTo>
                    <a:pt x="3203" y="1855"/>
                  </a:lnTo>
                  <a:lnTo>
                    <a:pt x="3197" y="1840"/>
                  </a:lnTo>
                  <a:lnTo>
                    <a:pt x="3193" y="1831"/>
                  </a:lnTo>
                  <a:lnTo>
                    <a:pt x="3192" y="1828"/>
                  </a:lnTo>
                  <a:lnTo>
                    <a:pt x="3058" y="1418"/>
                  </a:lnTo>
                  <a:lnTo>
                    <a:pt x="3050" y="1401"/>
                  </a:lnTo>
                  <a:lnTo>
                    <a:pt x="3036" y="1387"/>
                  </a:lnTo>
                  <a:lnTo>
                    <a:pt x="3019" y="1376"/>
                  </a:lnTo>
                  <a:lnTo>
                    <a:pt x="3000" y="1370"/>
                  </a:lnTo>
                  <a:lnTo>
                    <a:pt x="2981" y="1367"/>
                  </a:lnTo>
                  <a:lnTo>
                    <a:pt x="2960" y="1370"/>
                  </a:lnTo>
                  <a:lnTo>
                    <a:pt x="2932" y="1378"/>
                  </a:lnTo>
                  <a:lnTo>
                    <a:pt x="2913" y="1385"/>
                  </a:lnTo>
                  <a:lnTo>
                    <a:pt x="2897" y="1396"/>
                  </a:lnTo>
                  <a:lnTo>
                    <a:pt x="2885" y="1411"/>
                  </a:lnTo>
                  <a:lnTo>
                    <a:pt x="2878" y="1429"/>
                  </a:lnTo>
                  <a:lnTo>
                    <a:pt x="2875" y="1447"/>
                  </a:lnTo>
                  <a:lnTo>
                    <a:pt x="2879" y="1465"/>
                  </a:lnTo>
                  <a:lnTo>
                    <a:pt x="2913" y="1570"/>
                  </a:lnTo>
                  <a:lnTo>
                    <a:pt x="2936" y="1645"/>
                  </a:lnTo>
                  <a:lnTo>
                    <a:pt x="2747" y="1664"/>
                  </a:lnTo>
                  <a:lnTo>
                    <a:pt x="2652" y="1374"/>
                  </a:lnTo>
                  <a:lnTo>
                    <a:pt x="2643" y="1356"/>
                  </a:lnTo>
                  <a:lnTo>
                    <a:pt x="2631" y="1342"/>
                  </a:lnTo>
                  <a:lnTo>
                    <a:pt x="2614" y="1331"/>
                  </a:lnTo>
                  <a:lnTo>
                    <a:pt x="2596" y="1325"/>
                  </a:lnTo>
                  <a:lnTo>
                    <a:pt x="2575" y="1323"/>
                  </a:lnTo>
                  <a:lnTo>
                    <a:pt x="2554" y="1325"/>
                  </a:lnTo>
                  <a:lnTo>
                    <a:pt x="2490" y="1342"/>
                  </a:lnTo>
                  <a:lnTo>
                    <a:pt x="2471" y="1350"/>
                  </a:lnTo>
                  <a:lnTo>
                    <a:pt x="2455" y="1362"/>
                  </a:lnTo>
                  <a:lnTo>
                    <a:pt x="2443" y="1377"/>
                  </a:lnTo>
                  <a:lnTo>
                    <a:pt x="2435" y="1394"/>
                  </a:lnTo>
                  <a:lnTo>
                    <a:pt x="2432" y="1412"/>
                  </a:lnTo>
                  <a:lnTo>
                    <a:pt x="2436" y="1431"/>
                  </a:lnTo>
                  <a:lnTo>
                    <a:pt x="2499" y="1624"/>
                  </a:lnTo>
                  <a:lnTo>
                    <a:pt x="2523" y="1694"/>
                  </a:lnTo>
                  <a:lnTo>
                    <a:pt x="2340" y="1722"/>
                  </a:lnTo>
                  <a:lnTo>
                    <a:pt x="2202" y="1305"/>
                  </a:lnTo>
                  <a:lnTo>
                    <a:pt x="2193" y="1286"/>
                  </a:lnTo>
                  <a:lnTo>
                    <a:pt x="2181" y="1272"/>
                  </a:lnTo>
                  <a:lnTo>
                    <a:pt x="2164" y="1262"/>
                  </a:lnTo>
                  <a:lnTo>
                    <a:pt x="2146" y="1255"/>
                  </a:lnTo>
                  <a:lnTo>
                    <a:pt x="2125" y="1253"/>
                  </a:lnTo>
                  <a:lnTo>
                    <a:pt x="2104" y="1256"/>
                  </a:lnTo>
                  <a:lnTo>
                    <a:pt x="2040" y="1273"/>
                  </a:lnTo>
                  <a:lnTo>
                    <a:pt x="2021" y="1280"/>
                  </a:lnTo>
                  <a:lnTo>
                    <a:pt x="2005" y="1292"/>
                  </a:lnTo>
                  <a:lnTo>
                    <a:pt x="1993" y="1307"/>
                  </a:lnTo>
                  <a:lnTo>
                    <a:pt x="1985" y="1324"/>
                  </a:lnTo>
                  <a:lnTo>
                    <a:pt x="1983" y="1342"/>
                  </a:lnTo>
                  <a:lnTo>
                    <a:pt x="1986" y="1361"/>
                  </a:lnTo>
                  <a:lnTo>
                    <a:pt x="2098" y="1704"/>
                  </a:lnTo>
                  <a:lnTo>
                    <a:pt x="2116" y="1765"/>
                  </a:lnTo>
                  <a:lnTo>
                    <a:pt x="1951" y="1817"/>
                  </a:lnTo>
                  <a:lnTo>
                    <a:pt x="1630" y="834"/>
                  </a:lnTo>
                  <a:lnTo>
                    <a:pt x="1621" y="817"/>
                  </a:lnTo>
                  <a:lnTo>
                    <a:pt x="1609" y="802"/>
                  </a:lnTo>
                  <a:lnTo>
                    <a:pt x="1592" y="792"/>
                  </a:lnTo>
                  <a:lnTo>
                    <a:pt x="1574" y="784"/>
                  </a:lnTo>
                  <a:lnTo>
                    <a:pt x="1553" y="782"/>
                  </a:lnTo>
                  <a:close/>
                  <a:moveTo>
                    <a:pt x="875" y="234"/>
                  </a:moveTo>
                  <a:lnTo>
                    <a:pt x="875" y="297"/>
                  </a:lnTo>
                  <a:lnTo>
                    <a:pt x="828" y="302"/>
                  </a:lnTo>
                  <a:lnTo>
                    <a:pt x="786" y="310"/>
                  </a:lnTo>
                  <a:lnTo>
                    <a:pt x="748" y="321"/>
                  </a:lnTo>
                  <a:lnTo>
                    <a:pt x="714" y="334"/>
                  </a:lnTo>
                  <a:lnTo>
                    <a:pt x="683" y="350"/>
                  </a:lnTo>
                  <a:lnTo>
                    <a:pt x="657" y="368"/>
                  </a:lnTo>
                  <a:lnTo>
                    <a:pt x="628" y="393"/>
                  </a:lnTo>
                  <a:lnTo>
                    <a:pt x="604" y="422"/>
                  </a:lnTo>
                  <a:lnTo>
                    <a:pt x="583" y="451"/>
                  </a:lnTo>
                  <a:lnTo>
                    <a:pt x="568" y="484"/>
                  </a:lnTo>
                  <a:lnTo>
                    <a:pt x="556" y="518"/>
                  </a:lnTo>
                  <a:lnTo>
                    <a:pt x="549" y="555"/>
                  </a:lnTo>
                  <a:lnTo>
                    <a:pt x="547" y="593"/>
                  </a:lnTo>
                  <a:lnTo>
                    <a:pt x="549" y="631"/>
                  </a:lnTo>
                  <a:lnTo>
                    <a:pt x="557" y="667"/>
                  </a:lnTo>
                  <a:lnTo>
                    <a:pt x="569" y="701"/>
                  </a:lnTo>
                  <a:lnTo>
                    <a:pt x="586" y="733"/>
                  </a:lnTo>
                  <a:lnTo>
                    <a:pt x="606" y="762"/>
                  </a:lnTo>
                  <a:lnTo>
                    <a:pt x="631" y="787"/>
                  </a:lnTo>
                  <a:lnTo>
                    <a:pt x="659" y="810"/>
                  </a:lnTo>
                  <a:lnTo>
                    <a:pt x="692" y="829"/>
                  </a:lnTo>
                  <a:lnTo>
                    <a:pt x="754" y="858"/>
                  </a:lnTo>
                  <a:lnTo>
                    <a:pt x="815" y="880"/>
                  </a:lnTo>
                  <a:lnTo>
                    <a:pt x="875" y="896"/>
                  </a:lnTo>
                  <a:lnTo>
                    <a:pt x="875" y="1307"/>
                  </a:lnTo>
                  <a:lnTo>
                    <a:pt x="842" y="1301"/>
                  </a:lnTo>
                  <a:lnTo>
                    <a:pt x="811" y="1290"/>
                  </a:lnTo>
                  <a:lnTo>
                    <a:pt x="782" y="1274"/>
                  </a:lnTo>
                  <a:lnTo>
                    <a:pt x="754" y="1254"/>
                  </a:lnTo>
                  <a:lnTo>
                    <a:pt x="728" y="1228"/>
                  </a:lnTo>
                  <a:lnTo>
                    <a:pt x="713" y="1206"/>
                  </a:lnTo>
                  <a:lnTo>
                    <a:pt x="699" y="1180"/>
                  </a:lnTo>
                  <a:lnTo>
                    <a:pt x="688" y="1149"/>
                  </a:lnTo>
                  <a:lnTo>
                    <a:pt x="677" y="1114"/>
                  </a:lnTo>
                  <a:lnTo>
                    <a:pt x="669" y="1074"/>
                  </a:lnTo>
                  <a:lnTo>
                    <a:pt x="523" y="1099"/>
                  </a:lnTo>
                  <a:lnTo>
                    <a:pt x="528" y="1139"/>
                  </a:lnTo>
                  <a:lnTo>
                    <a:pt x="536" y="1176"/>
                  </a:lnTo>
                  <a:lnTo>
                    <a:pt x="547" y="1210"/>
                  </a:lnTo>
                  <a:lnTo>
                    <a:pt x="562" y="1242"/>
                  </a:lnTo>
                  <a:lnTo>
                    <a:pt x="580" y="1271"/>
                  </a:lnTo>
                  <a:lnTo>
                    <a:pt x="606" y="1304"/>
                  </a:lnTo>
                  <a:lnTo>
                    <a:pt x="634" y="1332"/>
                  </a:lnTo>
                  <a:lnTo>
                    <a:pt x="665" y="1354"/>
                  </a:lnTo>
                  <a:lnTo>
                    <a:pt x="698" y="1373"/>
                  </a:lnTo>
                  <a:lnTo>
                    <a:pt x="735" y="1388"/>
                  </a:lnTo>
                  <a:lnTo>
                    <a:pt x="777" y="1400"/>
                  </a:lnTo>
                  <a:lnTo>
                    <a:pt x="824" y="1409"/>
                  </a:lnTo>
                  <a:lnTo>
                    <a:pt x="876" y="1416"/>
                  </a:lnTo>
                  <a:lnTo>
                    <a:pt x="876" y="1547"/>
                  </a:lnTo>
                  <a:lnTo>
                    <a:pt x="962" y="1547"/>
                  </a:lnTo>
                  <a:lnTo>
                    <a:pt x="962" y="1415"/>
                  </a:lnTo>
                  <a:lnTo>
                    <a:pt x="1011" y="1411"/>
                  </a:lnTo>
                  <a:lnTo>
                    <a:pt x="1057" y="1402"/>
                  </a:lnTo>
                  <a:lnTo>
                    <a:pt x="1100" y="1388"/>
                  </a:lnTo>
                  <a:lnTo>
                    <a:pt x="1140" y="1370"/>
                  </a:lnTo>
                  <a:lnTo>
                    <a:pt x="1176" y="1346"/>
                  </a:lnTo>
                  <a:lnTo>
                    <a:pt x="1210" y="1318"/>
                  </a:lnTo>
                  <a:lnTo>
                    <a:pt x="1239" y="1286"/>
                  </a:lnTo>
                  <a:lnTo>
                    <a:pt x="1263" y="1253"/>
                  </a:lnTo>
                  <a:lnTo>
                    <a:pt x="1282" y="1216"/>
                  </a:lnTo>
                  <a:lnTo>
                    <a:pt x="1296" y="1178"/>
                  </a:lnTo>
                  <a:lnTo>
                    <a:pt x="1304" y="1136"/>
                  </a:lnTo>
                  <a:lnTo>
                    <a:pt x="1306" y="1092"/>
                  </a:lnTo>
                  <a:lnTo>
                    <a:pt x="1304" y="1052"/>
                  </a:lnTo>
                  <a:lnTo>
                    <a:pt x="1296" y="1014"/>
                  </a:lnTo>
                  <a:lnTo>
                    <a:pt x="1284" y="977"/>
                  </a:lnTo>
                  <a:lnTo>
                    <a:pt x="1265" y="944"/>
                  </a:lnTo>
                  <a:lnTo>
                    <a:pt x="1244" y="913"/>
                  </a:lnTo>
                  <a:lnTo>
                    <a:pt x="1218" y="886"/>
                  </a:lnTo>
                  <a:lnTo>
                    <a:pt x="1186" y="862"/>
                  </a:lnTo>
                  <a:lnTo>
                    <a:pt x="1149" y="840"/>
                  </a:lnTo>
                  <a:lnTo>
                    <a:pt x="1107" y="821"/>
                  </a:lnTo>
                  <a:lnTo>
                    <a:pt x="1090" y="815"/>
                  </a:lnTo>
                  <a:lnTo>
                    <a:pt x="1066" y="808"/>
                  </a:lnTo>
                  <a:lnTo>
                    <a:pt x="1038" y="801"/>
                  </a:lnTo>
                  <a:lnTo>
                    <a:pt x="1003" y="792"/>
                  </a:lnTo>
                  <a:lnTo>
                    <a:pt x="962" y="781"/>
                  </a:lnTo>
                  <a:lnTo>
                    <a:pt x="962" y="407"/>
                  </a:lnTo>
                  <a:lnTo>
                    <a:pt x="995" y="416"/>
                  </a:lnTo>
                  <a:lnTo>
                    <a:pt x="1024" y="428"/>
                  </a:lnTo>
                  <a:lnTo>
                    <a:pt x="1050" y="443"/>
                  </a:lnTo>
                  <a:lnTo>
                    <a:pt x="1073" y="462"/>
                  </a:lnTo>
                  <a:lnTo>
                    <a:pt x="1091" y="485"/>
                  </a:lnTo>
                  <a:lnTo>
                    <a:pt x="1107" y="512"/>
                  </a:lnTo>
                  <a:lnTo>
                    <a:pt x="1118" y="544"/>
                  </a:lnTo>
                  <a:lnTo>
                    <a:pt x="1126" y="580"/>
                  </a:lnTo>
                  <a:lnTo>
                    <a:pt x="1276" y="560"/>
                  </a:lnTo>
                  <a:lnTo>
                    <a:pt x="1268" y="519"/>
                  </a:lnTo>
                  <a:lnTo>
                    <a:pt x="1255" y="483"/>
                  </a:lnTo>
                  <a:lnTo>
                    <a:pt x="1238" y="448"/>
                  </a:lnTo>
                  <a:lnTo>
                    <a:pt x="1217" y="417"/>
                  </a:lnTo>
                  <a:lnTo>
                    <a:pt x="1191" y="389"/>
                  </a:lnTo>
                  <a:lnTo>
                    <a:pt x="1161" y="364"/>
                  </a:lnTo>
                  <a:lnTo>
                    <a:pt x="1129" y="343"/>
                  </a:lnTo>
                  <a:lnTo>
                    <a:pt x="1094" y="326"/>
                  </a:lnTo>
                  <a:lnTo>
                    <a:pt x="1054" y="312"/>
                  </a:lnTo>
                  <a:lnTo>
                    <a:pt x="1009" y="303"/>
                  </a:lnTo>
                  <a:lnTo>
                    <a:pt x="961" y="297"/>
                  </a:lnTo>
                  <a:lnTo>
                    <a:pt x="961" y="234"/>
                  </a:lnTo>
                  <a:lnTo>
                    <a:pt x="875" y="234"/>
                  </a:lnTo>
                  <a:close/>
                  <a:moveTo>
                    <a:pt x="362" y="0"/>
                  </a:moveTo>
                  <a:lnTo>
                    <a:pt x="1467" y="0"/>
                  </a:lnTo>
                  <a:lnTo>
                    <a:pt x="1516" y="3"/>
                  </a:lnTo>
                  <a:lnTo>
                    <a:pt x="1563" y="12"/>
                  </a:lnTo>
                  <a:lnTo>
                    <a:pt x="1608" y="25"/>
                  </a:lnTo>
                  <a:lnTo>
                    <a:pt x="1650" y="45"/>
                  </a:lnTo>
                  <a:lnTo>
                    <a:pt x="1687" y="68"/>
                  </a:lnTo>
                  <a:lnTo>
                    <a:pt x="1722" y="96"/>
                  </a:lnTo>
                  <a:lnTo>
                    <a:pt x="1753" y="126"/>
                  </a:lnTo>
                  <a:lnTo>
                    <a:pt x="1779" y="161"/>
                  </a:lnTo>
                  <a:lnTo>
                    <a:pt x="1800" y="198"/>
                  </a:lnTo>
                  <a:lnTo>
                    <a:pt x="1815" y="238"/>
                  </a:lnTo>
                  <a:lnTo>
                    <a:pt x="1825" y="280"/>
                  </a:lnTo>
                  <a:lnTo>
                    <a:pt x="1829" y="324"/>
                  </a:lnTo>
                  <a:lnTo>
                    <a:pt x="1829" y="972"/>
                  </a:lnTo>
                  <a:lnTo>
                    <a:pt x="1847" y="1028"/>
                  </a:lnTo>
                  <a:lnTo>
                    <a:pt x="1866" y="1087"/>
                  </a:lnTo>
                  <a:lnTo>
                    <a:pt x="1886" y="1149"/>
                  </a:lnTo>
                  <a:lnTo>
                    <a:pt x="1907" y="1213"/>
                  </a:lnTo>
                  <a:lnTo>
                    <a:pt x="1924" y="1197"/>
                  </a:lnTo>
                  <a:lnTo>
                    <a:pt x="1940" y="1181"/>
                  </a:lnTo>
                  <a:lnTo>
                    <a:pt x="1958" y="1166"/>
                  </a:lnTo>
                  <a:lnTo>
                    <a:pt x="1977" y="1155"/>
                  </a:lnTo>
                  <a:lnTo>
                    <a:pt x="2000" y="1146"/>
                  </a:lnTo>
                  <a:lnTo>
                    <a:pt x="2063" y="1130"/>
                  </a:lnTo>
                  <a:lnTo>
                    <a:pt x="2098" y="1123"/>
                  </a:lnTo>
                  <a:lnTo>
                    <a:pt x="2134" y="1122"/>
                  </a:lnTo>
                  <a:lnTo>
                    <a:pt x="2170" y="1125"/>
                  </a:lnTo>
                  <a:lnTo>
                    <a:pt x="2204" y="1133"/>
                  </a:lnTo>
                  <a:lnTo>
                    <a:pt x="2234" y="1146"/>
                  </a:lnTo>
                  <a:lnTo>
                    <a:pt x="2264" y="1163"/>
                  </a:lnTo>
                  <a:lnTo>
                    <a:pt x="2290" y="1184"/>
                  </a:lnTo>
                  <a:lnTo>
                    <a:pt x="2312" y="1208"/>
                  </a:lnTo>
                  <a:lnTo>
                    <a:pt x="2330" y="1237"/>
                  </a:lnTo>
                  <a:lnTo>
                    <a:pt x="2343" y="1267"/>
                  </a:lnTo>
                  <a:lnTo>
                    <a:pt x="2343" y="1268"/>
                  </a:lnTo>
                  <a:lnTo>
                    <a:pt x="2344" y="1269"/>
                  </a:lnTo>
                  <a:lnTo>
                    <a:pt x="2344" y="1272"/>
                  </a:lnTo>
                  <a:lnTo>
                    <a:pt x="2345" y="1274"/>
                  </a:lnTo>
                  <a:lnTo>
                    <a:pt x="2346" y="1276"/>
                  </a:lnTo>
                  <a:lnTo>
                    <a:pt x="2347" y="1278"/>
                  </a:lnTo>
                  <a:lnTo>
                    <a:pt x="2347" y="1279"/>
                  </a:lnTo>
                  <a:lnTo>
                    <a:pt x="2364" y="1263"/>
                  </a:lnTo>
                  <a:lnTo>
                    <a:pt x="2383" y="1249"/>
                  </a:lnTo>
                  <a:lnTo>
                    <a:pt x="2403" y="1236"/>
                  </a:lnTo>
                  <a:lnTo>
                    <a:pt x="2425" y="1224"/>
                  </a:lnTo>
                  <a:lnTo>
                    <a:pt x="2449" y="1216"/>
                  </a:lnTo>
                  <a:lnTo>
                    <a:pt x="2513" y="1199"/>
                  </a:lnTo>
                  <a:lnTo>
                    <a:pt x="2551" y="1192"/>
                  </a:lnTo>
                  <a:lnTo>
                    <a:pt x="2589" y="1191"/>
                  </a:lnTo>
                  <a:lnTo>
                    <a:pt x="2625" y="1196"/>
                  </a:lnTo>
                  <a:lnTo>
                    <a:pt x="2660" y="1207"/>
                  </a:lnTo>
                  <a:lnTo>
                    <a:pt x="2693" y="1222"/>
                  </a:lnTo>
                  <a:lnTo>
                    <a:pt x="2723" y="1243"/>
                  </a:lnTo>
                  <a:lnTo>
                    <a:pt x="2747" y="1267"/>
                  </a:lnTo>
                  <a:lnTo>
                    <a:pt x="2769" y="1294"/>
                  </a:lnTo>
                  <a:lnTo>
                    <a:pt x="2786" y="1327"/>
                  </a:lnTo>
                  <a:lnTo>
                    <a:pt x="2803" y="1308"/>
                  </a:lnTo>
                  <a:lnTo>
                    <a:pt x="2822" y="1289"/>
                  </a:lnTo>
                  <a:lnTo>
                    <a:pt x="2843" y="1273"/>
                  </a:lnTo>
                  <a:lnTo>
                    <a:pt x="2865" y="1261"/>
                  </a:lnTo>
                  <a:lnTo>
                    <a:pt x="2891" y="1251"/>
                  </a:lnTo>
                  <a:lnTo>
                    <a:pt x="2919" y="1244"/>
                  </a:lnTo>
                  <a:lnTo>
                    <a:pt x="2954" y="1237"/>
                  </a:lnTo>
                  <a:lnTo>
                    <a:pt x="2988" y="1236"/>
                  </a:lnTo>
                  <a:lnTo>
                    <a:pt x="3023" y="1239"/>
                  </a:lnTo>
                  <a:lnTo>
                    <a:pt x="3057" y="1248"/>
                  </a:lnTo>
                  <a:lnTo>
                    <a:pt x="3090" y="1261"/>
                  </a:lnTo>
                  <a:lnTo>
                    <a:pt x="3120" y="1278"/>
                  </a:lnTo>
                  <a:lnTo>
                    <a:pt x="3146" y="1300"/>
                  </a:lnTo>
                  <a:lnTo>
                    <a:pt x="3168" y="1324"/>
                  </a:lnTo>
                  <a:lnTo>
                    <a:pt x="3186" y="1351"/>
                  </a:lnTo>
                  <a:lnTo>
                    <a:pt x="3198" y="1381"/>
                  </a:lnTo>
                  <a:lnTo>
                    <a:pt x="3331" y="1788"/>
                  </a:lnTo>
                  <a:lnTo>
                    <a:pt x="3325" y="1780"/>
                  </a:lnTo>
                  <a:lnTo>
                    <a:pt x="3337" y="1803"/>
                  </a:lnTo>
                  <a:lnTo>
                    <a:pt x="3348" y="1829"/>
                  </a:lnTo>
                  <a:lnTo>
                    <a:pt x="3360" y="1861"/>
                  </a:lnTo>
                  <a:lnTo>
                    <a:pt x="3374" y="1897"/>
                  </a:lnTo>
                  <a:lnTo>
                    <a:pt x="3386" y="1937"/>
                  </a:lnTo>
                  <a:lnTo>
                    <a:pt x="3400" y="1978"/>
                  </a:lnTo>
                  <a:lnTo>
                    <a:pt x="3413" y="2022"/>
                  </a:lnTo>
                  <a:lnTo>
                    <a:pt x="3426" y="2067"/>
                  </a:lnTo>
                  <a:lnTo>
                    <a:pt x="3437" y="2111"/>
                  </a:lnTo>
                  <a:lnTo>
                    <a:pt x="3449" y="2156"/>
                  </a:lnTo>
                  <a:lnTo>
                    <a:pt x="3459" y="2200"/>
                  </a:lnTo>
                  <a:lnTo>
                    <a:pt x="3467" y="2241"/>
                  </a:lnTo>
                  <a:lnTo>
                    <a:pt x="3475" y="2280"/>
                  </a:lnTo>
                  <a:lnTo>
                    <a:pt x="3480" y="2316"/>
                  </a:lnTo>
                  <a:lnTo>
                    <a:pt x="3484" y="2347"/>
                  </a:lnTo>
                  <a:lnTo>
                    <a:pt x="3485" y="2374"/>
                  </a:lnTo>
                  <a:lnTo>
                    <a:pt x="3484" y="2418"/>
                  </a:lnTo>
                  <a:lnTo>
                    <a:pt x="3478" y="2464"/>
                  </a:lnTo>
                  <a:lnTo>
                    <a:pt x="3467" y="2511"/>
                  </a:lnTo>
                  <a:lnTo>
                    <a:pt x="3453" y="2557"/>
                  </a:lnTo>
                  <a:lnTo>
                    <a:pt x="3434" y="2604"/>
                  </a:lnTo>
                  <a:lnTo>
                    <a:pt x="3413" y="2650"/>
                  </a:lnTo>
                  <a:lnTo>
                    <a:pt x="3386" y="2694"/>
                  </a:lnTo>
                  <a:lnTo>
                    <a:pt x="3356" y="2736"/>
                  </a:lnTo>
                  <a:lnTo>
                    <a:pt x="3323" y="2777"/>
                  </a:lnTo>
                  <a:lnTo>
                    <a:pt x="3287" y="2815"/>
                  </a:lnTo>
                  <a:lnTo>
                    <a:pt x="3248" y="2848"/>
                  </a:lnTo>
                  <a:lnTo>
                    <a:pt x="3205" y="2879"/>
                  </a:lnTo>
                  <a:lnTo>
                    <a:pt x="3160" y="2905"/>
                  </a:lnTo>
                  <a:lnTo>
                    <a:pt x="3112" y="2926"/>
                  </a:lnTo>
                  <a:lnTo>
                    <a:pt x="3062" y="2943"/>
                  </a:lnTo>
                  <a:lnTo>
                    <a:pt x="2683" y="3042"/>
                  </a:lnTo>
                  <a:lnTo>
                    <a:pt x="2634" y="3052"/>
                  </a:lnTo>
                  <a:lnTo>
                    <a:pt x="2584" y="3056"/>
                  </a:lnTo>
                  <a:lnTo>
                    <a:pt x="2532" y="3056"/>
                  </a:lnTo>
                  <a:lnTo>
                    <a:pt x="2480" y="3050"/>
                  </a:lnTo>
                  <a:lnTo>
                    <a:pt x="2426" y="3039"/>
                  </a:lnTo>
                  <a:lnTo>
                    <a:pt x="2370" y="3023"/>
                  </a:lnTo>
                  <a:lnTo>
                    <a:pt x="2315" y="3001"/>
                  </a:lnTo>
                  <a:lnTo>
                    <a:pt x="2258" y="2975"/>
                  </a:lnTo>
                  <a:lnTo>
                    <a:pt x="2255" y="2973"/>
                  </a:lnTo>
                  <a:lnTo>
                    <a:pt x="2247" y="2969"/>
                  </a:lnTo>
                  <a:lnTo>
                    <a:pt x="2234" y="2962"/>
                  </a:lnTo>
                  <a:lnTo>
                    <a:pt x="1591" y="2591"/>
                  </a:lnTo>
                  <a:lnTo>
                    <a:pt x="1563" y="2572"/>
                  </a:lnTo>
                  <a:lnTo>
                    <a:pt x="1541" y="2550"/>
                  </a:lnTo>
                  <a:lnTo>
                    <a:pt x="1523" y="2527"/>
                  </a:lnTo>
                  <a:lnTo>
                    <a:pt x="1507" y="2503"/>
                  </a:lnTo>
                  <a:lnTo>
                    <a:pt x="1494" y="2478"/>
                  </a:lnTo>
                  <a:lnTo>
                    <a:pt x="1485" y="2455"/>
                  </a:lnTo>
                  <a:lnTo>
                    <a:pt x="1478" y="2432"/>
                  </a:lnTo>
                  <a:lnTo>
                    <a:pt x="1474" y="2412"/>
                  </a:lnTo>
                  <a:lnTo>
                    <a:pt x="1471" y="2394"/>
                  </a:lnTo>
                  <a:lnTo>
                    <a:pt x="1469" y="2380"/>
                  </a:lnTo>
                  <a:lnTo>
                    <a:pt x="1468" y="2368"/>
                  </a:lnTo>
                  <a:lnTo>
                    <a:pt x="1473" y="2345"/>
                  </a:lnTo>
                  <a:lnTo>
                    <a:pt x="1480" y="2316"/>
                  </a:lnTo>
                  <a:lnTo>
                    <a:pt x="1486" y="2283"/>
                  </a:lnTo>
                  <a:lnTo>
                    <a:pt x="1494" y="2247"/>
                  </a:lnTo>
                  <a:lnTo>
                    <a:pt x="1503" y="2207"/>
                  </a:lnTo>
                  <a:lnTo>
                    <a:pt x="1512" y="2166"/>
                  </a:lnTo>
                  <a:lnTo>
                    <a:pt x="1522" y="2125"/>
                  </a:lnTo>
                  <a:lnTo>
                    <a:pt x="1532" y="2083"/>
                  </a:lnTo>
                  <a:lnTo>
                    <a:pt x="1542" y="2042"/>
                  </a:lnTo>
                  <a:lnTo>
                    <a:pt x="1551" y="2004"/>
                  </a:lnTo>
                  <a:lnTo>
                    <a:pt x="1560" y="1968"/>
                  </a:lnTo>
                  <a:lnTo>
                    <a:pt x="1569" y="1935"/>
                  </a:lnTo>
                  <a:lnTo>
                    <a:pt x="1578" y="1907"/>
                  </a:lnTo>
                  <a:lnTo>
                    <a:pt x="1586" y="1884"/>
                  </a:lnTo>
                  <a:lnTo>
                    <a:pt x="1584" y="1878"/>
                  </a:lnTo>
                  <a:lnTo>
                    <a:pt x="1580" y="1866"/>
                  </a:lnTo>
                  <a:lnTo>
                    <a:pt x="1575" y="1849"/>
                  </a:lnTo>
                  <a:lnTo>
                    <a:pt x="1568" y="1827"/>
                  </a:lnTo>
                  <a:lnTo>
                    <a:pt x="1559" y="1801"/>
                  </a:lnTo>
                  <a:lnTo>
                    <a:pt x="1550" y="1772"/>
                  </a:lnTo>
                  <a:lnTo>
                    <a:pt x="1509" y="1779"/>
                  </a:lnTo>
                  <a:lnTo>
                    <a:pt x="1467" y="1781"/>
                  </a:lnTo>
                  <a:lnTo>
                    <a:pt x="362" y="1781"/>
                  </a:lnTo>
                  <a:lnTo>
                    <a:pt x="313" y="1778"/>
                  </a:lnTo>
                  <a:lnTo>
                    <a:pt x="266" y="1769"/>
                  </a:lnTo>
                  <a:lnTo>
                    <a:pt x="222" y="1756"/>
                  </a:lnTo>
                  <a:lnTo>
                    <a:pt x="180" y="1736"/>
                  </a:lnTo>
                  <a:lnTo>
                    <a:pt x="141" y="1713"/>
                  </a:lnTo>
                  <a:lnTo>
                    <a:pt x="106" y="1686"/>
                  </a:lnTo>
                  <a:lnTo>
                    <a:pt x="76" y="1655"/>
                  </a:lnTo>
                  <a:lnTo>
                    <a:pt x="50" y="1621"/>
                  </a:lnTo>
                  <a:lnTo>
                    <a:pt x="29" y="1583"/>
                  </a:lnTo>
                  <a:lnTo>
                    <a:pt x="13" y="1543"/>
                  </a:lnTo>
                  <a:lnTo>
                    <a:pt x="3" y="1502"/>
                  </a:lnTo>
                  <a:lnTo>
                    <a:pt x="0" y="1457"/>
                  </a:lnTo>
                  <a:lnTo>
                    <a:pt x="0" y="324"/>
                  </a:lnTo>
                  <a:lnTo>
                    <a:pt x="3" y="280"/>
                  </a:lnTo>
                  <a:lnTo>
                    <a:pt x="13" y="238"/>
                  </a:lnTo>
                  <a:lnTo>
                    <a:pt x="29" y="198"/>
                  </a:lnTo>
                  <a:lnTo>
                    <a:pt x="50" y="161"/>
                  </a:lnTo>
                  <a:lnTo>
                    <a:pt x="76" y="126"/>
                  </a:lnTo>
                  <a:lnTo>
                    <a:pt x="106" y="96"/>
                  </a:lnTo>
                  <a:lnTo>
                    <a:pt x="141" y="68"/>
                  </a:lnTo>
                  <a:lnTo>
                    <a:pt x="180" y="45"/>
                  </a:lnTo>
                  <a:lnTo>
                    <a:pt x="222" y="25"/>
                  </a:lnTo>
                  <a:lnTo>
                    <a:pt x="266" y="12"/>
                  </a:lnTo>
                  <a:lnTo>
                    <a:pt x="313" y="3"/>
                  </a:lnTo>
                  <a:lnTo>
                    <a:pt x="36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sz="1100" dirty="0">
                <a:solidFill>
                  <a:prstClr val="black"/>
                </a:solidFill>
                <a:ea typeface="Apple LiGothic" pitchFamily="2" charset="-120"/>
              </a:endParaRPr>
            </a:p>
          </p:txBody>
        </p:sp>
      </p:grpSp>
    </p:spTree>
    <p:extLst>
      <p:ext uri="{BB962C8B-B14F-4D97-AF65-F5344CB8AC3E}">
        <p14:creationId xmlns:p14="http://schemas.microsoft.com/office/powerpoint/2010/main" val="17579663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anim calcmode="lin" valueType="num">
                                      <p:cBhvr>
                                        <p:cTn id="41" dur="500" fill="hold"/>
                                        <p:tgtEl>
                                          <p:spTgt spid="9"/>
                                        </p:tgtEl>
                                        <p:attrNameLst>
                                          <p:attrName>ppt_x</p:attrName>
                                        </p:attrNameLst>
                                      </p:cBhvr>
                                      <p:tavLst>
                                        <p:tav tm="0">
                                          <p:val>
                                            <p:strVal val="#ppt_x"/>
                                          </p:val>
                                        </p:tav>
                                        <p:tav tm="100000">
                                          <p:val>
                                            <p:strVal val="#ppt_x"/>
                                          </p:val>
                                        </p:tav>
                                      </p:tavLst>
                                    </p:anim>
                                    <p:anim calcmode="lin" valueType="num">
                                      <p:cBhvr>
                                        <p:cTn id="42" dur="5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Lst>
          </a:blip>
          <a:srcRect/>
          <a:stretch>
            <a:fillRect t="-9000"/>
          </a:stretch>
        </a:blipFill>
        <a:effectLst/>
      </p:bgPr>
    </p:bg>
    <p:spTree>
      <p:nvGrpSpPr>
        <p:cNvPr id="1" name=""/>
        <p:cNvGrpSpPr/>
        <p:nvPr/>
      </p:nvGrpSpPr>
      <p:grpSpPr>
        <a:xfrm>
          <a:off x="0" y="0"/>
          <a:ext cx="0" cy="0"/>
          <a:chOff x="0" y="0"/>
          <a:chExt cx="0" cy="0"/>
        </a:xfrm>
      </p:grpSpPr>
      <p:sp>
        <p:nvSpPr>
          <p:cNvPr id="2" name="Rectangle 1"/>
          <p:cNvSpPr/>
          <p:nvPr/>
        </p:nvSpPr>
        <p:spPr>
          <a:xfrm>
            <a:off x="697511" y="7394"/>
            <a:ext cx="7749251" cy="1338828"/>
          </a:xfrm>
          <a:prstGeom prst="rect">
            <a:avLst/>
          </a:prstGeom>
        </p:spPr>
        <p:txBody>
          <a:bodyPr wrap="square" lIns="68580" tIns="34290" rIns="68580" bIns="34290">
            <a:spAutoFit/>
          </a:bodyPr>
          <a:lstStyle/>
          <a:p>
            <a:pPr algn="ctr">
              <a:lnSpc>
                <a:spcPct val="110000"/>
              </a:lnSpc>
            </a:pPr>
            <a:r>
              <a:rPr lang="zh-TW" altLang="en-US" sz="2700" cap="all" dirty="0">
                <a:ln w="3175">
                  <a:solidFill>
                    <a:prstClr val="white"/>
                  </a:solidFill>
                </a:ln>
                <a:solidFill>
                  <a:prstClr val="white"/>
                </a:solidFill>
                <a:ea typeface="Apple LiGothic" pitchFamily="2" charset="-120"/>
              </a:rPr>
              <a:t>高度影響力的倍速工具 </a:t>
            </a:r>
            <a:br>
              <a:rPr lang="zh-TW" altLang="en-US" sz="2700" cap="all" dirty="0">
                <a:ln w="3175">
                  <a:solidFill>
                    <a:prstClr val="white"/>
                  </a:solidFill>
                </a:ln>
                <a:solidFill>
                  <a:prstClr val="white"/>
                </a:solidFill>
                <a:ea typeface="Apple LiGothic" pitchFamily="2" charset="-120"/>
              </a:rPr>
            </a:br>
            <a:r>
              <a:rPr lang="zh-TW" altLang="en-US" sz="2700" cap="all" dirty="0">
                <a:ln w="3175">
                  <a:solidFill>
                    <a:prstClr val="white"/>
                  </a:solidFill>
                </a:ln>
                <a:solidFill>
                  <a:prstClr val="white"/>
                </a:solidFill>
                <a:ea typeface="Apple LiGothic" pitchFamily="2" charset="-120"/>
              </a:rPr>
              <a:t>帶來最佳優勢</a:t>
            </a:r>
            <a:endParaRPr lang="en-US" sz="2700" cap="all" dirty="0">
              <a:ln w="3175">
                <a:solidFill>
                  <a:prstClr val="white"/>
                </a:solidFill>
              </a:ln>
              <a:solidFill>
                <a:prstClr val="white"/>
              </a:solidFill>
              <a:ea typeface="Apple LiGothic" pitchFamily="2" charset="-120"/>
            </a:endParaRPr>
          </a:p>
          <a:p>
            <a:pPr algn="ctr">
              <a:lnSpc>
                <a:spcPct val="110000"/>
              </a:lnSpc>
            </a:pPr>
            <a:r>
              <a:rPr lang="en-US" sz="2100" cap="all" dirty="0">
                <a:ln w="3175">
                  <a:solidFill>
                    <a:prstClr val="white"/>
                  </a:solidFill>
                </a:ln>
                <a:solidFill>
                  <a:prstClr val="white"/>
                </a:solidFill>
                <a:ea typeface="Apple LiGothic" pitchFamily="2" charset="-120"/>
              </a:rPr>
              <a:t>A Forced Multiplier for Stronger Results</a:t>
            </a:r>
          </a:p>
        </p:txBody>
      </p:sp>
      <p:grpSp>
        <p:nvGrpSpPr>
          <p:cNvPr id="84" name="Group 83"/>
          <p:cNvGrpSpPr/>
          <p:nvPr/>
        </p:nvGrpSpPr>
        <p:grpSpPr>
          <a:xfrm>
            <a:off x="459796" y="1394204"/>
            <a:ext cx="1535258" cy="3654703"/>
            <a:chOff x="613062" y="2306782"/>
            <a:chExt cx="2047010" cy="4872937"/>
          </a:xfrm>
        </p:grpSpPr>
        <p:sp>
          <p:nvSpPr>
            <p:cNvPr id="8" name="Rectangle 7"/>
            <p:cNvSpPr/>
            <p:nvPr/>
          </p:nvSpPr>
          <p:spPr>
            <a:xfrm>
              <a:off x="613063" y="2306782"/>
              <a:ext cx="2047009" cy="1641763"/>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a typeface="Apple LiGothic" pitchFamily="2" charset="-120"/>
              </a:endParaRPr>
            </a:p>
          </p:txBody>
        </p:sp>
        <p:sp>
          <p:nvSpPr>
            <p:cNvPr id="49" name="Rectangle 48"/>
            <p:cNvSpPr/>
            <p:nvPr/>
          </p:nvSpPr>
          <p:spPr>
            <a:xfrm>
              <a:off x="613062" y="3817730"/>
              <a:ext cx="2047009" cy="33619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n w="3175">
                    <a:solidFill>
                      <a:prstClr val="white"/>
                    </a:solidFill>
                  </a:ln>
                  <a:solidFill>
                    <a:prstClr val="white"/>
                  </a:solidFill>
                  <a:latin typeface="PMingLiU" panose="02020500000000000000" pitchFamily="18" charset="-120"/>
                  <a:ea typeface="Apple LiGothic" pitchFamily="2" charset="-120"/>
                  <a:cs typeface="Calibri"/>
                  <a:sym typeface="Century Gothic"/>
                </a:rPr>
                <a:t>購物年金就像是具有高度影響力的倍速工具，能夠更快產生來自 </a:t>
              </a:r>
              <a:r>
                <a:rPr lang="en-US" altLang="zh-TW" dirty="0">
                  <a:ln w="3175">
                    <a:solidFill>
                      <a:prstClr val="white"/>
                    </a:solidFill>
                  </a:ln>
                  <a:solidFill>
                    <a:prstClr val="white"/>
                  </a:solidFill>
                  <a:latin typeface="Arial" panose="020B0604020202020204" pitchFamily="34" charset="0"/>
                  <a:ea typeface="Apple LiGothic" pitchFamily="2" charset="-120"/>
                  <a:cs typeface="Arial" panose="020B0604020202020204" pitchFamily="34" charset="0"/>
                  <a:sym typeface="Century Gothic"/>
                </a:rPr>
                <a:t>MPCP</a:t>
              </a:r>
              <a:r>
                <a:rPr lang="en-US" altLang="zh-TW" dirty="0">
                  <a:ln w="3175">
                    <a:solidFill>
                      <a:prstClr val="white"/>
                    </a:solidFill>
                  </a:ln>
                  <a:solidFill>
                    <a:prstClr val="white"/>
                  </a:solidFill>
                  <a:latin typeface="PMingLiU" panose="02020500000000000000" pitchFamily="18" charset="-120"/>
                  <a:ea typeface="Apple LiGothic" pitchFamily="2" charset="-120"/>
                  <a:cs typeface="Calibri"/>
                  <a:sym typeface="Century Gothic"/>
                </a:rPr>
                <a:t> </a:t>
              </a:r>
              <a:r>
                <a:rPr lang="zh-TW" altLang="en-US" dirty="0">
                  <a:ln w="3175">
                    <a:solidFill>
                      <a:prstClr val="white"/>
                    </a:solidFill>
                  </a:ln>
                  <a:solidFill>
                    <a:prstClr val="white"/>
                  </a:solidFill>
                  <a:latin typeface="PMingLiU" panose="02020500000000000000" pitchFamily="18" charset="-120"/>
                  <a:ea typeface="Apple LiGothic" pitchFamily="2" charset="-120"/>
                  <a:cs typeface="Calibri"/>
                  <a:sym typeface="Century Gothic"/>
                </a:rPr>
                <a:t>的佣金收入</a:t>
              </a:r>
              <a:r>
                <a:rPr lang="zh-CN" altLang="en-US" dirty="0" smtClean="0">
                  <a:ln w="3175">
                    <a:solidFill>
                      <a:prstClr val="white"/>
                    </a:solidFill>
                  </a:ln>
                  <a:solidFill>
                    <a:prstClr val="white"/>
                  </a:solidFill>
                  <a:latin typeface="PMingLiU" panose="02020500000000000000" pitchFamily="18" charset="-120"/>
                  <a:ea typeface="PMingLiU" panose="02020500000000000000" pitchFamily="18" charset="-120"/>
                  <a:cs typeface="Calibri"/>
                  <a:sym typeface="Century Gothic"/>
                </a:rPr>
                <a:t>。</a:t>
              </a:r>
              <a:endParaRPr lang="en-US" dirty="0" smtClean="0">
                <a:ln w="3175">
                  <a:solidFill>
                    <a:prstClr val="white"/>
                  </a:solidFill>
                </a:ln>
                <a:solidFill>
                  <a:prstClr val="white"/>
                </a:solidFill>
                <a:ea typeface="Apple LiGothic" pitchFamily="2" charset="-120"/>
                <a:cs typeface="Calibri"/>
                <a:sym typeface="Century Gothic"/>
              </a:endParaRPr>
            </a:p>
            <a:p>
              <a:pPr algn="ctr"/>
              <a:r>
                <a:rPr lang="en-US" sz="1200" dirty="0">
                  <a:ln w="3175">
                    <a:solidFill>
                      <a:prstClr val="white"/>
                    </a:solidFill>
                  </a:ln>
                  <a:solidFill>
                    <a:prstClr val="white"/>
                  </a:solidFill>
                  <a:ea typeface="Apple LiGothic" pitchFamily="2" charset="-120"/>
                  <a:cs typeface="Calibri"/>
                  <a:sym typeface="Century Gothic"/>
                </a:rPr>
                <a:t>The Shopping Annuity</a:t>
              </a:r>
              <a:r>
                <a:rPr lang="en-US" sz="1200" cap="all" baseline="30000" dirty="0">
                  <a:ln w="3175">
                    <a:solidFill>
                      <a:prstClr val="white"/>
                    </a:solidFill>
                  </a:ln>
                  <a:solidFill>
                    <a:prstClr val="white"/>
                  </a:solidFill>
                  <a:ea typeface="Apple LiGothic" pitchFamily="2" charset="-120"/>
                  <a:cs typeface="Century Gothic"/>
                </a:rPr>
                <a:t>®</a:t>
              </a:r>
              <a:r>
                <a:rPr lang="en-US" sz="1200" dirty="0">
                  <a:ln w="3175">
                    <a:solidFill>
                      <a:prstClr val="white"/>
                    </a:solidFill>
                  </a:ln>
                  <a:solidFill>
                    <a:prstClr val="white"/>
                  </a:solidFill>
                  <a:ea typeface="Apple LiGothic" pitchFamily="2" charset="-120"/>
                  <a:cs typeface="Calibri"/>
                  <a:sym typeface="Century Gothic"/>
                </a:rPr>
                <a:t> acts as a forced multiplier </a:t>
              </a:r>
              <a:br>
                <a:rPr lang="en-US" sz="1200" dirty="0">
                  <a:ln w="3175">
                    <a:solidFill>
                      <a:prstClr val="white"/>
                    </a:solidFill>
                  </a:ln>
                  <a:solidFill>
                    <a:prstClr val="white"/>
                  </a:solidFill>
                  <a:ea typeface="Apple LiGothic" pitchFamily="2" charset="-120"/>
                  <a:cs typeface="Calibri"/>
                  <a:sym typeface="Century Gothic"/>
                </a:rPr>
              </a:br>
              <a:r>
                <a:rPr lang="en-US" sz="1200" dirty="0">
                  <a:ln w="3175">
                    <a:solidFill>
                      <a:prstClr val="white"/>
                    </a:solidFill>
                  </a:ln>
                  <a:solidFill>
                    <a:prstClr val="white"/>
                  </a:solidFill>
                  <a:ea typeface="Apple LiGothic" pitchFamily="2" charset="-120"/>
                  <a:cs typeface="Calibri"/>
                  <a:sym typeface="Century Gothic"/>
                </a:rPr>
                <a:t>to accelerate a residual income generated by </a:t>
              </a:r>
              <a:br>
                <a:rPr lang="en-US" sz="1200" dirty="0">
                  <a:ln w="3175">
                    <a:solidFill>
                      <a:prstClr val="white"/>
                    </a:solidFill>
                  </a:ln>
                  <a:solidFill>
                    <a:prstClr val="white"/>
                  </a:solidFill>
                  <a:ea typeface="Apple LiGothic" pitchFamily="2" charset="-120"/>
                  <a:cs typeface="Calibri"/>
                  <a:sym typeface="Century Gothic"/>
                </a:rPr>
              </a:br>
              <a:r>
                <a:rPr lang="en-US" sz="1200" dirty="0">
                  <a:ln w="3175">
                    <a:solidFill>
                      <a:prstClr val="white"/>
                    </a:solidFill>
                  </a:ln>
                  <a:solidFill>
                    <a:prstClr val="white"/>
                  </a:solidFill>
                  <a:ea typeface="Apple LiGothic" pitchFamily="2" charset="-120"/>
                  <a:cs typeface="Calibri"/>
                  <a:sym typeface="Century Gothic"/>
                </a:rPr>
                <a:t>the MPCP</a:t>
              </a:r>
              <a:r>
                <a:rPr lang="en-US" dirty="0" smtClean="0">
                  <a:ln w="3175">
                    <a:solidFill>
                      <a:prstClr val="white"/>
                    </a:solidFill>
                  </a:ln>
                  <a:solidFill>
                    <a:prstClr val="white"/>
                  </a:solidFill>
                  <a:ea typeface="Apple LiGothic" pitchFamily="2" charset="-120"/>
                  <a:cs typeface="Calibri"/>
                  <a:sym typeface="Century Gothic"/>
                </a:rPr>
                <a:t>.</a:t>
              </a:r>
              <a:endParaRPr lang="en-US" dirty="0">
                <a:ln w="3175">
                  <a:solidFill>
                    <a:prstClr val="white"/>
                  </a:solidFill>
                </a:ln>
                <a:solidFill>
                  <a:prstClr val="white"/>
                </a:solidFill>
                <a:ea typeface="Apple LiGothic" pitchFamily="2" charset="-120"/>
                <a:cs typeface="Calibri"/>
                <a:sym typeface="Century Gothic"/>
              </a:endParaRPr>
            </a:p>
          </p:txBody>
        </p:sp>
        <p:grpSp>
          <p:nvGrpSpPr>
            <p:cNvPr id="54" name="Group 4"/>
            <p:cNvGrpSpPr>
              <a:grpSpLocks noChangeAspect="1"/>
            </p:cNvGrpSpPr>
            <p:nvPr/>
          </p:nvGrpSpPr>
          <p:grpSpPr bwMode="auto">
            <a:xfrm>
              <a:off x="1224750" y="2532631"/>
              <a:ext cx="823634" cy="1190065"/>
              <a:chOff x="287" y="1326"/>
              <a:chExt cx="551" cy="787"/>
            </a:xfrm>
            <a:solidFill>
              <a:schemeClr val="bg1"/>
            </a:solidFill>
          </p:grpSpPr>
          <p:sp>
            <p:nvSpPr>
              <p:cNvPr id="55" name="Freeform 6"/>
              <p:cNvSpPr>
                <a:spLocks/>
              </p:cNvSpPr>
              <p:nvPr/>
            </p:nvSpPr>
            <p:spPr bwMode="auto">
              <a:xfrm>
                <a:off x="377" y="1991"/>
                <a:ext cx="8" cy="17"/>
              </a:xfrm>
              <a:custGeom>
                <a:avLst/>
                <a:gdLst>
                  <a:gd name="T0" fmla="*/ 39 w 39"/>
                  <a:gd name="T1" fmla="*/ 0 h 85"/>
                  <a:gd name="T2" fmla="*/ 39 w 39"/>
                  <a:gd name="T3" fmla="*/ 85 h 85"/>
                  <a:gd name="T4" fmla="*/ 21 w 39"/>
                  <a:gd name="T5" fmla="*/ 75 h 85"/>
                  <a:gd name="T6" fmla="*/ 9 w 39"/>
                  <a:gd name="T7" fmla="*/ 66 h 85"/>
                  <a:gd name="T8" fmla="*/ 2 w 39"/>
                  <a:gd name="T9" fmla="*/ 54 h 85"/>
                  <a:gd name="T10" fmla="*/ 0 w 39"/>
                  <a:gd name="T11" fmla="*/ 39 h 85"/>
                  <a:gd name="T12" fmla="*/ 3 w 39"/>
                  <a:gd name="T13" fmla="*/ 24 h 85"/>
                  <a:gd name="T14" fmla="*/ 12 w 39"/>
                  <a:gd name="T15" fmla="*/ 14 h 85"/>
                  <a:gd name="T16" fmla="*/ 24 w 39"/>
                  <a:gd name="T17" fmla="*/ 5 h 85"/>
                  <a:gd name="T18" fmla="*/ 39 w 39"/>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5">
                    <a:moveTo>
                      <a:pt x="39" y="0"/>
                    </a:moveTo>
                    <a:lnTo>
                      <a:pt x="39" y="85"/>
                    </a:lnTo>
                    <a:lnTo>
                      <a:pt x="21" y="75"/>
                    </a:lnTo>
                    <a:lnTo>
                      <a:pt x="9" y="66"/>
                    </a:lnTo>
                    <a:lnTo>
                      <a:pt x="2" y="54"/>
                    </a:lnTo>
                    <a:lnTo>
                      <a:pt x="0" y="39"/>
                    </a:lnTo>
                    <a:lnTo>
                      <a:pt x="3" y="24"/>
                    </a:lnTo>
                    <a:lnTo>
                      <a:pt x="12" y="14"/>
                    </a:lnTo>
                    <a:lnTo>
                      <a:pt x="24" y="5"/>
                    </a:lnTo>
                    <a:lnTo>
                      <a:pt x="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56" name="Freeform 7"/>
              <p:cNvSpPr>
                <a:spLocks/>
              </p:cNvSpPr>
              <p:nvPr/>
            </p:nvSpPr>
            <p:spPr bwMode="auto">
              <a:xfrm>
                <a:off x="398" y="2032"/>
                <a:ext cx="8" cy="18"/>
              </a:xfrm>
              <a:custGeom>
                <a:avLst/>
                <a:gdLst>
                  <a:gd name="T0" fmla="*/ 0 w 44"/>
                  <a:gd name="T1" fmla="*/ 0 h 88"/>
                  <a:gd name="T2" fmla="*/ 19 w 44"/>
                  <a:gd name="T3" fmla="*/ 10 h 88"/>
                  <a:gd name="T4" fmla="*/ 33 w 44"/>
                  <a:gd name="T5" fmla="*/ 19 h 88"/>
                  <a:gd name="T6" fmla="*/ 41 w 44"/>
                  <a:gd name="T7" fmla="*/ 31 h 88"/>
                  <a:gd name="T8" fmla="*/ 44 w 44"/>
                  <a:gd name="T9" fmla="*/ 46 h 88"/>
                  <a:gd name="T10" fmla="*/ 44 w 44"/>
                  <a:gd name="T11" fmla="*/ 51 h 88"/>
                  <a:gd name="T12" fmla="*/ 42 w 44"/>
                  <a:gd name="T13" fmla="*/ 58 h 88"/>
                  <a:gd name="T14" fmla="*/ 39 w 44"/>
                  <a:gd name="T15" fmla="*/ 67 h 88"/>
                  <a:gd name="T16" fmla="*/ 30 w 44"/>
                  <a:gd name="T17" fmla="*/ 75 h 88"/>
                  <a:gd name="T18" fmla="*/ 18 w 44"/>
                  <a:gd name="T19" fmla="*/ 82 h 88"/>
                  <a:gd name="T20" fmla="*/ 0 w 44"/>
                  <a:gd name="T21" fmla="*/ 88 h 88"/>
                  <a:gd name="T22" fmla="*/ 0 w 44"/>
                  <a:gd name="T2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88">
                    <a:moveTo>
                      <a:pt x="0" y="0"/>
                    </a:moveTo>
                    <a:lnTo>
                      <a:pt x="19" y="10"/>
                    </a:lnTo>
                    <a:lnTo>
                      <a:pt x="33" y="19"/>
                    </a:lnTo>
                    <a:lnTo>
                      <a:pt x="41" y="31"/>
                    </a:lnTo>
                    <a:lnTo>
                      <a:pt x="44" y="46"/>
                    </a:lnTo>
                    <a:lnTo>
                      <a:pt x="44" y="51"/>
                    </a:lnTo>
                    <a:lnTo>
                      <a:pt x="42" y="58"/>
                    </a:lnTo>
                    <a:lnTo>
                      <a:pt x="39" y="67"/>
                    </a:lnTo>
                    <a:lnTo>
                      <a:pt x="30" y="75"/>
                    </a:lnTo>
                    <a:lnTo>
                      <a:pt x="18" y="82"/>
                    </a:lnTo>
                    <a:lnTo>
                      <a:pt x="0" y="8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57" name="Freeform 8"/>
              <p:cNvSpPr>
                <a:spLocks noEditPoints="1"/>
              </p:cNvSpPr>
              <p:nvPr/>
            </p:nvSpPr>
            <p:spPr bwMode="auto">
              <a:xfrm>
                <a:off x="287" y="1326"/>
                <a:ext cx="203" cy="787"/>
              </a:xfrm>
              <a:custGeom>
                <a:avLst/>
                <a:gdLst>
                  <a:gd name="T0" fmla="*/ 490 w 1015"/>
                  <a:gd name="T1" fmla="*/ 3235 h 3933"/>
                  <a:gd name="T2" fmla="*/ 436 w 1015"/>
                  <a:gd name="T3" fmla="*/ 3250 h 3933"/>
                  <a:gd name="T4" fmla="*/ 393 w 1015"/>
                  <a:gd name="T5" fmla="*/ 3274 h 3933"/>
                  <a:gd name="T6" fmla="*/ 362 w 1015"/>
                  <a:gd name="T7" fmla="*/ 3313 h 3933"/>
                  <a:gd name="T8" fmla="*/ 351 w 1015"/>
                  <a:gd name="T9" fmla="*/ 3360 h 3933"/>
                  <a:gd name="T10" fmla="*/ 359 w 1015"/>
                  <a:gd name="T11" fmla="*/ 3405 h 3933"/>
                  <a:gd name="T12" fmla="*/ 380 w 1015"/>
                  <a:gd name="T13" fmla="*/ 3441 h 3933"/>
                  <a:gd name="T14" fmla="*/ 431 w 1015"/>
                  <a:gd name="T15" fmla="*/ 3480 h 3933"/>
                  <a:gd name="T16" fmla="*/ 490 w 1015"/>
                  <a:gd name="T17" fmla="*/ 3505 h 3933"/>
                  <a:gd name="T18" fmla="*/ 460 w 1015"/>
                  <a:gd name="T19" fmla="*/ 3616 h 3933"/>
                  <a:gd name="T20" fmla="*/ 393 w 1015"/>
                  <a:gd name="T21" fmla="*/ 3599 h 3933"/>
                  <a:gd name="T22" fmla="*/ 348 w 1015"/>
                  <a:gd name="T23" fmla="*/ 3580 h 3933"/>
                  <a:gd name="T24" fmla="*/ 353 w 1015"/>
                  <a:gd name="T25" fmla="*/ 3674 h 3933"/>
                  <a:gd name="T26" fmla="*/ 414 w 1015"/>
                  <a:gd name="T27" fmla="*/ 3694 h 3933"/>
                  <a:gd name="T28" fmla="*/ 489 w 1015"/>
                  <a:gd name="T29" fmla="*/ 3702 h 3933"/>
                  <a:gd name="T30" fmla="*/ 552 w 1015"/>
                  <a:gd name="T31" fmla="*/ 3776 h 3933"/>
                  <a:gd name="T32" fmla="*/ 585 w 1015"/>
                  <a:gd name="T33" fmla="*/ 3694 h 3933"/>
                  <a:gd name="T34" fmla="*/ 637 w 1015"/>
                  <a:gd name="T35" fmla="*/ 3673 h 3933"/>
                  <a:gd name="T36" fmla="*/ 674 w 1015"/>
                  <a:gd name="T37" fmla="*/ 3639 h 3933"/>
                  <a:gd name="T38" fmla="*/ 693 w 1015"/>
                  <a:gd name="T39" fmla="*/ 3595 h 3933"/>
                  <a:gd name="T40" fmla="*/ 693 w 1015"/>
                  <a:gd name="T41" fmla="*/ 3541 h 3933"/>
                  <a:gd name="T42" fmla="*/ 669 w 1015"/>
                  <a:gd name="T43" fmla="*/ 3494 h 3933"/>
                  <a:gd name="T44" fmla="*/ 632 w 1015"/>
                  <a:gd name="T45" fmla="*/ 3465 h 3933"/>
                  <a:gd name="T46" fmla="*/ 575 w 1015"/>
                  <a:gd name="T47" fmla="*/ 3439 h 3933"/>
                  <a:gd name="T48" fmla="*/ 554 w 1015"/>
                  <a:gd name="T49" fmla="*/ 3319 h 3933"/>
                  <a:gd name="T50" fmla="*/ 651 w 1015"/>
                  <a:gd name="T51" fmla="*/ 3343 h 3933"/>
                  <a:gd name="T52" fmla="*/ 691 w 1015"/>
                  <a:gd name="T53" fmla="*/ 3267 h 3933"/>
                  <a:gd name="T54" fmla="*/ 641 w 1015"/>
                  <a:gd name="T55" fmla="*/ 3250 h 3933"/>
                  <a:gd name="T56" fmla="*/ 554 w 1015"/>
                  <a:gd name="T57" fmla="*/ 3235 h 3933"/>
                  <a:gd name="T58" fmla="*/ 492 w 1015"/>
                  <a:gd name="T59" fmla="*/ 3176 h 3933"/>
                  <a:gd name="T60" fmla="*/ 1015 w 1015"/>
                  <a:gd name="T61" fmla="*/ 418 h 3933"/>
                  <a:gd name="T62" fmla="*/ 661 w 1015"/>
                  <a:gd name="T63" fmla="*/ 249 h 3933"/>
                  <a:gd name="T64" fmla="*/ 360 w 1015"/>
                  <a:gd name="T65" fmla="*/ 1985 h 3933"/>
                  <a:gd name="T66" fmla="*/ 350 w 1015"/>
                  <a:gd name="T67" fmla="*/ 2924 h 3933"/>
                  <a:gd name="T68" fmla="*/ 487 w 1015"/>
                  <a:gd name="T69" fmla="*/ 3034 h 3933"/>
                  <a:gd name="T70" fmla="*/ 579 w 1015"/>
                  <a:gd name="T71" fmla="*/ 3036 h 3933"/>
                  <a:gd name="T72" fmla="*/ 685 w 1015"/>
                  <a:gd name="T73" fmla="*/ 3063 h 3933"/>
                  <a:gd name="T74" fmla="*/ 779 w 1015"/>
                  <a:gd name="T75" fmla="*/ 3112 h 3933"/>
                  <a:gd name="T76" fmla="*/ 859 w 1015"/>
                  <a:gd name="T77" fmla="*/ 3183 h 3933"/>
                  <a:gd name="T78" fmla="*/ 919 w 1015"/>
                  <a:gd name="T79" fmla="*/ 3271 h 3933"/>
                  <a:gd name="T80" fmla="*/ 958 w 1015"/>
                  <a:gd name="T81" fmla="*/ 3372 h 3933"/>
                  <a:gd name="T82" fmla="*/ 972 w 1015"/>
                  <a:gd name="T83" fmla="*/ 3482 h 3933"/>
                  <a:gd name="T84" fmla="*/ 958 w 1015"/>
                  <a:gd name="T85" fmla="*/ 3593 h 3933"/>
                  <a:gd name="T86" fmla="*/ 919 w 1015"/>
                  <a:gd name="T87" fmla="*/ 3695 h 3933"/>
                  <a:gd name="T88" fmla="*/ 859 w 1015"/>
                  <a:gd name="T89" fmla="*/ 3782 h 3933"/>
                  <a:gd name="T90" fmla="*/ 779 w 1015"/>
                  <a:gd name="T91" fmla="*/ 3852 h 3933"/>
                  <a:gd name="T92" fmla="*/ 685 w 1015"/>
                  <a:gd name="T93" fmla="*/ 3903 h 3933"/>
                  <a:gd name="T94" fmla="*/ 579 w 1015"/>
                  <a:gd name="T95" fmla="*/ 3929 h 3933"/>
                  <a:gd name="T96" fmla="*/ 465 w 1015"/>
                  <a:gd name="T97" fmla="*/ 3929 h 3933"/>
                  <a:gd name="T98" fmla="*/ 359 w 1015"/>
                  <a:gd name="T99" fmla="*/ 3903 h 3933"/>
                  <a:gd name="T100" fmla="*/ 265 w 1015"/>
                  <a:gd name="T101" fmla="*/ 3852 h 3933"/>
                  <a:gd name="T102" fmla="*/ 185 w 1015"/>
                  <a:gd name="T103" fmla="*/ 3782 h 3933"/>
                  <a:gd name="T104" fmla="*/ 124 w 1015"/>
                  <a:gd name="T105" fmla="*/ 3695 h 3933"/>
                  <a:gd name="T106" fmla="*/ 86 w 1015"/>
                  <a:gd name="T107" fmla="*/ 3593 h 3933"/>
                  <a:gd name="T108" fmla="*/ 71 w 1015"/>
                  <a:gd name="T109" fmla="*/ 3482 h 3933"/>
                  <a:gd name="T110" fmla="*/ 86 w 1015"/>
                  <a:gd name="T111" fmla="*/ 3370 h 3933"/>
                  <a:gd name="T112" fmla="*/ 126 w 1015"/>
                  <a:gd name="T113" fmla="*/ 3268 h 3933"/>
                  <a:gd name="T114" fmla="*/ 188 w 1015"/>
                  <a:gd name="T115" fmla="*/ 3180 h 3933"/>
                  <a:gd name="T116" fmla="*/ 269 w 1015"/>
                  <a:gd name="T117" fmla="*/ 3110 h 3933"/>
                  <a:gd name="T118" fmla="*/ 164 w 1015"/>
                  <a:gd name="T119" fmla="*/ 2911 h 3933"/>
                  <a:gd name="T120" fmla="*/ 0 w 1015"/>
                  <a:gd name="T121" fmla="*/ 1913 h 3933"/>
                  <a:gd name="T122" fmla="*/ 530 w 1015"/>
                  <a:gd name="T123" fmla="*/ 253 h 3933"/>
                  <a:gd name="T124" fmla="*/ 181 w 1015"/>
                  <a:gd name="T125" fmla="*/ 418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5" h="3933">
                    <a:moveTo>
                      <a:pt x="492" y="3176"/>
                    </a:moveTo>
                    <a:lnTo>
                      <a:pt x="490" y="3235"/>
                    </a:lnTo>
                    <a:lnTo>
                      <a:pt x="461" y="3242"/>
                    </a:lnTo>
                    <a:lnTo>
                      <a:pt x="436" y="3250"/>
                    </a:lnTo>
                    <a:lnTo>
                      <a:pt x="413" y="3261"/>
                    </a:lnTo>
                    <a:lnTo>
                      <a:pt x="393" y="3274"/>
                    </a:lnTo>
                    <a:lnTo>
                      <a:pt x="374" y="3292"/>
                    </a:lnTo>
                    <a:lnTo>
                      <a:pt x="362" y="3313"/>
                    </a:lnTo>
                    <a:lnTo>
                      <a:pt x="354" y="3335"/>
                    </a:lnTo>
                    <a:lnTo>
                      <a:pt x="351" y="3360"/>
                    </a:lnTo>
                    <a:lnTo>
                      <a:pt x="354" y="3383"/>
                    </a:lnTo>
                    <a:lnTo>
                      <a:pt x="359" y="3405"/>
                    </a:lnTo>
                    <a:lnTo>
                      <a:pt x="367" y="3424"/>
                    </a:lnTo>
                    <a:lnTo>
                      <a:pt x="380" y="3441"/>
                    </a:lnTo>
                    <a:lnTo>
                      <a:pt x="402" y="3462"/>
                    </a:lnTo>
                    <a:lnTo>
                      <a:pt x="431" y="3480"/>
                    </a:lnTo>
                    <a:lnTo>
                      <a:pt x="466" y="3495"/>
                    </a:lnTo>
                    <a:lnTo>
                      <a:pt x="490" y="3505"/>
                    </a:lnTo>
                    <a:lnTo>
                      <a:pt x="489" y="3620"/>
                    </a:lnTo>
                    <a:lnTo>
                      <a:pt x="460" y="3616"/>
                    </a:lnTo>
                    <a:lnTo>
                      <a:pt x="429" y="3610"/>
                    </a:lnTo>
                    <a:lnTo>
                      <a:pt x="393" y="3599"/>
                    </a:lnTo>
                    <a:lnTo>
                      <a:pt x="361" y="3586"/>
                    </a:lnTo>
                    <a:lnTo>
                      <a:pt x="348" y="3580"/>
                    </a:lnTo>
                    <a:lnTo>
                      <a:pt x="348" y="3673"/>
                    </a:lnTo>
                    <a:lnTo>
                      <a:pt x="353" y="3674"/>
                    </a:lnTo>
                    <a:lnTo>
                      <a:pt x="382" y="3685"/>
                    </a:lnTo>
                    <a:lnTo>
                      <a:pt x="414" y="3694"/>
                    </a:lnTo>
                    <a:lnTo>
                      <a:pt x="451" y="3700"/>
                    </a:lnTo>
                    <a:lnTo>
                      <a:pt x="489" y="3702"/>
                    </a:lnTo>
                    <a:lnTo>
                      <a:pt x="489" y="3776"/>
                    </a:lnTo>
                    <a:lnTo>
                      <a:pt x="552" y="3776"/>
                    </a:lnTo>
                    <a:lnTo>
                      <a:pt x="553" y="3700"/>
                    </a:lnTo>
                    <a:lnTo>
                      <a:pt x="585" y="3694"/>
                    </a:lnTo>
                    <a:lnTo>
                      <a:pt x="612" y="3685"/>
                    </a:lnTo>
                    <a:lnTo>
                      <a:pt x="637" y="3673"/>
                    </a:lnTo>
                    <a:lnTo>
                      <a:pt x="656" y="3659"/>
                    </a:lnTo>
                    <a:lnTo>
                      <a:pt x="674" y="3639"/>
                    </a:lnTo>
                    <a:lnTo>
                      <a:pt x="686" y="3619"/>
                    </a:lnTo>
                    <a:lnTo>
                      <a:pt x="693" y="3595"/>
                    </a:lnTo>
                    <a:lnTo>
                      <a:pt x="696" y="3569"/>
                    </a:lnTo>
                    <a:lnTo>
                      <a:pt x="693" y="3541"/>
                    </a:lnTo>
                    <a:lnTo>
                      <a:pt x="684" y="3516"/>
                    </a:lnTo>
                    <a:lnTo>
                      <a:pt x="669" y="3494"/>
                    </a:lnTo>
                    <a:lnTo>
                      <a:pt x="653" y="3480"/>
                    </a:lnTo>
                    <a:lnTo>
                      <a:pt x="632" y="3465"/>
                    </a:lnTo>
                    <a:lnTo>
                      <a:pt x="606" y="3452"/>
                    </a:lnTo>
                    <a:lnTo>
                      <a:pt x="575" y="3439"/>
                    </a:lnTo>
                    <a:lnTo>
                      <a:pt x="553" y="3430"/>
                    </a:lnTo>
                    <a:lnTo>
                      <a:pt x="554" y="3319"/>
                    </a:lnTo>
                    <a:lnTo>
                      <a:pt x="603" y="3327"/>
                    </a:lnTo>
                    <a:lnTo>
                      <a:pt x="651" y="3343"/>
                    </a:lnTo>
                    <a:lnTo>
                      <a:pt x="658" y="3347"/>
                    </a:lnTo>
                    <a:lnTo>
                      <a:pt x="691" y="3267"/>
                    </a:lnTo>
                    <a:lnTo>
                      <a:pt x="682" y="3264"/>
                    </a:lnTo>
                    <a:lnTo>
                      <a:pt x="641" y="3250"/>
                    </a:lnTo>
                    <a:lnTo>
                      <a:pt x="599" y="3240"/>
                    </a:lnTo>
                    <a:lnTo>
                      <a:pt x="554" y="3235"/>
                    </a:lnTo>
                    <a:lnTo>
                      <a:pt x="554" y="3177"/>
                    </a:lnTo>
                    <a:lnTo>
                      <a:pt x="492" y="3176"/>
                    </a:lnTo>
                    <a:close/>
                    <a:moveTo>
                      <a:pt x="598" y="0"/>
                    </a:moveTo>
                    <a:lnTo>
                      <a:pt x="1015" y="418"/>
                    </a:lnTo>
                    <a:lnTo>
                      <a:pt x="923" y="510"/>
                    </a:lnTo>
                    <a:lnTo>
                      <a:pt x="661" y="249"/>
                    </a:lnTo>
                    <a:lnTo>
                      <a:pt x="662" y="1934"/>
                    </a:lnTo>
                    <a:lnTo>
                      <a:pt x="360" y="1985"/>
                    </a:lnTo>
                    <a:lnTo>
                      <a:pt x="987" y="2381"/>
                    </a:lnTo>
                    <a:lnTo>
                      <a:pt x="350" y="2924"/>
                    </a:lnTo>
                    <a:lnTo>
                      <a:pt x="452" y="3038"/>
                    </a:lnTo>
                    <a:lnTo>
                      <a:pt x="487" y="3034"/>
                    </a:lnTo>
                    <a:lnTo>
                      <a:pt x="522" y="3032"/>
                    </a:lnTo>
                    <a:lnTo>
                      <a:pt x="579" y="3036"/>
                    </a:lnTo>
                    <a:lnTo>
                      <a:pt x="633" y="3046"/>
                    </a:lnTo>
                    <a:lnTo>
                      <a:pt x="685" y="3063"/>
                    </a:lnTo>
                    <a:lnTo>
                      <a:pt x="733" y="3084"/>
                    </a:lnTo>
                    <a:lnTo>
                      <a:pt x="779" y="3112"/>
                    </a:lnTo>
                    <a:lnTo>
                      <a:pt x="821" y="3146"/>
                    </a:lnTo>
                    <a:lnTo>
                      <a:pt x="859" y="3183"/>
                    </a:lnTo>
                    <a:lnTo>
                      <a:pt x="891" y="3225"/>
                    </a:lnTo>
                    <a:lnTo>
                      <a:pt x="919" y="3271"/>
                    </a:lnTo>
                    <a:lnTo>
                      <a:pt x="942" y="3320"/>
                    </a:lnTo>
                    <a:lnTo>
                      <a:pt x="958" y="3372"/>
                    </a:lnTo>
                    <a:lnTo>
                      <a:pt x="969" y="3426"/>
                    </a:lnTo>
                    <a:lnTo>
                      <a:pt x="972" y="3482"/>
                    </a:lnTo>
                    <a:lnTo>
                      <a:pt x="969" y="3539"/>
                    </a:lnTo>
                    <a:lnTo>
                      <a:pt x="958" y="3593"/>
                    </a:lnTo>
                    <a:lnTo>
                      <a:pt x="942" y="3645"/>
                    </a:lnTo>
                    <a:lnTo>
                      <a:pt x="919" y="3695"/>
                    </a:lnTo>
                    <a:lnTo>
                      <a:pt x="891" y="3740"/>
                    </a:lnTo>
                    <a:lnTo>
                      <a:pt x="859" y="3782"/>
                    </a:lnTo>
                    <a:lnTo>
                      <a:pt x="821" y="3819"/>
                    </a:lnTo>
                    <a:lnTo>
                      <a:pt x="779" y="3852"/>
                    </a:lnTo>
                    <a:lnTo>
                      <a:pt x="733" y="3880"/>
                    </a:lnTo>
                    <a:lnTo>
                      <a:pt x="685" y="3903"/>
                    </a:lnTo>
                    <a:lnTo>
                      <a:pt x="633" y="3920"/>
                    </a:lnTo>
                    <a:lnTo>
                      <a:pt x="579" y="3929"/>
                    </a:lnTo>
                    <a:lnTo>
                      <a:pt x="522" y="3933"/>
                    </a:lnTo>
                    <a:lnTo>
                      <a:pt x="465" y="3929"/>
                    </a:lnTo>
                    <a:lnTo>
                      <a:pt x="411" y="3920"/>
                    </a:lnTo>
                    <a:lnTo>
                      <a:pt x="359" y="3903"/>
                    </a:lnTo>
                    <a:lnTo>
                      <a:pt x="310" y="3880"/>
                    </a:lnTo>
                    <a:lnTo>
                      <a:pt x="265" y="3852"/>
                    </a:lnTo>
                    <a:lnTo>
                      <a:pt x="223" y="3819"/>
                    </a:lnTo>
                    <a:lnTo>
                      <a:pt x="185" y="3782"/>
                    </a:lnTo>
                    <a:lnTo>
                      <a:pt x="152" y="3740"/>
                    </a:lnTo>
                    <a:lnTo>
                      <a:pt x="124" y="3695"/>
                    </a:lnTo>
                    <a:lnTo>
                      <a:pt x="103" y="3645"/>
                    </a:lnTo>
                    <a:lnTo>
                      <a:pt x="86" y="3593"/>
                    </a:lnTo>
                    <a:lnTo>
                      <a:pt x="75" y="3539"/>
                    </a:lnTo>
                    <a:lnTo>
                      <a:pt x="71" y="3482"/>
                    </a:lnTo>
                    <a:lnTo>
                      <a:pt x="75" y="3425"/>
                    </a:lnTo>
                    <a:lnTo>
                      <a:pt x="86" y="3370"/>
                    </a:lnTo>
                    <a:lnTo>
                      <a:pt x="103" y="3318"/>
                    </a:lnTo>
                    <a:lnTo>
                      <a:pt x="126" y="3268"/>
                    </a:lnTo>
                    <a:lnTo>
                      <a:pt x="155" y="3222"/>
                    </a:lnTo>
                    <a:lnTo>
                      <a:pt x="188" y="3180"/>
                    </a:lnTo>
                    <a:lnTo>
                      <a:pt x="227" y="3142"/>
                    </a:lnTo>
                    <a:lnTo>
                      <a:pt x="269" y="3110"/>
                    </a:lnTo>
                    <a:lnTo>
                      <a:pt x="316" y="3082"/>
                    </a:lnTo>
                    <a:lnTo>
                      <a:pt x="164" y="2911"/>
                    </a:lnTo>
                    <a:lnTo>
                      <a:pt x="767" y="2396"/>
                    </a:lnTo>
                    <a:lnTo>
                      <a:pt x="0" y="1913"/>
                    </a:lnTo>
                    <a:lnTo>
                      <a:pt x="531" y="1824"/>
                    </a:lnTo>
                    <a:lnTo>
                      <a:pt x="530" y="253"/>
                    </a:lnTo>
                    <a:lnTo>
                      <a:pt x="273" y="510"/>
                    </a:lnTo>
                    <a:lnTo>
                      <a:pt x="181" y="418"/>
                    </a:lnTo>
                    <a:lnTo>
                      <a:pt x="5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58" name="Freeform 9"/>
              <p:cNvSpPr>
                <a:spLocks noEditPoints="1"/>
              </p:cNvSpPr>
              <p:nvPr/>
            </p:nvSpPr>
            <p:spPr bwMode="auto">
              <a:xfrm>
                <a:off x="459" y="1436"/>
                <a:ext cx="379" cy="676"/>
              </a:xfrm>
              <a:custGeom>
                <a:avLst/>
                <a:gdLst>
                  <a:gd name="T0" fmla="*/ 1566 w 1891"/>
                  <a:gd name="T1" fmla="*/ 1441 h 3378"/>
                  <a:gd name="T2" fmla="*/ 1593 w 1891"/>
                  <a:gd name="T3" fmla="*/ 1284 h 3378"/>
                  <a:gd name="T4" fmla="*/ 1577 w 1891"/>
                  <a:gd name="T5" fmla="*/ 1152 h 3378"/>
                  <a:gd name="T6" fmla="*/ 1156 w 1891"/>
                  <a:gd name="T7" fmla="*/ 592 h 3378"/>
                  <a:gd name="T8" fmla="*/ 1157 w 1891"/>
                  <a:gd name="T9" fmla="*/ 1332 h 3378"/>
                  <a:gd name="T10" fmla="*/ 1156 w 1891"/>
                  <a:gd name="T11" fmla="*/ 592 h 3378"/>
                  <a:gd name="T12" fmla="*/ 196 w 1891"/>
                  <a:gd name="T13" fmla="*/ 8 h 3378"/>
                  <a:gd name="T14" fmla="*/ 265 w 1891"/>
                  <a:gd name="T15" fmla="*/ 58 h 3378"/>
                  <a:gd name="T16" fmla="*/ 310 w 1891"/>
                  <a:gd name="T17" fmla="*/ 138 h 3378"/>
                  <a:gd name="T18" fmla="*/ 376 w 1891"/>
                  <a:gd name="T19" fmla="*/ 247 h 3378"/>
                  <a:gd name="T20" fmla="*/ 465 w 1891"/>
                  <a:gd name="T21" fmla="*/ 365 h 3378"/>
                  <a:gd name="T22" fmla="*/ 570 w 1891"/>
                  <a:gd name="T23" fmla="*/ 475 h 3378"/>
                  <a:gd name="T24" fmla="*/ 688 w 1891"/>
                  <a:gd name="T25" fmla="*/ 555 h 3378"/>
                  <a:gd name="T26" fmla="*/ 800 w 1891"/>
                  <a:gd name="T27" fmla="*/ 581 h 3378"/>
                  <a:gd name="T28" fmla="*/ 904 w 1891"/>
                  <a:gd name="T29" fmla="*/ 550 h 3378"/>
                  <a:gd name="T30" fmla="*/ 975 w 1891"/>
                  <a:gd name="T31" fmla="*/ 514 h 3378"/>
                  <a:gd name="T32" fmla="*/ 1066 w 1891"/>
                  <a:gd name="T33" fmla="*/ 482 h 3378"/>
                  <a:gd name="T34" fmla="*/ 1299 w 1891"/>
                  <a:gd name="T35" fmla="*/ 498 h 3378"/>
                  <a:gd name="T36" fmla="*/ 1395 w 1891"/>
                  <a:gd name="T37" fmla="*/ 545 h 3378"/>
                  <a:gd name="T38" fmla="*/ 1445 w 1891"/>
                  <a:gd name="T39" fmla="*/ 575 h 3378"/>
                  <a:gd name="T40" fmla="*/ 1522 w 1891"/>
                  <a:gd name="T41" fmla="*/ 627 h 3378"/>
                  <a:gd name="T42" fmla="*/ 1608 w 1891"/>
                  <a:gd name="T43" fmla="*/ 695 h 3378"/>
                  <a:gd name="T44" fmla="*/ 1695 w 1891"/>
                  <a:gd name="T45" fmla="*/ 780 h 3378"/>
                  <a:gd name="T46" fmla="*/ 1775 w 1891"/>
                  <a:gd name="T47" fmla="*/ 881 h 3378"/>
                  <a:gd name="T48" fmla="*/ 1839 w 1891"/>
                  <a:gd name="T49" fmla="*/ 1003 h 3378"/>
                  <a:gd name="T50" fmla="*/ 1880 w 1891"/>
                  <a:gd name="T51" fmla="*/ 1145 h 3378"/>
                  <a:gd name="T52" fmla="*/ 1889 w 1891"/>
                  <a:gd name="T53" fmla="*/ 1309 h 3378"/>
                  <a:gd name="T54" fmla="*/ 1858 w 1891"/>
                  <a:gd name="T55" fmla="*/ 1494 h 3378"/>
                  <a:gd name="T56" fmla="*/ 1779 w 1891"/>
                  <a:gd name="T57" fmla="*/ 1703 h 3378"/>
                  <a:gd name="T58" fmla="*/ 1707 w 1891"/>
                  <a:gd name="T59" fmla="*/ 1821 h 3378"/>
                  <a:gd name="T60" fmla="*/ 1637 w 1891"/>
                  <a:gd name="T61" fmla="*/ 1855 h 3378"/>
                  <a:gd name="T62" fmla="*/ 1563 w 1891"/>
                  <a:gd name="T63" fmla="*/ 1849 h 3378"/>
                  <a:gd name="T64" fmla="*/ 1510 w 1891"/>
                  <a:gd name="T65" fmla="*/ 1815 h 3378"/>
                  <a:gd name="T66" fmla="*/ 1498 w 1891"/>
                  <a:gd name="T67" fmla="*/ 3272 h 3378"/>
                  <a:gd name="T68" fmla="*/ 1434 w 1891"/>
                  <a:gd name="T69" fmla="*/ 3348 h 3378"/>
                  <a:gd name="T70" fmla="*/ 1337 w 1891"/>
                  <a:gd name="T71" fmla="*/ 3378 h 3378"/>
                  <a:gd name="T72" fmla="*/ 1269 w 1891"/>
                  <a:gd name="T73" fmla="*/ 3365 h 3378"/>
                  <a:gd name="T74" fmla="*/ 1192 w 1891"/>
                  <a:gd name="T75" fmla="*/ 3301 h 3378"/>
                  <a:gd name="T76" fmla="*/ 1162 w 1891"/>
                  <a:gd name="T77" fmla="*/ 3204 h 3378"/>
                  <a:gd name="T78" fmla="*/ 1157 w 1891"/>
                  <a:gd name="T79" fmla="*/ 1990 h 3378"/>
                  <a:gd name="T80" fmla="*/ 1134 w 1891"/>
                  <a:gd name="T81" fmla="*/ 3239 h 3378"/>
                  <a:gd name="T82" fmla="*/ 1086 w 1891"/>
                  <a:gd name="T83" fmla="*/ 3327 h 3378"/>
                  <a:gd name="T84" fmla="*/ 999 w 1891"/>
                  <a:gd name="T85" fmla="*/ 3374 h 3378"/>
                  <a:gd name="T86" fmla="*/ 928 w 1891"/>
                  <a:gd name="T87" fmla="*/ 3374 h 3378"/>
                  <a:gd name="T88" fmla="*/ 840 w 1891"/>
                  <a:gd name="T89" fmla="*/ 3327 h 3378"/>
                  <a:gd name="T90" fmla="*/ 793 w 1891"/>
                  <a:gd name="T91" fmla="*/ 3239 h 3378"/>
                  <a:gd name="T92" fmla="*/ 788 w 1891"/>
                  <a:gd name="T93" fmla="*/ 1777 h 3378"/>
                  <a:gd name="T94" fmla="*/ 771 w 1891"/>
                  <a:gd name="T95" fmla="*/ 1694 h 3378"/>
                  <a:gd name="T96" fmla="*/ 703 w 1891"/>
                  <a:gd name="T97" fmla="*/ 868 h 3378"/>
                  <a:gd name="T98" fmla="*/ 535 w 1891"/>
                  <a:gd name="T99" fmla="*/ 809 h 3378"/>
                  <a:gd name="T100" fmla="*/ 393 w 1891"/>
                  <a:gd name="T101" fmla="*/ 712 h 3378"/>
                  <a:gd name="T102" fmla="*/ 271 w 1891"/>
                  <a:gd name="T103" fmla="*/ 594 h 3378"/>
                  <a:gd name="T104" fmla="*/ 171 w 1891"/>
                  <a:gd name="T105" fmla="*/ 469 h 3378"/>
                  <a:gd name="T106" fmla="*/ 93 w 1891"/>
                  <a:gd name="T107" fmla="*/ 353 h 3378"/>
                  <a:gd name="T108" fmla="*/ 40 w 1891"/>
                  <a:gd name="T109" fmla="*/ 262 h 3378"/>
                  <a:gd name="T110" fmla="*/ 15 w 1891"/>
                  <a:gd name="T111" fmla="*/ 213 h 3378"/>
                  <a:gd name="T112" fmla="*/ 2 w 1891"/>
                  <a:gd name="T113" fmla="*/ 127 h 3378"/>
                  <a:gd name="T114" fmla="*/ 37 w 1891"/>
                  <a:gd name="T115" fmla="*/ 51 h 3378"/>
                  <a:gd name="T116" fmla="*/ 110 w 1891"/>
                  <a:gd name="T117" fmla="*/ 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91" h="3378">
                    <a:moveTo>
                      <a:pt x="1546" y="1077"/>
                    </a:moveTo>
                    <a:lnTo>
                      <a:pt x="1546" y="1499"/>
                    </a:lnTo>
                    <a:lnTo>
                      <a:pt x="1566" y="1441"/>
                    </a:lnTo>
                    <a:lnTo>
                      <a:pt x="1580" y="1385"/>
                    </a:lnTo>
                    <a:lnTo>
                      <a:pt x="1590" y="1333"/>
                    </a:lnTo>
                    <a:lnTo>
                      <a:pt x="1593" y="1284"/>
                    </a:lnTo>
                    <a:lnTo>
                      <a:pt x="1592" y="1238"/>
                    </a:lnTo>
                    <a:lnTo>
                      <a:pt x="1586" y="1193"/>
                    </a:lnTo>
                    <a:lnTo>
                      <a:pt x="1577" y="1152"/>
                    </a:lnTo>
                    <a:lnTo>
                      <a:pt x="1563" y="1113"/>
                    </a:lnTo>
                    <a:lnTo>
                      <a:pt x="1546" y="1077"/>
                    </a:lnTo>
                    <a:close/>
                    <a:moveTo>
                      <a:pt x="1156" y="592"/>
                    </a:moveTo>
                    <a:lnTo>
                      <a:pt x="1064" y="1207"/>
                    </a:lnTo>
                    <a:lnTo>
                      <a:pt x="1156" y="1332"/>
                    </a:lnTo>
                    <a:lnTo>
                      <a:pt x="1157" y="1332"/>
                    </a:lnTo>
                    <a:lnTo>
                      <a:pt x="1249" y="1207"/>
                    </a:lnTo>
                    <a:lnTo>
                      <a:pt x="1157" y="592"/>
                    </a:lnTo>
                    <a:lnTo>
                      <a:pt x="1156" y="592"/>
                    </a:lnTo>
                    <a:close/>
                    <a:moveTo>
                      <a:pt x="139" y="0"/>
                    </a:moveTo>
                    <a:lnTo>
                      <a:pt x="168" y="1"/>
                    </a:lnTo>
                    <a:lnTo>
                      <a:pt x="196" y="8"/>
                    </a:lnTo>
                    <a:lnTo>
                      <a:pt x="221" y="19"/>
                    </a:lnTo>
                    <a:lnTo>
                      <a:pt x="244" y="36"/>
                    </a:lnTo>
                    <a:lnTo>
                      <a:pt x="265" y="58"/>
                    </a:lnTo>
                    <a:lnTo>
                      <a:pt x="281" y="83"/>
                    </a:lnTo>
                    <a:lnTo>
                      <a:pt x="293" y="109"/>
                    </a:lnTo>
                    <a:lnTo>
                      <a:pt x="310" y="138"/>
                    </a:lnTo>
                    <a:lnTo>
                      <a:pt x="329" y="172"/>
                    </a:lnTo>
                    <a:lnTo>
                      <a:pt x="351" y="208"/>
                    </a:lnTo>
                    <a:lnTo>
                      <a:pt x="376" y="247"/>
                    </a:lnTo>
                    <a:lnTo>
                      <a:pt x="404" y="285"/>
                    </a:lnTo>
                    <a:lnTo>
                      <a:pt x="433" y="326"/>
                    </a:lnTo>
                    <a:lnTo>
                      <a:pt x="465" y="365"/>
                    </a:lnTo>
                    <a:lnTo>
                      <a:pt x="499" y="405"/>
                    </a:lnTo>
                    <a:lnTo>
                      <a:pt x="534" y="441"/>
                    </a:lnTo>
                    <a:lnTo>
                      <a:pt x="570" y="475"/>
                    </a:lnTo>
                    <a:lnTo>
                      <a:pt x="609" y="506"/>
                    </a:lnTo>
                    <a:lnTo>
                      <a:pt x="648" y="533"/>
                    </a:lnTo>
                    <a:lnTo>
                      <a:pt x="688" y="555"/>
                    </a:lnTo>
                    <a:lnTo>
                      <a:pt x="727" y="571"/>
                    </a:lnTo>
                    <a:lnTo>
                      <a:pt x="764" y="579"/>
                    </a:lnTo>
                    <a:lnTo>
                      <a:pt x="800" y="581"/>
                    </a:lnTo>
                    <a:lnTo>
                      <a:pt x="834" y="577"/>
                    </a:lnTo>
                    <a:lnTo>
                      <a:pt x="869" y="567"/>
                    </a:lnTo>
                    <a:lnTo>
                      <a:pt x="904" y="550"/>
                    </a:lnTo>
                    <a:lnTo>
                      <a:pt x="918" y="543"/>
                    </a:lnTo>
                    <a:lnTo>
                      <a:pt x="934" y="538"/>
                    </a:lnTo>
                    <a:lnTo>
                      <a:pt x="975" y="514"/>
                    </a:lnTo>
                    <a:lnTo>
                      <a:pt x="1019" y="496"/>
                    </a:lnTo>
                    <a:lnTo>
                      <a:pt x="1064" y="482"/>
                    </a:lnTo>
                    <a:lnTo>
                      <a:pt x="1066" y="482"/>
                    </a:lnTo>
                    <a:lnTo>
                      <a:pt x="1157" y="579"/>
                    </a:lnTo>
                    <a:lnTo>
                      <a:pt x="1252" y="483"/>
                    </a:lnTo>
                    <a:lnTo>
                      <a:pt x="1299" y="498"/>
                    </a:lnTo>
                    <a:lnTo>
                      <a:pt x="1345" y="517"/>
                    </a:lnTo>
                    <a:lnTo>
                      <a:pt x="1387" y="543"/>
                    </a:lnTo>
                    <a:lnTo>
                      <a:pt x="1395" y="545"/>
                    </a:lnTo>
                    <a:lnTo>
                      <a:pt x="1403" y="550"/>
                    </a:lnTo>
                    <a:lnTo>
                      <a:pt x="1423" y="562"/>
                    </a:lnTo>
                    <a:lnTo>
                      <a:pt x="1445" y="575"/>
                    </a:lnTo>
                    <a:lnTo>
                      <a:pt x="1469" y="591"/>
                    </a:lnTo>
                    <a:lnTo>
                      <a:pt x="1494" y="608"/>
                    </a:lnTo>
                    <a:lnTo>
                      <a:pt x="1522" y="627"/>
                    </a:lnTo>
                    <a:lnTo>
                      <a:pt x="1550" y="648"/>
                    </a:lnTo>
                    <a:lnTo>
                      <a:pt x="1579" y="671"/>
                    </a:lnTo>
                    <a:lnTo>
                      <a:pt x="1608" y="695"/>
                    </a:lnTo>
                    <a:lnTo>
                      <a:pt x="1637" y="720"/>
                    </a:lnTo>
                    <a:lnTo>
                      <a:pt x="1666" y="749"/>
                    </a:lnTo>
                    <a:lnTo>
                      <a:pt x="1695" y="780"/>
                    </a:lnTo>
                    <a:lnTo>
                      <a:pt x="1723" y="811"/>
                    </a:lnTo>
                    <a:lnTo>
                      <a:pt x="1749" y="845"/>
                    </a:lnTo>
                    <a:lnTo>
                      <a:pt x="1775" y="881"/>
                    </a:lnTo>
                    <a:lnTo>
                      <a:pt x="1798" y="920"/>
                    </a:lnTo>
                    <a:lnTo>
                      <a:pt x="1819" y="961"/>
                    </a:lnTo>
                    <a:lnTo>
                      <a:pt x="1839" y="1003"/>
                    </a:lnTo>
                    <a:lnTo>
                      <a:pt x="1856" y="1048"/>
                    </a:lnTo>
                    <a:lnTo>
                      <a:pt x="1869" y="1095"/>
                    </a:lnTo>
                    <a:lnTo>
                      <a:pt x="1880" y="1145"/>
                    </a:lnTo>
                    <a:lnTo>
                      <a:pt x="1887" y="1197"/>
                    </a:lnTo>
                    <a:lnTo>
                      <a:pt x="1891" y="1252"/>
                    </a:lnTo>
                    <a:lnTo>
                      <a:pt x="1889" y="1309"/>
                    </a:lnTo>
                    <a:lnTo>
                      <a:pt x="1883" y="1369"/>
                    </a:lnTo>
                    <a:lnTo>
                      <a:pt x="1874" y="1430"/>
                    </a:lnTo>
                    <a:lnTo>
                      <a:pt x="1858" y="1494"/>
                    </a:lnTo>
                    <a:lnTo>
                      <a:pt x="1837" y="1562"/>
                    </a:lnTo>
                    <a:lnTo>
                      <a:pt x="1812" y="1632"/>
                    </a:lnTo>
                    <a:lnTo>
                      <a:pt x="1779" y="1703"/>
                    </a:lnTo>
                    <a:lnTo>
                      <a:pt x="1741" y="1780"/>
                    </a:lnTo>
                    <a:lnTo>
                      <a:pt x="1726" y="1803"/>
                    </a:lnTo>
                    <a:lnTo>
                      <a:pt x="1707" y="1821"/>
                    </a:lnTo>
                    <a:lnTo>
                      <a:pt x="1685" y="1836"/>
                    </a:lnTo>
                    <a:lnTo>
                      <a:pt x="1662" y="1847"/>
                    </a:lnTo>
                    <a:lnTo>
                      <a:pt x="1637" y="1855"/>
                    </a:lnTo>
                    <a:lnTo>
                      <a:pt x="1612" y="1857"/>
                    </a:lnTo>
                    <a:lnTo>
                      <a:pt x="1587" y="1855"/>
                    </a:lnTo>
                    <a:lnTo>
                      <a:pt x="1563" y="1849"/>
                    </a:lnTo>
                    <a:lnTo>
                      <a:pt x="1542" y="1839"/>
                    </a:lnTo>
                    <a:lnTo>
                      <a:pt x="1525" y="1828"/>
                    </a:lnTo>
                    <a:lnTo>
                      <a:pt x="1510" y="1815"/>
                    </a:lnTo>
                    <a:lnTo>
                      <a:pt x="1511" y="3203"/>
                    </a:lnTo>
                    <a:lnTo>
                      <a:pt x="1508" y="3239"/>
                    </a:lnTo>
                    <a:lnTo>
                      <a:pt x="1498" y="3272"/>
                    </a:lnTo>
                    <a:lnTo>
                      <a:pt x="1481" y="3301"/>
                    </a:lnTo>
                    <a:lnTo>
                      <a:pt x="1461" y="3327"/>
                    </a:lnTo>
                    <a:lnTo>
                      <a:pt x="1434" y="3348"/>
                    </a:lnTo>
                    <a:lnTo>
                      <a:pt x="1405" y="3365"/>
                    </a:lnTo>
                    <a:lnTo>
                      <a:pt x="1372" y="3374"/>
                    </a:lnTo>
                    <a:lnTo>
                      <a:pt x="1337" y="3378"/>
                    </a:lnTo>
                    <a:lnTo>
                      <a:pt x="1337" y="3378"/>
                    </a:lnTo>
                    <a:lnTo>
                      <a:pt x="1301" y="3374"/>
                    </a:lnTo>
                    <a:lnTo>
                      <a:pt x="1269" y="3365"/>
                    </a:lnTo>
                    <a:lnTo>
                      <a:pt x="1240" y="3348"/>
                    </a:lnTo>
                    <a:lnTo>
                      <a:pt x="1213" y="3327"/>
                    </a:lnTo>
                    <a:lnTo>
                      <a:pt x="1192" y="3301"/>
                    </a:lnTo>
                    <a:lnTo>
                      <a:pt x="1177" y="3272"/>
                    </a:lnTo>
                    <a:lnTo>
                      <a:pt x="1166" y="3239"/>
                    </a:lnTo>
                    <a:lnTo>
                      <a:pt x="1162" y="3204"/>
                    </a:lnTo>
                    <a:lnTo>
                      <a:pt x="1161" y="1990"/>
                    </a:lnTo>
                    <a:lnTo>
                      <a:pt x="1159" y="1990"/>
                    </a:lnTo>
                    <a:lnTo>
                      <a:pt x="1157" y="1990"/>
                    </a:lnTo>
                    <a:lnTo>
                      <a:pt x="1137" y="1989"/>
                    </a:lnTo>
                    <a:lnTo>
                      <a:pt x="1138" y="3203"/>
                    </a:lnTo>
                    <a:lnTo>
                      <a:pt x="1134" y="3239"/>
                    </a:lnTo>
                    <a:lnTo>
                      <a:pt x="1124" y="3272"/>
                    </a:lnTo>
                    <a:lnTo>
                      <a:pt x="1108" y="3301"/>
                    </a:lnTo>
                    <a:lnTo>
                      <a:pt x="1086" y="3327"/>
                    </a:lnTo>
                    <a:lnTo>
                      <a:pt x="1061" y="3348"/>
                    </a:lnTo>
                    <a:lnTo>
                      <a:pt x="1032" y="3365"/>
                    </a:lnTo>
                    <a:lnTo>
                      <a:pt x="999" y="3374"/>
                    </a:lnTo>
                    <a:lnTo>
                      <a:pt x="963" y="3378"/>
                    </a:lnTo>
                    <a:lnTo>
                      <a:pt x="963" y="3378"/>
                    </a:lnTo>
                    <a:lnTo>
                      <a:pt x="928" y="3374"/>
                    </a:lnTo>
                    <a:lnTo>
                      <a:pt x="895" y="3365"/>
                    </a:lnTo>
                    <a:lnTo>
                      <a:pt x="866" y="3348"/>
                    </a:lnTo>
                    <a:lnTo>
                      <a:pt x="840" y="3327"/>
                    </a:lnTo>
                    <a:lnTo>
                      <a:pt x="819" y="3301"/>
                    </a:lnTo>
                    <a:lnTo>
                      <a:pt x="802" y="3272"/>
                    </a:lnTo>
                    <a:lnTo>
                      <a:pt x="793" y="3239"/>
                    </a:lnTo>
                    <a:lnTo>
                      <a:pt x="789" y="3204"/>
                    </a:lnTo>
                    <a:lnTo>
                      <a:pt x="788" y="1788"/>
                    </a:lnTo>
                    <a:lnTo>
                      <a:pt x="788" y="1777"/>
                    </a:lnTo>
                    <a:lnTo>
                      <a:pt x="789" y="1766"/>
                    </a:lnTo>
                    <a:lnTo>
                      <a:pt x="778" y="1731"/>
                    </a:lnTo>
                    <a:lnTo>
                      <a:pt x="771" y="1694"/>
                    </a:lnTo>
                    <a:lnTo>
                      <a:pt x="769" y="1654"/>
                    </a:lnTo>
                    <a:lnTo>
                      <a:pt x="769" y="875"/>
                    </a:lnTo>
                    <a:lnTo>
                      <a:pt x="703" y="868"/>
                    </a:lnTo>
                    <a:lnTo>
                      <a:pt x="639" y="852"/>
                    </a:lnTo>
                    <a:lnTo>
                      <a:pt x="586" y="833"/>
                    </a:lnTo>
                    <a:lnTo>
                      <a:pt x="535" y="809"/>
                    </a:lnTo>
                    <a:lnTo>
                      <a:pt x="486" y="780"/>
                    </a:lnTo>
                    <a:lnTo>
                      <a:pt x="439" y="747"/>
                    </a:lnTo>
                    <a:lnTo>
                      <a:pt x="393" y="712"/>
                    </a:lnTo>
                    <a:lnTo>
                      <a:pt x="351" y="675"/>
                    </a:lnTo>
                    <a:lnTo>
                      <a:pt x="310" y="635"/>
                    </a:lnTo>
                    <a:lnTo>
                      <a:pt x="271" y="594"/>
                    </a:lnTo>
                    <a:lnTo>
                      <a:pt x="235" y="552"/>
                    </a:lnTo>
                    <a:lnTo>
                      <a:pt x="202" y="510"/>
                    </a:lnTo>
                    <a:lnTo>
                      <a:pt x="171" y="469"/>
                    </a:lnTo>
                    <a:lnTo>
                      <a:pt x="142" y="428"/>
                    </a:lnTo>
                    <a:lnTo>
                      <a:pt x="116" y="389"/>
                    </a:lnTo>
                    <a:lnTo>
                      <a:pt x="93" y="353"/>
                    </a:lnTo>
                    <a:lnTo>
                      <a:pt x="73" y="319"/>
                    </a:lnTo>
                    <a:lnTo>
                      <a:pt x="55" y="289"/>
                    </a:lnTo>
                    <a:lnTo>
                      <a:pt x="40" y="262"/>
                    </a:lnTo>
                    <a:lnTo>
                      <a:pt x="28" y="240"/>
                    </a:lnTo>
                    <a:lnTo>
                      <a:pt x="20" y="224"/>
                    </a:lnTo>
                    <a:lnTo>
                      <a:pt x="15" y="213"/>
                    </a:lnTo>
                    <a:lnTo>
                      <a:pt x="4" y="184"/>
                    </a:lnTo>
                    <a:lnTo>
                      <a:pt x="0" y="156"/>
                    </a:lnTo>
                    <a:lnTo>
                      <a:pt x="2" y="127"/>
                    </a:lnTo>
                    <a:lnTo>
                      <a:pt x="8" y="99"/>
                    </a:lnTo>
                    <a:lnTo>
                      <a:pt x="20" y="74"/>
                    </a:lnTo>
                    <a:lnTo>
                      <a:pt x="37" y="51"/>
                    </a:lnTo>
                    <a:lnTo>
                      <a:pt x="57" y="30"/>
                    </a:lnTo>
                    <a:lnTo>
                      <a:pt x="82" y="14"/>
                    </a:lnTo>
                    <a:lnTo>
                      <a:pt x="110" y="5"/>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59" name="Freeform 10"/>
              <p:cNvSpPr>
                <a:spLocks/>
              </p:cNvSpPr>
              <p:nvPr/>
            </p:nvSpPr>
            <p:spPr bwMode="auto">
              <a:xfrm>
                <a:off x="615" y="1376"/>
                <a:ext cx="152" cy="152"/>
              </a:xfrm>
              <a:custGeom>
                <a:avLst/>
                <a:gdLst>
                  <a:gd name="T0" fmla="*/ 380 w 760"/>
                  <a:gd name="T1" fmla="*/ 0 h 761"/>
                  <a:gd name="T2" fmla="*/ 431 w 760"/>
                  <a:gd name="T3" fmla="*/ 4 h 761"/>
                  <a:gd name="T4" fmla="*/ 481 w 760"/>
                  <a:gd name="T5" fmla="*/ 13 h 761"/>
                  <a:gd name="T6" fmla="*/ 528 w 760"/>
                  <a:gd name="T7" fmla="*/ 30 h 761"/>
                  <a:gd name="T8" fmla="*/ 571 w 760"/>
                  <a:gd name="T9" fmla="*/ 52 h 761"/>
                  <a:gd name="T10" fmla="*/ 612 w 760"/>
                  <a:gd name="T11" fmla="*/ 79 h 761"/>
                  <a:gd name="T12" fmla="*/ 649 w 760"/>
                  <a:gd name="T13" fmla="*/ 111 h 761"/>
                  <a:gd name="T14" fmla="*/ 681 w 760"/>
                  <a:gd name="T15" fmla="*/ 148 h 761"/>
                  <a:gd name="T16" fmla="*/ 708 w 760"/>
                  <a:gd name="T17" fmla="*/ 189 h 761"/>
                  <a:gd name="T18" fmla="*/ 731 w 760"/>
                  <a:gd name="T19" fmla="*/ 232 h 761"/>
                  <a:gd name="T20" fmla="*/ 746 w 760"/>
                  <a:gd name="T21" fmla="*/ 279 h 761"/>
                  <a:gd name="T22" fmla="*/ 757 w 760"/>
                  <a:gd name="T23" fmla="*/ 329 h 761"/>
                  <a:gd name="T24" fmla="*/ 760 w 760"/>
                  <a:gd name="T25" fmla="*/ 381 h 761"/>
                  <a:gd name="T26" fmla="*/ 757 w 760"/>
                  <a:gd name="T27" fmla="*/ 432 h 761"/>
                  <a:gd name="T28" fmla="*/ 746 w 760"/>
                  <a:gd name="T29" fmla="*/ 481 h 761"/>
                  <a:gd name="T30" fmla="*/ 731 w 760"/>
                  <a:gd name="T31" fmla="*/ 528 h 761"/>
                  <a:gd name="T32" fmla="*/ 708 w 760"/>
                  <a:gd name="T33" fmla="*/ 573 h 761"/>
                  <a:gd name="T34" fmla="*/ 681 w 760"/>
                  <a:gd name="T35" fmla="*/ 613 h 761"/>
                  <a:gd name="T36" fmla="*/ 649 w 760"/>
                  <a:gd name="T37" fmla="*/ 649 h 761"/>
                  <a:gd name="T38" fmla="*/ 612 w 760"/>
                  <a:gd name="T39" fmla="*/ 682 h 761"/>
                  <a:gd name="T40" fmla="*/ 571 w 760"/>
                  <a:gd name="T41" fmla="*/ 709 h 761"/>
                  <a:gd name="T42" fmla="*/ 528 w 760"/>
                  <a:gd name="T43" fmla="*/ 732 h 761"/>
                  <a:gd name="T44" fmla="*/ 481 w 760"/>
                  <a:gd name="T45" fmla="*/ 747 h 761"/>
                  <a:gd name="T46" fmla="*/ 431 w 760"/>
                  <a:gd name="T47" fmla="*/ 758 h 761"/>
                  <a:gd name="T48" fmla="*/ 380 w 760"/>
                  <a:gd name="T49" fmla="*/ 761 h 761"/>
                  <a:gd name="T50" fmla="*/ 328 w 760"/>
                  <a:gd name="T51" fmla="*/ 758 h 761"/>
                  <a:gd name="T52" fmla="*/ 279 w 760"/>
                  <a:gd name="T53" fmla="*/ 747 h 761"/>
                  <a:gd name="T54" fmla="*/ 232 w 760"/>
                  <a:gd name="T55" fmla="*/ 732 h 761"/>
                  <a:gd name="T56" fmla="*/ 188 w 760"/>
                  <a:gd name="T57" fmla="*/ 709 h 761"/>
                  <a:gd name="T58" fmla="*/ 147 w 760"/>
                  <a:gd name="T59" fmla="*/ 682 h 761"/>
                  <a:gd name="T60" fmla="*/ 111 w 760"/>
                  <a:gd name="T61" fmla="*/ 649 h 761"/>
                  <a:gd name="T62" fmla="*/ 78 w 760"/>
                  <a:gd name="T63" fmla="*/ 613 h 761"/>
                  <a:gd name="T64" fmla="*/ 52 w 760"/>
                  <a:gd name="T65" fmla="*/ 573 h 761"/>
                  <a:gd name="T66" fmla="*/ 30 w 760"/>
                  <a:gd name="T67" fmla="*/ 528 h 761"/>
                  <a:gd name="T68" fmla="*/ 13 w 760"/>
                  <a:gd name="T69" fmla="*/ 481 h 761"/>
                  <a:gd name="T70" fmla="*/ 4 w 760"/>
                  <a:gd name="T71" fmla="*/ 432 h 761"/>
                  <a:gd name="T72" fmla="*/ 0 w 760"/>
                  <a:gd name="T73" fmla="*/ 381 h 761"/>
                  <a:gd name="T74" fmla="*/ 4 w 760"/>
                  <a:gd name="T75" fmla="*/ 329 h 761"/>
                  <a:gd name="T76" fmla="*/ 13 w 760"/>
                  <a:gd name="T77" fmla="*/ 279 h 761"/>
                  <a:gd name="T78" fmla="*/ 30 w 760"/>
                  <a:gd name="T79" fmla="*/ 232 h 761"/>
                  <a:gd name="T80" fmla="*/ 52 w 760"/>
                  <a:gd name="T81" fmla="*/ 189 h 761"/>
                  <a:gd name="T82" fmla="*/ 78 w 760"/>
                  <a:gd name="T83" fmla="*/ 148 h 761"/>
                  <a:gd name="T84" fmla="*/ 111 w 760"/>
                  <a:gd name="T85" fmla="*/ 111 h 761"/>
                  <a:gd name="T86" fmla="*/ 147 w 760"/>
                  <a:gd name="T87" fmla="*/ 79 h 761"/>
                  <a:gd name="T88" fmla="*/ 188 w 760"/>
                  <a:gd name="T89" fmla="*/ 52 h 761"/>
                  <a:gd name="T90" fmla="*/ 232 w 760"/>
                  <a:gd name="T91" fmla="*/ 30 h 761"/>
                  <a:gd name="T92" fmla="*/ 279 w 760"/>
                  <a:gd name="T93" fmla="*/ 13 h 761"/>
                  <a:gd name="T94" fmla="*/ 328 w 760"/>
                  <a:gd name="T95" fmla="*/ 4 h 761"/>
                  <a:gd name="T96" fmla="*/ 380 w 760"/>
                  <a:gd name="T97"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0" h="761">
                    <a:moveTo>
                      <a:pt x="380" y="0"/>
                    </a:moveTo>
                    <a:lnTo>
                      <a:pt x="431" y="4"/>
                    </a:lnTo>
                    <a:lnTo>
                      <a:pt x="481" y="13"/>
                    </a:lnTo>
                    <a:lnTo>
                      <a:pt x="528" y="30"/>
                    </a:lnTo>
                    <a:lnTo>
                      <a:pt x="571" y="52"/>
                    </a:lnTo>
                    <a:lnTo>
                      <a:pt x="612" y="79"/>
                    </a:lnTo>
                    <a:lnTo>
                      <a:pt x="649" y="111"/>
                    </a:lnTo>
                    <a:lnTo>
                      <a:pt x="681" y="148"/>
                    </a:lnTo>
                    <a:lnTo>
                      <a:pt x="708" y="189"/>
                    </a:lnTo>
                    <a:lnTo>
                      <a:pt x="731" y="232"/>
                    </a:lnTo>
                    <a:lnTo>
                      <a:pt x="746" y="279"/>
                    </a:lnTo>
                    <a:lnTo>
                      <a:pt x="757" y="329"/>
                    </a:lnTo>
                    <a:lnTo>
                      <a:pt x="760" y="381"/>
                    </a:lnTo>
                    <a:lnTo>
                      <a:pt x="757" y="432"/>
                    </a:lnTo>
                    <a:lnTo>
                      <a:pt x="746" y="481"/>
                    </a:lnTo>
                    <a:lnTo>
                      <a:pt x="731" y="528"/>
                    </a:lnTo>
                    <a:lnTo>
                      <a:pt x="708" y="573"/>
                    </a:lnTo>
                    <a:lnTo>
                      <a:pt x="681" y="613"/>
                    </a:lnTo>
                    <a:lnTo>
                      <a:pt x="649" y="649"/>
                    </a:lnTo>
                    <a:lnTo>
                      <a:pt x="612" y="682"/>
                    </a:lnTo>
                    <a:lnTo>
                      <a:pt x="571" y="709"/>
                    </a:lnTo>
                    <a:lnTo>
                      <a:pt x="528" y="732"/>
                    </a:lnTo>
                    <a:lnTo>
                      <a:pt x="481" y="747"/>
                    </a:lnTo>
                    <a:lnTo>
                      <a:pt x="431" y="758"/>
                    </a:lnTo>
                    <a:lnTo>
                      <a:pt x="380" y="761"/>
                    </a:lnTo>
                    <a:lnTo>
                      <a:pt x="328" y="758"/>
                    </a:lnTo>
                    <a:lnTo>
                      <a:pt x="279" y="747"/>
                    </a:lnTo>
                    <a:lnTo>
                      <a:pt x="232" y="732"/>
                    </a:lnTo>
                    <a:lnTo>
                      <a:pt x="188" y="709"/>
                    </a:lnTo>
                    <a:lnTo>
                      <a:pt x="147" y="682"/>
                    </a:lnTo>
                    <a:lnTo>
                      <a:pt x="111" y="649"/>
                    </a:lnTo>
                    <a:lnTo>
                      <a:pt x="78" y="613"/>
                    </a:lnTo>
                    <a:lnTo>
                      <a:pt x="52" y="573"/>
                    </a:lnTo>
                    <a:lnTo>
                      <a:pt x="30" y="528"/>
                    </a:lnTo>
                    <a:lnTo>
                      <a:pt x="13" y="481"/>
                    </a:lnTo>
                    <a:lnTo>
                      <a:pt x="4" y="432"/>
                    </a:lnTo>
                    <a:lnTo>
                      <a:pt x="0" y="381"/>
                    </a:lnTo>
                    <a:lnTo>
                      <a:pt x="4" y="329"/>
                    </a:lnTo>
                    <a:lnTo>
                      <a:pt x="13" y="279"/>
                    </a:lnTo>
                    <a:lnTo>
                      <a:pt x="30" y="232"/>
                    </a:lnTo>
                    <a:lnTo>
                      <a:pt x="52" y="189"/>
                    </a:lnTo>
                    <a:lnTo>
                      <a:pt x="78" y="148"/>
                    </a:lnTo>
                    <a:lnTo>
                      <a:pt x="111" y="111"/>
                    </a:lnTo>
                    <a:lnTo>
                      <a:pt x="147" y="79"/>
                    </a:lnTo>
                    <a:lnTo>
                      <a:pt x="188" y="52"/>
                    </a:lnTo>
                    <a:lnTo>
                      <a:pt x="232" y="30"/>
                    </a:lnTo>
                    <a:lnTo>
                      <a:pt x="279" y="13"/>
                    </a:lnTo>
                    <a:lnTo>
                      <a:pt x="328" y="4"/>
                    </a:lnTo>
                    <a:lnTo>
                      <a:pt x="3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grpSp>
      </p:grpSp>
      <p:grpSp>
        <p:nvGrpSpPr>
          <p:cNvPr id="83" name="Group 82"/>
          <p:cNvGrpSpPr/>
          <p:nvPr/>
        </p:nvGrpSpPr>
        <p:grpSpPr>
          <a:xfrm>
            <a:off x="2096506" y="1394204"/>
            <a:ext cx="1535257" cy="3654703"/>
            <a:chOff x="2795153" y="2306782"/>
            <a:chExt cx="2047009" cy="4872937"/>
          </a:xfrm>
        </p:grpSpPr>
        <p:sp>
          <p:nvSpPr>
            <p:cNvPr id="45" name="Rectangle 44"/>
            <p:cNvSpPr/>
            <p:nvPr/>
          </p:nvSpPr>
          <p:spPr>
            <a:xfrm>
              <a:off x="2795153" y="2306782"/>
              <a:ext cx="2047009" cy="1641763"/>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a typeface="Apple LiGothic" pitchFamily="2" charset="-120"/>
              </a:endParaRPr>
            </a:p>
          </p:txBody>
        </p:sp>
        <p:sp>
          <p:nvSpPr>
            <p:cNvPr id="50" name="Rectangle 49"/>
            <p:cNvSpPr/>
            <p:nvPr/>
          </p:nvSpPr>
          <p:spPr>
            <a:xfrm>
              <a:off x="2795153" y="3817730"/>
              <a:ext cx="2047009" cy="336198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n w="3175">
                    <a:solidFill>
                      <a:prstClr val="white"/>
                    </a:solidFill>
                  </a:ln>
                  <a:solidFill>
                    <a:prstClr val="white"/>
                  </a:solidFill>
                  <a:latin typeface="Arial" panose="020B0604020202020204" pitchFamily="34" charset="0"/>
                  <a:ea typeface="Apple LiGothic" pitchFamily="2" charset="-120"/>
                  <a:cs typeface="Arial" panose="020B0604020202020204" pitchFamily="34" charset="0"/>
                  <a:sym typeface="Century Gothic"/>
                </a:rPr>
                <a:t>藉助購物年金只需</a:t>
              </a:r>
              <a:r>
                <a:rPr lang="en-US" altLang="zh-TW" dirty="0">
                  <a:ln w="3175">
                    <a:solidFill>
                      <a:prstClr val="white"/>
                    </a:solidFill>
                  </a:ln>
                  <a:solidFill>
                    <a:prstClr val="white"/>
                  </a:solidFill>
                  <a:latin typeface="Arial" panose="020B0604020202020204" pitchFamily="34" charset="0"/>
                  <a:ea typeface="Apple LiGothic" pitchFamily="2" charset="-120"/>
                  <a:cs typeface="Arial" panose="020B0604020202020204" pitchFamily="34" charset="0"/>
                  <a:sym typeface="Century Gothic"/>
                </a:rPr>
                <a:t>25%</a:t>
              </a:r>
              <a:r>
                <a:rPr lang="zh-TW" altLang="en-US" dirty="0">
                  <a:ln w="3175">
                    <a:solidFill>
                      <a:prstClr val="white"/>
                    </a:solidFill>
                  </a:ln>
                  <a:solidFill>
                    <a:prstClr val="white"/>
                  </a:solidFill>
                  <a:latin typeface="Arial" panose="020B0604020202020204" pitchFamily="34" charset="0"/>
                  <a:ea typeface="Apple LiGothic" pitchFamily="2" charset="-120"/>
                  <a:cs typeface="Arial" panose="020B0604020202020204" pitchFamily="34" charset="0"/>
                  <a:sym typeface="Century Gothic"/>
                </a:rPr>
                <a:t>夥伴人數即可賺得同等數額</a:t>
              </a:r>
              <a:endParaRPr lang="en-US" altLang="zh-TW" dirty="0">
                <a:ln w="3175">
                  <a:solidFill>
                    <a:prstClr val="white"/>
                  </a:solidFill>
                </a:ln>
                <a:solidFill>
                  <a:prstClr val="white"/>
                </a:solidFill>
                <a:latin typeface="Arial" panose="020B0604020202020204" pitchFamily="34" charset="0"/>
                <a:ea typeface="Apple LiGothic" pitchFamily="2" charset="-120"/>
                <a:cs typeface="Arial" panose="020B0604020202020204" pitchFamily="34" charset="0"/>
                <a:sym typeface="Century Gothic"/>
              </a:endParaRPr>
            </a:p>
            <a:p>
              <a:pPr algn="ctr"/>
              <a:r>
                <a:rPr lang="zh-TW" altLang="en-US" dirty="0">
                  <a:ln w="3175">
                    <a:solidFill>
                      <a:prstClr val="white"/>
                    </a:solidFill>
                  </a:ln>
                  <a:solidFill>
                    <a:prstClr val="white"/>
                  </a:solidFill>
                  <a:latin typeface="Arial" panose="020B0604020202020204" pitchFamily="34" charset="0"/>
                  <a:ea typeface="Apple LiGothic" pitchFamily="2" charset="-120"/>
                  <a:cs typeface="Arial" panose="020B0604020202020204" pitchFamily="34" charset="0"/>
                  <a:sym typeface="Century Gothic"/>
                </a:rPr>
                <a:t>佣金。</a:t>
              </a:r>
              <a:r>
                <a:rPr lang="zh-TW" altLang="en-US" dirty="0">
                  <a:ln w="3175">
                    <a:solidFill>
                      <a:prstClr val="white"/>
                    </a:solidFill>
                  </a:ln>
                  <a:solidFill>
                    <a:prstClr val="white"/>
                  </a:solidFill>
                  <a:ea typeface="Apple LiGothic" pitchFamily="2" charset="-120"/>
                  <a:cs typeface="Calibri"/>
                  <a:sym typeface="Century Gothic"/>
                </a:rPr>
                <a:t> </a:t>
              </a:r>
              <a:endParaRPr lang="en-US" dirty="0" smtClean="0">
                <a:ln w="3175">
                  <a:solidFill>
                    <a:prstClr val="white"/>
                  </a:solidFill>
                </a:ln>
                <a:solidFill>
                  <a:prstClr val="white"/>
                </a:solidFill>
                <a:ea typeface="Apple LiGothic" pitchFamily="2" charset="-120"/>
                <a:cs typeface="Calibri"/>
                <a:sym typeface="Century Gothic"/>
              </a:endParaRPr>
            </a:p>
            <a:p>
              <a:pPr algn="ctr"/>
              <a:r>
                <a:rPr lang="en-US" sz="1200" dirty="0">
                  <a:ln w="3175">
                    <a:solidFill>
                      <a:prstClr val="white"/>
                    </a:solidFill>
                  </a:ln>
                  <a:solidFill>
                    <a:prstClr val="white"/>
                  </a:solidFill>
                  <a:ea typeface="Apple LiGothic" pitchFamily="2" charset="-120"/>
                  <a:cs typeface="Calibri"/>
                  <a:sym typeface="Century Gothic"/>
                </a:rPr>
                <a:t>The Shopping Annuity takes 75% fewer people to earn the same amount of commissions.  </a:t>
              </a:r>
            </a:p>
          </p:txBody>
        </p:sp>
        <p:grpSp>
          <p:nvGrpSpPr>
            <p:cNvPr id="60" name="Group 13"/>
            <p:cNvGrpSpPr>
              <a:grpSpLocks noChangeAspect="1"/>
            </p:cNvGrpSpPr>
            <p:nvPr/>
          </p:nvGrpSpPr>
          <p:grpSpPr bwMode="auto">
            <a:xfrm>
              <a:off x="3441166" y="2602421"/>
              <a:ext cx="754981" cy="1215309"/>
              <a:chOff x="-425" y="387"/>
              <a:chExt cx="2031" cy="3177"/>
            </a:xfrm>
            <a:solidFill>
              <a:schemeClr val="bg1"/>
            </a:solidFill>
          </p:grpSpPr>
          <p:sp>
            <p:nvSpPr>
              <p:cNvPr id="61" name="Freeform 15"/>
              <p:cNvSpPr>
                <a:spLocks noEditPoints="1"/>
              </p:cNvSpPr>
              <p:nvPr/>
            </p:nvSpPr>
            <p:spPr bwMode="auto">
              <a:xfrm>
                <a:off x="-425" y="807"/>
                <a:ext cx="536" cy="704"/>
              </a:xfrm>
              <a:custGeom>
                <a:avLst/>
                <a:gdLst>
                  <a:gd name="T0" fmla="*/ 460 w 1071"/>
                  <a:gd name="T1" fmla="*/ 606 h 1408"/>
                  <a:gd name="T2" fmla="*/ 371 w 1071"/>
                  <a:gd name="T3" fmla="*/ 668 h 1408"/>
                  <a:gd name="T4" fmla="*/ 357 w 1071"/>
                  <a:gd name="T5" fmla="*/ 759 h 1408"/>
                  <a:gd name="T6" fmla="*/ 411 w 1071"/>
                  <a:gd name="T7" fmla="*/ 824 h 1408"/>
                  <a:gd name="T8" fmla="*/ 514 w 1071"/>
                  <a:gd name="T9" fmla="*/ 869 h 1408"/>
                  <a:gd name="T10" fmla="*/ 604 w 1071"/>
                  <a:gd name="T11" fmla="*/ 913 h 1408"/>
                  <a:gd name="T12" fmla="*/ 595 w 1071"/>
                  <a:gd name="T13" fmla="*/ 963 h 1408"/>
                  <a:gd name="T14" fmla="*/ 523 w 1071"/>
                  <a:gd name="T15" fmla="*/ 981 h 1408"/>
                  <a:gd name="T16" fmla="*/ 375 w 1071"/>
                  <a:gd name="T17" fmla="*/ 948 h 1408"/>
                  <a:gd name="T18" fmla="*/ 413 w 1071"/>
                  <a:gd name="T19" fmla="*/ 1058 h 1408"/>
                  <a:gd name="T20" fmla="*/ 500 w 1071"/>
                  <a:gd name="T21" fmla="*/ 1141 h 1408"/>
                  <a:gd name="T22" fmla="*/ 635 w 1071"/>
                  <a:gd name="T23" fmla="*/ 1052 h 1408"/>
                  <a:gd name="T24" fmla="*/ 730 w 1071"/>
                  <a:gd name="T25" fmla="*/ 987 h 1408"/>
                  <a:gd name="T26" fmla="*/ 745 w 1071"/>
                  <a:gd name="T27" fmla="*/ 892 h 1408"/>
                  <a:gd name="T28" fmla="*/ 683 w 1071"/>
                  <a:gd name="T29" fmla="*/ 817 h 1408"/>
                  <a:gd name="T30" fmla="*/ 558 w 1071"/>
                  <a:gd name="T31" fmla="*/ 768 h 1408"/>
                  <a:gd name="T32" fmla="*/ 494 w 1071"/>
                  <a:gd name="T33" fmla="*/ 730 h 1408"/>
                  <a:gd name="T34" fmla="*/ 500 w 1071"/>
                  <a:gd name="T35" fmla="*/ 693 h 1408"/>
                  <a:gd name="T36" fmla="*/ 568 w 1071"/>
                  <a:gd name="T37" fmla="*/ 674 h 1408"/>
                  <a:gd name="T38" fmla="*/ 676 w 1071"/>
                  <a:gd name="T39" fmla="*/ 693 h 1408"/>
                  <a:gd name="T40" fmla="*/ 699 w 1071"/>
                  <a:gd name="T41" fmla="*/ 606 h 1408"/>
                  <a:gd name="T42" fmla="*/ 593 w 1071"/>
                  <a:gd name="T43" fmla="*/ 589 h 1408"/>
                  <a:gd name="T44" fmla="*/ 158 w 1071"/>
                  <a:gd name="T45" fmla="*/ 0 h 1408"/>
                  <a:gd name="T46" fmla="*/ 210 w 1071"/>
                  <a:gd name="T47" fmla="*/ 21 h 1408"/>
                  <a:gd name="T48" fmla="*/ 301 w 1071"/>
                  <a:gd name="T49" fmla="*/ 77 h 1408"/>
                  <a:gd name="T50" fmla="*/ 417 w 1071"/>
                  <a:gd name="T51" fmla="*/ 137 h 1408"/>
                  <a:gd name="T52" fmla="*/ 546 w 1071"/>
                  <a:gd name="T53" fmla="*/ 176 h 1408"/>
                  <a:gd name="T54" fmla="*/ 674 w 1071"/>
                  <a:gd name="T55" fmla="*/ 166 h 1408"/>
                  <a:gd name="T56" fmla="*/ 788 w 1071"/>
                  <a:gd name="T57" fmla="*/ 89 h 1408"/>
                  <a:gd name="T58" fmla="*/ 869 w 1071"/>
                  <a:gd name="T59" fmla="*/ 33 h 1408"/>
                  <a:gd name="T60" fmla="*/ 913 w 1071"/>
                  <a:gd name="T61" fmla="*/ 23 h 1408"/>
                  <a:gd name="T62" fmla="*/ 927 w 1071"/>
                  <a:gd name="T63" fmla="*/ 44 h 1408"/>
                  <a:gd name="T64" fmla="*/ 923 w 1071"/>
                  <a:gd name="T65" fmla="*/ 77 h 1408"/>
                  <a:gd name="T66" fmla="*/ 911 w 1071"/>
                  <a:gd name="T67" fmla="*/ 102 h 1408"/>
                  <a:gd name="T68" fmla="*/ 886 w 1071"/>
                  <a:gd name="T69" fmla="*/ 141 h 1408"/>
                  <a:gd name="T70" fmla="*/ 838 w 1071"/>
                  <a:gd name="T71" fmla="*/ 208 h 1408"/>
                  <a:gd name="T72" fmla="*/ 792 w 1071"/>
                  <a:gd name="T73" fmla="*/ 276 h 1408"/>
                  <a:gd name="T74" fmla="*/ 772 w 1071"/>
                  <a:gd name="T75" fmla="*/ 305 h 1408"/>
                  <a:gd name="T76" fmla="*/ 859 w 1071"/>
                  <a:gd name="T77" fmla="*/ 421 h 1408"/>
                  <a:gd name="T78" fmla="*/ 996 w 1071"/>
                  <a:gd name="T79" fmla="*/ 579 h 1408"/>
                  <a:gd name="T80" fmla="*/ 1068 w 1071"/>
                  <a:gd name="T81" fmla="*/ 784 h 1408"/>
                  <a:gd name="T82" fmla="*/ 1048 w 1071"/>
                  <a:gd name="T83" fmla="*/ 1017 h 1408"/>
                  <a:gd name="T84" fmla="*/ 940 w 1071"/>
                  <a:gd name="T85" fmla="*/ 1218 h 1408"/>
                  <a:gd name="T86" fmla="*/ 763 w 1071"/>
                  <a:gd name="T87" fmla="*/ 1355 h 1408"/>
                  <a:gd name="T88" fmla="*/ 537 w 1071"/>
                  <a:gd name="T89" fmla="*/ 1408 h 1408"/>
                  <a:gd name="T90" fmla="*/ 311 w 1071"/>
                  <a:gd name="T91" fmla="*/ 1355 h 1408"/>
                  <a:gd name="T92" fmla="*/ 131 w 1071"/>
                  <a:gd name="T93" fmla="*/ 1218 h 1408"/>
                  <a:gd name="T94" fmla="*/ 23 w 1071"/>
                  <a:gd name="T95" fmla="*/ 1017 h 1408"/>
                  <a:gd name="T96" fmla="*/ 6 w 1071"/>
                  <a:gd name="T97" fmla="*/ 776 h 1408"/>
                  <a:gd name="T98" fmla="*/ 89 w 1071"/>
                  <a:gd name="T99" fmla="*/ 556 h 1408"/>
                  <a:gd name="T100" fmla="*/ 249 w 1071"/>
                  <a:gd name="T101" fmla="*/ 396 h 1408"/>
                  <a:gd name="T102" fmla="*/ 365 w 1071"/>
                  <a:gd name="T103" fmla="*/ 305 h 1408"/>
                  <a:gd name="T104" fmla="*/ 338 w 1071"/>
                  <a:gd name="T105" fmla="*/ 274 h 1408"/>
                  <a:gd name="T106" fmla="*/ 276 w 1071"/>
                  <a:gd name="T107" fmla="*/ 201 h 1408"/>
                  <a:gd name="T108" fmla="*/ 209 w 1071"/>
                  <a:gd name="T109" fmla="*/ 112 h 1408"/>
                  <a:gd name="T110" fmla="*/ 160 w 1071"/>
                  <a:gd name="T111" fmla="*/ 35 h 1408"/>
                  <a:gd name="T112" fmla="*/ 158 w 1071"/>
                  <a:gd name="T113" fmla="*/ 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1" h="1408">
                    <a:moveTo>
                      <a:pt x="504" y="523"/>
                    </a:moveTo>
                    <a:lnTo>
                      <a:pt x="504" y="595"/>
                    </a:lnTo>
                    <a:lnTo>
                      <a:pt x="460" y="606"/>
                    </a:lnTo>
                    <a:lnTo>
                      <a:pt x="423" y="622"/>
                    </a:lnTo>
                    <a:lnTo>
                      <a:pt x="392" y="643"/>
                    </a:lnTo>
                    <a:lnTo>
                      <a:pt x="371" y="668"/>
                    </a:lnTo>
                    <a:lnTo>
                      <a:pt x="357" y="697"/>
                    </a:lnTo>
                    <a:lnTo>
                      <a:pt x="353" y="730"/>
                    </a:lnTo>
                    <a:lnTo>
                      <a:pt x="357" y="759"/>
                    </a:lnTo>
                    <a:lnTo>
                      <a:pt x="369" y="784"/>
                    </a:lnTo>
                    <a:lnTo>
                      <a:pt x="386" y="807"/>
                    </a:lnTo>
                    <a:lnTo>
                      <a:pt x="411" y="824"/>
                    </a:lnTo>
                    <a:lnTo>
                      <a:pt x="440" y="842"/>
                    </a:lnTo>
                    <a:lnTo>
                      <a:pt x="475" y="855"/>
                    </a:lnTo>
                    <a:lnTo>
                      <a:pt x="514" y="869"/>
                    </a:lnTo>
                    <a:lnTo>
                      <a:pt x="558" y="882"/>
                    </a:lnTo>
                    <a:lnTo>
                      <a:pt x="587" y="898"/>
                    </a:lnTo>
                    <a:lnTo>
                      <a:pt x="604" y="913"/>
                    </a:lnTo>
                    <a:lnTo>
                      <a:pt x="610" y="934"/>
                    </a:lnTo>
                    <a:lnTo>
                      <a:pt x="606" y="950"/>
                    </a:lnTo>
                    <a:lnTo>
                      <a:pt x="595" y="963"/>
                    </a:lnTo>
                    <a:lnTo>
                      <a:pt x="575" y="973"/>
                    </a:lnTo>
                    <a:lnTo>
                      <a:pt x="552" y="979"/>
                    </a:lnTo>
                    <a:lnTo>
                      <a:pt x="523" y="981"/>
                    </a:lnTo>
                    <a:lnTo>
                      <a:pt x="467" y="975"/>
                    </a:lnTo>
                    <a:lnTo>
                      <a:pt x="417" y="963"/>
                    </a:lnTo>
                    <a:lnTo>
                      <a:pt x="375" y="948"/>
                    </a:lnTo>
                    <a:lnTo>
                      <a:pt x="348" y="1037"/>
                    </a:lnTo>
                    <a:lnTo>
                      <a:pt x="376" y="1048"/>
                    </a:lnTo>
                    <a:lnTo>
                      <a:pt x="413" y="1058"/>
                    </a:lnTo>
                    <a:lnTo>
                      <a:pt x="456" y="1066"/>
                    </a:lnTo>
                    <a:lnTo>
                      <a:pt x="500" y="1068"/>
                    </a:lnTo>
                    <a:lnTo>
                      <a:pt x="500" y="1141"/>
                    </a:lnTo>
                    <a:lnTo>
                      <a:pt x="589" y="1141"/>
                    </a:lnTo>
                    <a:lnTo>
                      <a:pt x="589" y="1064"/>
                    </a:lnTo>
                    <a:lnTo>
                      <a:pt x="635" y="1052"/>
                    </a:lnTo>
                    <a:lnTo>
                      <a:pt x="676" y="1035"/>
                    </a:lnTo>
                    <a:lnTo>
                      <a:pt x="707" y="1014"/>
                    </a:lnTo>
                    <a:lnTo>
                      <a:pt x="730" y="987"/>
                    </a:lnTo>
                    <a:lnTo>
                      <a:pt x="743" y="956"/>
                    </a:lnTo>
                    <a:lnTo>
                      <a:pt x="747" y="923"/>
                    </a:lnTo>
                    <a:lnTo>
                      <a:pt x="745" y="892"/>
                    </a:lnTo>
                    <a:lnTo>
                      <a:pt x="734" y="863"/>
                    </a:lnTo>
                    <a:lnTo>
                      <a:pt x="712" y="838"/>
                    </a:lnTo>
                    <a:lnTo>
                      <a:pt x="683" y="817"/>
                    </a:lnTo>
                    <a:lnTo>
                      <a:pt x="647" y="797"/>
                    </a:lnTo>
                    <a:lnTo>
                      <a:pt x="598" y="782"/>
                    </a:lnTo>
                    <a:lnTo>
                      <a:pt x="558" y="768"/>
                    </a:lnTo>
                    <a:lnTo>
                      <a:pt x="527" y="755"/>
                    </a:lnTo>
                    <a:lnTo>
                      <a:pt x="506" y="743"/>
                    </a:lnTo>
                    <a:lnTo>
                      <a:pt x="494" y="730"/>
                    </a:lnTo>
                    <a:lnTo>
                      <a:pt x="490" y="716"/>
                    </a:lnTo>
                    <a:lnTo>
                      <a:pt x="492" y="705"/>
                    </a:lnTo>
                    <a:lnTo>
                      <a:pt x="500" y="693"/>
                    </a:lnTo>
                    <a:lnTo>
                      <a:pt x="515" y="683"/>
                    </a:lnTo>
                    <a:lnTo>
                      <a:pt x="537" y="676"/>
                    </a:lnTo>
                    <a:lnTo>
                      <a:pt x="568" y="674"/>
                    </a:lnTo>
                    <a:lnTo>
                      <a:pt x="612" y="678"/>
                    </a:lnTo>
                    <a:lnTo>
                      <a:pt x="649" y="683"/>
                    </a:lnTo>
                    <a:lnTo>
                      <a:pt x="676" y="693"/>
                    </a:lnTo>
                    <a:lnTo>
                      <a:pt x="697" y="699"/>
                    </a:lnTo>
                    <a:lnTo>
                      <a:pt x="722" y="614"/>
                    </a:lnTo>
                    <a:lnTo>
                      <a:pt x="699" y="606"/>
                    </a:lnTo>
                    <a:lnTo>
                      <a:pt x="670" y="598"/>
                    </a:lnTo>
                    <a:lnTo>
                      <a:pt x="635" y="593"/>
                    </a:lnTo>
                    <a:lnTo>
                      <a:pt x="593" y="589"/>
                    </a:lnTo>
                    <a:lnTo>
                      <a:pt x="593" y="523"/>
                    </a:lnTo>
                    <a:lnTo>
                      <a:pt x="504" y="523"/>
                    </a:lnTo>
                    <a:close/>
                    <a:moveTo>
                      <a:pt x="158" y="0"/>
                    </a:moveTo>
                    <a:lnTo>
                      <a:pt x="170" y="2"/>
                    </a:lnTo>
                    <a:lnTo>
                      <a:pt x="187" y="10"/>
                    </a:lnTo>
                    <a:lnTo>
                      <a:pt x="210" y="21"/>
                    </a:lnTo>
                    <a:lnTo>
                      <a:pt x="236" y="38"/>
                    </a:lnTo>
                    <a:lnTo>
                      <a:pt x="266" y="56"/>
                    </a:lnTo>
                    <a:lnTo>
                      <a:pt x="301" y="77"/>
                    </a:lnTo>
                    <a:lnTo>
                      <a:pt x="338" y="96"/>
                    </a:lnTo>
                    <a:lnTo>
                      <a:pt x="376" y="118"/>
                    </a:lnTo>
                    <a:lnTo>
                      <a:pt x="417" y="137"/>
                    </a:lnTo>
                    <a:lnTo>
                      <a:pt x="460" y="152"/>
                    </a:lnTo>
                    <a:lnTo>
                      <a:pt x="504" y="166"/>
                    </a:lnTo>
                    <a:lnTo>
                      <a:pt x="546" y="176"/>
                    </a:lnTo>
                    <a:lnTo>
                      <a:pt x="591" y="179"/>
                    </a:lnTo>
                    <a:lnTo>
                      <a:pt x="633" y="178"/>
                    </a:lnTo>
                    <a:lnTo>
                      <a:pt x="674" y="166"/>
                    </a:lnTo>
                    <a:lnTo>
                      <a:pt x="712" y="149"/>
                    </a:lnTo>
                    <a:lnTo>
                      <a:pt x="751" y="122"/>
                    </a:lnTo>
                    <a:lnTo>
                      <a:pt x="788" y="89"/>
                    </a:lnTo>
                    <a:lnTo>
                      <a:pt x="820" y="64"/>
                    </a:lnTo>
                    <a:lnTo>
                      <a:pt x="848" y="44"/>
                    </a:lnTo>
                    <a:lnTo>
                      <a:pt x="869" y="33"/>
                    </a:lnTo>
                    <a:lnTo>
                      <a:pt x="888" y="25"/>
                    </a:lnTo>
                    <a:lnTo>
                      <a:pt x="902" y="21"/>
                    </a:lnTo>
                    <a:lnTo>
                      <a:pt x="913" y="23"/>
                    </a:lnTo>
                    <a:lnTo>
                      <a:pt x="919" y="27"/>
                    </a:lnTo>
                    <a:lnTo>
                      <a:pt x="925" y="35"/>
                    </a:lnTo>
                    <a:lnTo>
                      <a:pt x="927" y="44"/>
                    </a:lnTo>
                    <a:lnTo>
                      <a:pt x="927" y="54"/>
                    </a:lnTo>
                    <a:lnTo>
                      <a:pt x="927" y="66"/>
                    </a:lnTo>
                    <a:lnTo>
                      <a:pt x="923" y="77"/>
                    </a:lnTo>
                    <a:lnTo>
                      <a:pt x="919" y="87"/>
                    </a:lnTo>
                    <a:lnTo>
                      <a:pt x="915" y="96"/>
                    </a:lnTo>
                    <a:lnTo>
                      <a:pt x="911" y="102"/>
                    </a:lnTo>
                    <a:lnTo>
                      <a:pt x="905" y="110"/>
                    </a:lnTo>
                    <a:lnTo>
                      <a:pt x="898" y="123"/>
                    </a:lnTo>
                    <a:lnTo>
                      <a:pt x="886" y="141"/>
                    </a:lnTo>
                    <a:lnTo>
                      <a:pt x="871" y="162"/>
                    </a:lnTo>
                    <a:lnTo>
                      <a:pt x="855" y="185"/>
                    </a:lnTo>
                    <a:lnTo>
                      <a:pt x="838" y="208"/>
                    </a:lnTo>
                    <a:lnTo>
                      <a:pt x="820" y="234"/>
                    </a:lnTo>
                    <a:lnTo>
                      <a:pt x="805" y="255"/>
                    </a:lnTo>
                    <a:lnTo>
                      <a:pt x="792" y="276"/>
                    </a:lnTo>
                    <a:lnTo>
                      <a:pt x="782" y="291"/>
                    </a:lnTo>
                    <a:lnTo>
                      <a:pt x="774" y="301"/>
                    </a:lnTo>
                    <a:lnTo>
                      <a:pt x="772" y="305"/>
                    </a:lnTo>
                    <a:lnTo>
                      <a:pt x="737" y="349"/>
                    </a:lnTo>
                    <a:lnTo>
                      <a:pt x="801" y="382"/>
                    </a:lnTo>
                    <a:lnTo>
                      <a:pt x="859" y="421"/>
                    </a:lnTo>
                    <a:lnTo>
                      <a:pt x="911" y="467"/>
                    </a:lnTo>
                    <a:lnTo>
                      <a:pt x="958" y="519"/>
                    </a:lnTo>
                    <a:lnTo>
                      <a:pt x="996" y="579"/>
                    </a:lnTo>
                    <a:lnTo>
                      <a:pt x="1029" y="643"/>
                    </a:lnTo>
                    <a:lnTo>
                      <a:pt x="1052" y="710"/>
                    </a:lnTo>
                    <a:lnTo>
                      <a:pt x="1068" y="784"/>
                    </a:lnTo>
                    <a:lnTo>
                      <a:pt x="1071" y="859"/>
                    </a:lnTo>
                    <a:lnTo>
                      <a:pt x="1066" y="940"/>
                    </a:lnTo>
                    <a:lnTo>
                      <a:pt x="1048" y="1017"/>
                    </a:lnTo>
                    <a:lnTo>
                      <a:pt x="1021" y="1089"/>
                    </a:lnTo>
                    <a:lnTo>
                      <a:pt x="985" y="1156"/>
                    </a:lnTo>
                    <a:lnTo>
                      <a:pt x="940" y="1218"/>
                    </a:lnTo>
                    <a:lnTo>
                      <a:pt x="888" y="1272"/>
                    </a:lnTo>
                    <a:lnTo>
                      <a:pt x="828" y="1319"/>
                    </a:lnTo>
                    <a:lnTo>
                      <a:pt x="763" y="1355"/>
                    </a:lnTo>
                    <a:lnTo>
                      <a:pt x="691" y="1384"/>
                    </a:lnTo>
                    <a:lnTo>
                      <a:pt x="616" y="1402"/>
                    </a:lnTo>
                    <a:lnTo>
                      <a:pt x="537" y="1408"/>
                    </a:lnTo>
                    <a:lnTo>
                      <a:pt x="458" y="1402"/>
                    </a:lnTo>
                    <a:lnTo>
                      <a:pt x="380" y="1384"/>
                    </a:lnTo>
                    <a:lnTo>
                      <a:pt x="311" y="1355"/>
                    </a:lnTo>
                    <a:lnTo>
                      <a:pt x="243" y="1319"/>
                    </a:lnTo>
                    <a:lnTo>
                      <a:pt x="185" y="1272"/>
                    </a:lnTo>
                    <a:lnTo>
                      <a:pt x="131" y="1218"/>
                    </a:lnTo>
                    <a:lnTo>
                      <a:pt x="87" y="1156"/>
                    </a:lnTo>
                    <a:lnTo>
                      <a:pt x="50" y="1089"/>
                    </a:lnTo>
                    <a:lnTo>
                      <a:pt x="23" y="1017"/>
                    </a:lnTo>
                    <a:lnTo>
                      <a:pt x="6" y="940"/>
                    </a:lnTo>
                    <a:lnTo>
                      <a:pt x="0" y="859"/>
                    </a:lnTo>
                    <a:lnTo>
                      <a:pt x="6" y="776"/>
                    </a:lnTo>
                    <a:lnTo>
                      <a:pt x="23" y="699"/>
                    </a:lnTo>
                    <a:lnTo>
                      <a:pt x="50" y="625"/>
                    </a:lnTo>
                    <a:lnTo>
                      <a:pt x="89" y="556"/>
                    </a:lnTo>
                    <a:lnTo>
                      <a:pt x="133" y="496"/>
                    </a:lnTo>
                    <a:lnTo>
                      <a:pt x="187" y="442"/>
                    </a:lnTo>
                    <a:lnTo>
                      <a:pt x="249" y="396"/>
                    </a:lnTo>
                    <a:lnTo>
                      <a:pt x="317" y="359"/>
                    </a:lnTo>
                    <a:lnTo>
                      <a:pt x="388" y="330"/>
                    </a:lnTo>
                    <a:lnTo>
                      <a:pt x="365" y="305"/>
                    </a:lnTo>
                    <a:lnTo>
                      <a:pt x="361" y="301"/>
                    </a:lnTo>
                    <a:lnTo>
                      <a:pt x="351" y="291"/>
                    </a:lnTo>
                    <a:lnTo>
                      <a:pt x="338" y="274"/>
                    </a:lnTo>
                    <a:lnTo>
                      <a:pt x="321" y="253"/>
                    </a:lnTo>
                    <a:lnTo>
                      <a:pt x="299" y="228"/>
                    </a:lnTo>
                    <a:lnTo>
                      <a:pt x="276" y="201"/>
                    </a:lnTo>
                    <a:lnTo>
                      <a:pt x="253" y="172"/>
                    </a:lnTo>
                    <a:lnTo>
                      <a:pt x="230" y="143"/>
                    </a:lnTo>
                    <a:lnTo>
                      <a:pt x="209" y="112"/>
                    </a:lnTo>
                    <a:lnTo>
                      <a:pt x="189" y="85"/>
                    </a:lnTo>
                    <a:lnTo>
                      <a:pt x="172" y="58"/>
                    </a:lnTo>
                    <a:lnTo>
                      <a:pt x="160" y="35"/>
                    </a:lnTo>
                    <a:lnTo>
                      <a:pt x="155" y="17"/>
                    </a:lnTo>
                    <a:lnTo>
                      <a:pt x="153" y="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62" name="Freeform 17"/>
              <p:cNvSpPr>
                <a:spLocks/>
              </p:cNvSpPr>
              <p:nvPr/>
            </p:nvSpPr>
            <p:spPr bwMode="auto">
              <a:xfrm>
                <a:off x="1222" y="1118"/>
                <a:ext cx="384" cy="148"/>
              </a:xfrm>
              <a:custGeom>
                <a:avLst/>
                <a:gdLst>
                  <a:gd name="T0" fmla="*/ 713 w 769"/>
                  <a:gd name="T1" fmla="*/ 0 h 295"/>
                  <a:gd name="T2" fmla="*/ 732 w 769"/>
                  <a:gd name="T3" fmla="*/ 5 h 295"/>
                  <a:gd name="T4" fmla="*/ 749 w 769"/>
                  <a:gd name="T5" fmla="*/ 17 h 295"/>
                  <a:gd name="T6" fmla="*/ 761 w 769"/>
                  <a:gd name="T7" fmla="*/ 34 h 295"/>
                  <a:gd name="T8" fmla="*/ 769 w 769"/>
                  <a:gd name="T9" fmla="*/ 54 h 295"/>
                  <a:gd name="T10" fmla="*/ 769 w 769"/>
                  <a:gd name="T11" fmla="*/ 73 h 295"/>
                  <a:gd name="T12" fmla="*/ 763 w 769"/>
                  <a:gd name="T13" fmla="*/ 92 h 295"/>
                  <a:gd name="T14" fmla="*/ 751 w 769"/>
                  <a:gd name="T15" fmla="*/ 110 h 295"/>
                  <a:gd name="T16" fmla="*/ 736 w 769"/>
                  <a:gd name="T17" fmla="*/ 123 h 295"/>
                  <a:gd name="T18" fmla="*/ 433 w 769"/>
                  <a:gd name="T19" fmla="*/ 287 h 295"/>
                  <a:gd name="T20" fmla="*/ 417 w 769"/>
                  <a:gd name="T21" fmla="*/ 293 h 295"/>
                  <a:gd name="T22" fmla="*/ 402 w 769"/>
                  <a:gd name="T23" fmla="*/ 295 h 295"/>
                  <a:gd name="T24" fmla="*/ 392 w 769"/>
                  <a:gd name="T25" fmla="*/ 295 h 295"/>
                  <a:gd name="T26" fmla="*/ 383 w 769"/>
                  <a:gd name="T27" fmla="*/ 293 h 295"/>
                  <a:gd name="T28" fmla="*/ 373 w 769"/>
                  <a:gd name="T29" fmla="*/ 289 h 295"/>
                  <a:gd name="T30" fmla="*/ 37 w 769"/>
                  <a:gd name="T31" fmla="*/ 123 h 295"/>
                  <a:gd name="T32" fmla="*/ 20 w 769"/>
                  <a:gd name="T33" fmla="*/ 112 h 295"/>
                  <a:gd name="T34" fmla="*/ 8 w 769"/>
                  <a:gd name="T35" fmla="*/ 96 h 295"/>
                  <a:gd name="T36" fmla="*/ 0 w 769"/>
                  <a:gd name="T37" fmla="*/ 77 h 295"/>
                  <a:gd name="T38" fmla="*/ 0 w 769"/>
                  <a:gd name="T39" fmla="*/ 56 h 295"/>
                  <a:gd name="T40" fmla="*/ 6 w 769"/>
                  <a:gd name="T41" fmla="*/ 36 h 295"/>
                  <a:gd name="T42" fmla="*/ 18 w 769"/>
                  <a:gd name="T43" fmla="*/ 19 h 295"/>
                  <a:gd name="T44" fmla="*/ 35 w 769"/>
                  <a:gd name="T45" fmla="*/ 7 h 295"/>
                  <a:gd name="T46" fmla="*/ 54 w 769"/>
                  <a:gd name="T47" fmla="*/ 2 h 295"/>
                  <a:gd name="T48" fmla="*/ 74 w 769"/>
                  <a:gd name="T49" fmla="*/ 0 h 295"/>
                  <a:gd name="T50" fmla="*/ 95 w 769"/>
                  <a:gd name="T51" fmla="*/ 5 h 295"/>
                  <a:gd name="T52" fmla="*/ 400 w 769"/>
                  <a:gd name="T53" fmla="*/ 156 h 295"/>
                  <a:gd name="T54" fmla="*/ 672 w 769"/>
                  <a:gd name="T55" fmla="*/ 7 h 295"/>
                  <a:gd name="T56" fmla="*/ 693 w 769"/>
                  <a:gd name="T57" fmla="*/ 2 h 295"/>
                  <a:gd name="T58" fmla="*/ 713 w 769"/>
                  <a:gd name="T59"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9" h="295">
                    <a:moveTo>
                      <a:pt x="713" y="0"/>
                    </a:moveTo>
                    <a:lnTo>
                      <a:pt x="732" y="5"/>
                    </a:lnTo>
                    <a:lnTo>
                      <a:pt x="749" y="17"/>
                    </a:lnTo>
                    <a:lnTo>
                      <a:pt x="761" y="34"/>
                    </a:lnTo>
                    <a:lnTo>
                      <a:pt x="769" y="54"/>
                    </a:lnTo>
                    <a:lnTo>
                      <a:pt x="769" y="73"/>
                    </a:lnTo>
                    <a:lnTo>
                      <a:pt x="763" y="92"/>
                    </a:lnTo>
                    <a:lnTo>
                      <a:pt x="751" y="110"/>
                    </a:lnTo>
                    <a:lnTo>
                      <a:pt x="736" y="123"/>
                    </a:lnTo>
                    <a:lnTo>
                      <a:pt x="433" y="287"/>
                    </a:lnTo>
                    <a:lnTo>
                      <a:pt x="417" y="293"/>
                    </a:lnTo>
                    <a:lnTo>
                      <a:pt x="402" y="295"/>
                    </a:lnTo>
                    <a:lnTo>
                      <a:pt x="392" y="295"/>
                    </a:lnTo>
                    <a:lnTo>
                      <a:pt x="383" y="293"/>
                    </a:lnTo>
                    <a:lnTo>
                      <a:pt x="373" y="289"/>
                    </a:lnTo>
                    <a:lnTo>
                      <a:pt x="37" y="123"/>
                    </a:lnTo>
                    <a:lnTo>
                      <a:pt x="20" y="112"/>
                    </a:lnTo>
                    <a:lnTo>
                      <a:pt x="8" y="96"/>
                    </a:lnTo>
                    <a:lnTo>
                      <a:pt x="0" y="77"/>
                    </a:lnTo>
                    <a:lnTo>
                      <a:pt x="0" y="56"/>
                    </a:lnTo>
                    <a:lnTo>
                      <a:pt x="6" y="36"/>
                    </a:lnTo>
                    <a:lnTo>
                      <a:pt x="18" y="19"/>
                    </a:lnTo>
                    <a:lnTo>
                      <a:pt x="35" y="7"/>
                    </a:lnTo>
                    <a:lnTo>
                      <a:pt x="54" y="2"/>
                    </a:lnTo>
                    <a:lnTo>
                      <a:pt x="74" y="0"/>
                    </a:lnTo>
                    <a:lnTo>
                      <a:pt x="95" y="5"/>
                    </a:lnTo>
                    <a:lnTo>
                      <a:pt x="400" y="156"/>
                    </a:lnTo>
                    <a:lnTo>
                      <a:pt x="672" y="7"/>
                    </a:lnTo>
                    <a:lnTo>
                      <a:pt x="693" y="2"/>
                    </a:lnTo>
                    <a:lnTo>
                      <a:pt x="7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63" name="Freeform 18"/>
              <p:cNvSpPr>
                <a:spLocks/>
              </p:cNvSpPr>
              <p:nvPr/>
            </p:nvSpPr>
            <p:spPr bwMode="auto">
              <a:xfrm>
                <a:off x="294" y="387"/>
                <a:ext cx="645" cy="657"/>
              </a:xfrm>
              <a:custGeom>
                <a:avLst/>
                <a:gdLst>
                  <a:gd name="T0" fmla="*/ 645 w 1290"/>
                  <a:gd name="T1" fmla="*/ 0 h 1315"/>
                  <a:gd name="T2" fmla="*/ 732 w 1290"/>
                  <a:gd name="T3" fmla="*/ 8 h 1315"/>
                  <a:gd name="T4" fmla="*/ 817 w 1290"/>
                  <a:gd name="T5" fmla="*/ 25 h 1315"/>
                  <a:gd name="T6" fmla="*/ 896 w 1290"/>
                  <a:gd name="T7" fmla="*/ 54 h 1315"/>
                  <a:gd name="T8" fmla="*/ 971 w 1290"/>
                  <a:gd name="T9" fmla="*/ 93 h 1315"/>
                  <a:gd name="T10" fmla="*/ 1039 w 1290"/>
                  <a:gd name="T11" fmla="*/ 141 h 1315"/>
                  <a:gd name="T12" fmla="*/ 1101 w 1290"/>
                  <a:gd name="T13" fmla="*/ 197 h 1315"/>
                  <a:gd name="T14" fmla="*/ 1155 w 1290"/>
                  <a:gd name="T15" fmla="*/ 259 h 1315"/>
                  <a:gd name="T16" fmla="*/ 1201 w 1290"/>
                  <a:gd name="T17" fmla="*/ 328 h 1315"/>
                  <a:gd name="T18" fmla="*/ 1240 w 1290"/>
                  <a:gd name="T19" fmla="*/ 403 h 1315"/>
                  <a:gd name="T20" fmla="*/ 1267 w 1290"/>
                  <a:gd name="T21" fmla="*/ 485 h 1315"/>
                  <a:gd name="T22" fmla="*/ 1284 w 1290"/>
                  <a:gd name="T23" fmla="*/ 570 h 1315"/>
                  <a:gd name="T24" fmla="*/ 1290 w 1290"/>
                  <a:gd name="T25" fmla="*/ 656 h 1315"/>
                  <a:gd name="T26" fmla="*/ 1284 w 1290"/>
                  <a:gd name="T27" fmla="*/ 745 h 1315"/>
                  <a:gd name="T28" fmla="*/ 1267 w 1290"/>
                  <a:gd name="T29" fmla="*/ 830 h 1315"/>
                  <a:gd name="T30" fmla="*/ 1240 w 1290"/>
                  <a:gd name="T31" fmla="*/ 909 h 1315"/>
                  <a:gd name="T32" fmla="*/ 1201 w 1290"/>
                  <a:gd name="T33" fmla="*/ 985 h 1315"/>
                  <a:gd name="T34" fmla="*/ 1155 w 1290"/>
                  <a:gd name="T35" fmla="*/ 1054 h 1315"/>
                  <a:gd name="T36" fmla="*/ 1101 w 1290"/>
                  <a:gd name="T37" fmla="*/ 1118 h 1315"/>
                  <a:gd name="T38" fmla="*/ 1039 w 1290"/>
                  <a:gd name="T39" fmla="*/ 1174 h 1315"/>
                  <a:gd name="T40" fmla="*/ 971 w 1290"/>
                  <a:gd name="T41" fmla="*/ 1220 h 1315"/>
                  <a:gd name="T42" fmla="*/ 896 w 1290"/>
                  <a:gd name="T43" fmla="*/ 1259 h 1315"/>
                  <a:gd name="T44" fmla="*/ 817 w 1290"/>
                  <a:gd name="T45" fmla="*/ 1288 h 1315"/>
                  <a:gd name="T46" fmla="*/ 732 w 1290"/>
                  <a:gd name="T47" fmla="*/ 1307 h 1315"/>
                  <a:gd name="T48" fmla="*/ 645 w 1290"/>
                  <a:gd name="T49" fmla="*/ 1315 h 1315"/>
                  <a:gd name="T50" fmla="*/ 556 w 1290"/>
                  <a:gd name="T51" fmla="*/ 1307 h 1315"/>
                  <a:gd name="T52" fmla="*/ 473 w 1290"/>
                  <a:gd name="T53" fmla="*/ 1288 h 1315"/>
                  <a:gd name="T54" fmla="*/ 394 w 1290"/>
                  <a:gd name="T55" fmla="*/ 1259 h 1315"/>
                  <a:gd name="T56" fmla="*/ 319 w 1290"/>
                  <a:gd name="T57" fmla="*/ 1220 h 1315"/>
                  <a:gd name="T58" fmla="*/ 251 w 1290"/>
                  <a:gd name="T59" fmla="*/ 1174 h 1315"/>
                  <a:gd name="T60" fmla="*/ 189 w 1290"/>
                  <a:gd name="T61" fmla="*/ 1118 h 1315"/>
                  <a:gd name="T62" fmla="*/ 133 w 1290"/>
                  <a:gd name="T63" fmla="*/ 1054 h 1315"/>
                  <a:gd name="T64" fmla="*/ 87 w 1290"/>
                  <a:gd name="T65" fmla="*/ 985 h 1315"/>
                  <a:gd name="T66" fmla="*/ 50 w 1290"/>
                  <a:gd name="T67" fmla="*/ 909 h 1315"/>
                  <a:gd name="T68" fmla="*/ 23 w 1290"/>
                  <a:gd name="T69" fmla="*/ 830 h 1315"/>
                  <a:gd name="T70" fmla="*/ 6 w 1290"/>
                  <a:gd name="T71" fmla="*/ 745 h 1315"/>
                  <a:gd name="T72" fmla="*/ 0 w 1290"/>
                  <a:gd name="T73" fmla="*/ 656 h 1315"/>
                  <a:gd name="T74" fmla="*/ 6 w 1290"/>
                  <a:gd name="T75" fmla="*/ 570 h 1315"/>
                  <a:gd name="T76" fmla="*/ 23 w 1290"/>
                  <a:gd name="T77" fmla="*/ 485 h 1315"/>
                  <a:gd name="T78" fmla="*/ 50 w 1290"/>
                  <a:gd name="T79" fmla="*/ 403 h 1315"/>
                  <a:gd name="T80" fmla="*/ 87 w 1290"/>
                  <a:gd name="T81" fmla="*/ 328 h 1315"/>
                  <a:gd name="T82" fmla="*/ 133 w 1290"/>
                  <a:gd name="T83" fmla="*/ 259 h 1315"/>
                  <a:gd name="T84" fmla="*/ 189 w 1290"/>
                  <a:gd name="T85" fmla="*/ 197 h 1315"/>
                  <a:gd name="T86" fmla="*/ 251 w 1290"/>
                  <a:gd name="T87" fmla="*/ 141 h 1315"/>
                  <a:gd name="T88" fmla="*/ 319 w 1290"/>
                  <a:gd name="T89" fmla="*/ 93 h 1315"/>
                  <a:gd name="T90" fmla="*/ 394 w 1290"/>
                  <a:gd name="T91" fmla="*/ 54 h 1315"/>
                  <a:gd name="T92" fmla="*/ 473 w 1290"/>
                  <a:gd name="T93" fmla="*/ 25 h 1315"/>
                  <a:gd name="T94" fmla="*/ 556 w 1290"/>
                  <a:gd name="T95" fmla="*/ 8 h 1315"/>
                  <a:gd name="T96" fmla="*/ 645 w 1290"/>
                  <a:gd name="T97"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0" h="1315">
                    <a:moveTo>
                      <a:pt x="645" y="0"/>
                    </a:moveTo>
                    <a:lnTo>
                      <a:pt x="732" y="8"/>
                    </a:lnTo>
                    <a:lnTo>
                      <a:pt x="817" y="25"/>
                    </a:lnTo>
                    <a:lnTo>
                      <a:pt x="896" y="54"/>
                    </a:lnTo>
                    <a:lnTo>
                      <a:pt x="971" y="93"/>
                    </a:lnTo>
                    <a:lnTo>
                      <a:pt x="1039" y="141"/>
                    </a:lnTo>
                    <a:lnTo>
                      <a:pt x="1101" y="197"/>
                    </a:lnTo>
                    <a:lnTo>
                      <a:pt x="1155" y="259"/>
                    </a:lnTo>
                    <a:lnTo>
                      <a:pt x="1201" y="328"/>
                    </a:lnTo>
                    <a:lnTo>
                      <a:pt x="1240" y="403"/>
                    </a:lnTo>
                    <a:lnTo>
                      <a:pt x="1267" y="485"/>
                    </a:lnTo>
                    <a:lnTo>
                      <a:pt x="1284" y="570"/>
                    </a:lnTo>
                    <a:lnTo>
                      <a:pt x="1290" y="656"/>
                    </a:lnTo>
                    <a:lnTo>
                      <a:pt x="1284" y="745"/>
                    </a:lnTo>
                    <a:lnTo>
                      <a:pt x="1267" y="830"/>
                    </a:lnTo>
                    <a:lnTo>
                      <a:pt x="1240" y="909"/>
                    </a:lnTo>
                    <a:lnTo>
                      <a:pt x="1201" y="985"/>
                    </a:lnTo>
                    <a:lnTo>
                      <a:pt x="1155" y="1054"/>
                    </a:lnTo>
                    <a:lnTo>
                      <a:pt x="1101" y="1118"/>
                    </a:lnTo>
                    <a:lnTo>
                      <a:pt x="1039" y="1174"/>
                    </a:lnTo>
                    <a:lnTo>
                      <a:pt x="971" y="1220"/>
                    </a:lnTo>
                    <a:lnTo>
                      <a:pt x="896" y="1259"/>
                    </a:lnTo>
                    <a:lnTo>
                      <a:pt x="817" y="1288"/>
                    </a:lnTo>
                    <a:lnTo>
                      <a:pt x="732" y="1307"/>
                    </a:lnTo>
                    <a:lnTo>
                      <a:pt x="645" y="1315"/>
                    </a:lnTo>
                    <a:lnTo>
                      <a:pt x="556" y="1307"/>
                    </a:lnTo>
                    <a:lnTo>
                      <a:pt x="473" y="1288"/>
                    </a:lnTo>
                    <a:lnTo>
                      <a:pt x="394" y="1259"/>
                    </a:lnTo>
                    <a:lnTo>
                      <a:pt x="319" y="1220"/>
                    </a:lnTo>
                    <a:lnTo>
                      <a:pt x="251" y="1174"/>
                    </a:lnTo>
                    <a:lnTo>
                      <a:pt x="189" y="1118"/>
                    </a:lnTo>
                    <a:lnTo>
                      <a:pt x="133" y="1054"/>
                    </a:lnTo>
                    <a:lnTo>
                      <a:pt x="87" y="985"/>
                    </a:lnTo>
                    <a:lnTo>
                      <a:pt x="50" y="909"/>
                    </a:lnTo>
                    <a:lnTo>
                      <a:pt x="23" y="830"/>
                    </a:lnTo>
                    <a:lnTo>
                      <a:pt x="6" y="745"/>
                    </a:lnTo>
                    <a:lnTo>
                      <a:pt x="0" y="656"/>
                    </a:lnTo>
                    <a:lnTo>
                      <a:pt x="6" y="570"/>
                    </a:lnTo>
                    <a:lnTo>
                      <a:pt x="23" y="485"/>
                    </a:lnTo>
                    <a:lnTo>
                      <a:pt x="50" y="403"/>
                    </a:lnTo>
                    <a:lnTo>
                      <a:pt x="87" y="328"/>
                    </a:lnTo>
                    <a:lnTo>
                      <a:pt x="133" y="259"/>
                    </a:lnTo>
                    <a:lnTo>
                      <a:pt x="189" y="197"/>
                    </a:lnTo>
                    <a:lnTo>
                      <a:pt x="251" y="141"/>
                    </a:lnTo>
                    <a:lnTo>
                      <a:pt x="319" y="93"/>
                    </a:lnTo>
                    <a:lnTo>
                      <a:pt x="394" y="54"/>
                    </a:lnTo>
                    <a:lnTo>
                      <a:pt x="473" y="25"/>
                    </a:lnTo>
                    <a:lnTo>
                      <a:pt x="556" y="8"/>
                    </a:lnTo>
                    <a:lnTo>
                      <a:pt x="6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64" name="Freeform 19"/>
              <p:cNvSpPr>
                <a:spLocks/>
              </p:cNvSpPr>
              <p:nvPr/>
            </p:nvSpPr>
            <p:spPr bwMode="auto">
              <a:xfrm>
                <a:off x="-349" y="1063"/>
                <a:ext cx="1930" cy="2501"/>
              </a:xfrm>
              <a:custGeom>
                <a:avLst/>
                <a:gdLst>
                  <a:gd name="T0" fmla="*/ 1922 w 3858"/>
                  <a:gd name="T1" fmla="*/ 1467 h 5003"/>
                  <a:gd name="T2" fmla="*/ 2096 w 3858"/>
                  <a:gd name="T3" fmla="*/ 1251 h 5003"/>
                  <a:gd name="T4" fmla="*/ 2169 w 3858"/>
                  <a:gd name="T5" fmla="*/ 23 h 5003"/>
                  <a:gd name="T6" fmla="*/ 2494 w 3858"/>
                  <a:gd name="T7" fmla="*/ 247 h 5003"/>
                  <a:gd name="T8" fmla="*/ 2889 w 3858"/>
                  <a:gd name="T9" fmla="*/ 749 h 5003"/>
                  <a:gd name="T10" fmla="*/ 3055 w 3858"/>
                  <a:gd name="T11" fmla="*/ 996 h 5003"/>
                  <a:gd name="T12" fmla="*/ 3308 w 3858"/>
                  <a:gd name="T13" fmla="*/ 1040 h 5003"/>
                  <a:gd name="T14" fmla="*/ 3656 w 3858"/>
                  <a:gd name="T15" fmla="*/ 1052 h 5003"/>
                  <a:gd name="T16" fmla="*/ 3839 w 3858"/>
                  <a:gd name="T17" fmla="*/ 1203 h 5003"/>
                  <a:gd name="T18" fmla="*/ 3816 w 3858"/>
                  <a:gd name="T19" fmla="*/ 1444 h 5003"/>
                  <a:gd name="T20" fmla="*/ 3604 w 3858"/>
                  <a:gd name="T21" fmla="*/ 1556 h 5003"/>
                  <a:gd name="T22" fmla="*/ 3210 w 3858"/>
                  <a:gd name="T23" fmla="*/ 1546 h 5003"/>
                  <a:gd name="T24" fmla="*/ 2945 w 3858"/>
                  <a:gd name="T25" fmla="*/ 1519 h 5003"/>
                  <a:gd name="T26" fmla="*/ 2847 w 3858"/>
                  <a:gd name="T27" fmla="*/ 1492 h 5003"/>
                  <a:gd name="T28" fmla="*/ 2712 w 3858"/>
                  <a:gd name="T29" fmla="*/ 1384 h 5003"/>
                  <a:gd name="T30" fmla="*/ 2606 w 3858"/>
                  <a:gd name="T31" fmla="*/ 2044 h 5003"/>
                  <a:gd name="T32" fmla="*/ 2563 w 3858"/>
                  <a:gd name="T33" fmla="*/ 2226 h 5003"/>
                  <a:gd name="T34" fmla="*/ 2550 w 3858"/>
                  <a:gd name="T35" fmla="*/ 2324 h 5003"/>
                  <a:gd name="T36" fmla="*/ 2550 w 3858"/>
                  <a:gd name="T37" fmla="*/ 2666 h 5003"/>
                  <a:gd name="T38" fmla="*/ 2550 w 3858"/>
                  <a:gd name="T39" fmla="*/ 3189 h 5003"/>
                  <a:gd name="T40" fmla="*/ 2550 w 3858"/>
                  <a:gd name="T41" fmla="*/ 3774 h 5003"/>
                  <a:gd name="T42" fmla="*/ 2552 w 3858"/>
                  <a:gd name="T43" fmla="*/ 4298 h 5003"/>
                  <a:gd name="T44" fmla="*/ 2552 w 3858"/>
                  <a:gd name="T45" fmla="*/ 4636 h 5003"/>
                  <a:gd name="T46" fmla="*/ 2534 w 3858"/>
                  <a:gd name="T47" fmla="*/ 4804 h 5003"/>
                  <a:gd name="T48" fmla="*/ 2368 w 3858"/>
                  <a:gd name="T49" fmla="*/ 4983 h 5003"/>
                  <a:gd name="T50" fmla="*/ 2113 w 3858"/>
                  <a:gd name="T51" fmla="*/ 4960 h 5003"/>
                  <a:gd name="T52" fmla="*/ 1969 w 3858"/>
                  <a:gd name="T53" fmla="*/ 4755 h 5003"/>
                  <a:gd name="T54" fmla="*/ 1895 w 3858"/>
                  <a:gd name="T55" fmla="*/ 4699 h 5003"/>
                  <a:gd name="T56" fmla="*/ 1787 w 3858"/>
                  <a:gd name="T57" fmla="*/ 4931 h 5003"/>
                  <a:gd name="T58" fmla="*/ 1540 w 3858"/>
                  <a:gd name="T59" fmla="*/ 4997 h 5003"/>
                  <a:gd name="T60" fmla="*/ 1345 w 3858"/>
                  <a:gd name="T61" fmla="*/ 4852 h 5003"/>
                  <a:gd name="T62" fmla="*/ 1308 w 3858"/>
                  <a:gd name="T63" fmla="*/ 4670 h 5003"/>
                  <a:gd name="T64" fmla="*/ 1308 w 3858"/>
                  <a:gd name="T65" fmla="*/ 4383 h 5003"/>
                  <a:gd name="T66" fmla="*/ 1308 w 3858"/>
                  <a:gd name="T67" fmla="*/ 3888 h 5003"/>
                  <a:gd name="T68" fmla="*/ 1308 w 3858"/>
                  <a:gd name="T69" fmla="*/ 3307 h 5003"/>
                  <a:gd name="T70" fmla="*/ 1310 w 3858"/>
                  <a:gd name="T71" fmla="*/ 2761 h 5003"/>
                  <a:gd name="T72" fmla="*/ 1310 w 3858"/>
                  <a:gd name="T73" fmla="*/ 2373 h 5003"/>
                  <a:gd name="T74" fmla="*/ 1305 w 3858"/>
                  <a:gd name="T75" fmla="*/ 2245 h 5003"/>
                  <a:gd name="T76" fmla="*/ 1258 w 3858"/>
                  <a:gd name="T77" fmla="*/ 2087 h 5003"/>
                  <a:gd name="T78" fmla="*/ 1181 w 3858"/>
                  <a:gd name="T79" fmla="*/ 1345 h 5003"/>
                  <a:gd name="T80" fmla="*/ 1023 w 3858"/>
                  <a:gd name="T81" fmla="*/ 1486 h 5003"/>
                  <a:gd name="T82" fmla="*/ 944 w 3858"/>
                  <a:gd name="T83" fmla="*/ 1513 h 5003"/>
                  <a:gd name="T84" fmla="*/ 722 w 3858"/>
                  <a:gd name="T85" fmla="*/ 1542 h 5003"/>
                  <a:gd name="T86" fmla="*/ 256 w 3858"/>
                  <a:gd name="T87" fmla="*/ 1556 h 5003"/>
                  <a:gd name="T88" fmla="*/ 75 w 3858"/>
                  <a:gd name="T89" fmla="*/ 1483 h 5003"/>
                  <a:gd name="T90" fmla="*/ 5 w 3858"/>
                  <a:gd name="T91" fmla="*/ 1251 h 5003"/>
                  <a:gd name="T92" fmla="*/ 156 w 3858"/>
                  <a:gd name="T93" fmla="*/ 1065 h 5003"/>
                  <a:gd name="T94" fmla="*/ 478 w 3858"/>
                  <a:gd name="T95" fmla="*/ 1042 h 5003"/>
                  <a:gd name="T96" fmla="*/ 783 w 3858"/>
                  <a:gd name="T97" fmla="*/ 1025 h 5003"/>
                  <a:gd name="T98" fmla="*/ 901 w 3858"/>
                  <a:gd name="T99" fmla="*/ 851 h 5003"/>
                  <a:gd name="T100" fmla="*/ 1281 w 3858"/>
                  <a:gd name="T101" fmla="*/ 336 h 5003"/>
                  <a:gd name="T102" fmla="*/ 1621 w 3858"/>
                  <a:gd name="T103" fmla="*/ 54 h 5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58" h="5003">
                    <a:moveTo>
                      <a:pt x="1766" y="0"/>
                    </a:moveTo>
                    <a:lnTo>
                      <a:pt x="1924" y="166"/>
                    </a:lnTo>
                    <a:lnTo>
                      <a:pt x="1930" y="160"/>
                    </a:lnTo>
                    <a:lnTo>
                      <a:pt x="1764" y="1251"/>
                    </a:lnTo>
                    <a:lnTo>
                      <a:pt x="1922" y="1467"/>
                    </a:lnTo>
                    <a:lnTo>
                      <a:pt x="1926" y="1467"/>
                    </a:lnTo>
                    <a:lnTo>
                      <a:pt x="1930" y="1461"/>
                    </a:lnTo>
                    <a:lnTo>
                      <a:pt x="1934" y="1467"/>
                    </a:lnTo>
                    <a:lnTo>
                      <a:pt x="1938" y="1467"/>
                    </a:lnTo>
                    <a:lnTo>
                      <a:pt x="2096" y="1251"/>
                    </a:lnTo>
                    <a:lnTo>
                      <a:pt x="1930" y="160"/>
                    </a:lnTo>
                    <a:lnTo>
                      <a:pt x="1936" y="166"/>
                    </a:lnTo>
                    <a:lnTo>
                      <a:pt x="2094" y="0"/>
                    </a:lnTo>
                    <a:lnTo>
                      <a:pt x="2096" y="0"/>
                    </a:lnTo>
                    <a:lnTo>
                      <a:pt x="2169" y="23"/>
                    </a:lnTo>
                    <a:lnTo>
                      <a:pt x="2237" y="54"/>
                    </a:lnTo>
                    <a:lnTo>
                      <a:pt x="2303" y="92"/>
                    </a:lnTo>
                    <a:lnTo>
                      <a:pt x="2366" y="137"/>
                    </a:lnTo>
                    <a:lnTo>
                      <a:pt x="2430" y="189"/>
                    </a:lnTo>
                    <a:lnTo>
                      <a:pt x="2494" y="247"/>
                    </a:lnTo>
                    <a:lnTo>
                      <a:pt x="2579" y="336"/>
                    </a:lnTo>
                    <a:lnTo>
                      <a:pt x="2662" y="432"/>
                    </a:lnTo>
                    <a:lnTo>
                      <a:pt x="2741" y="536"/>
                    </a:lnTo>
                    <a:lnTo>
                      <a:pt x="2818" y="643"/>
                    </a:lnTo>
                    <a:lnTo>
                      <a:pt x="2889" y="749"/>
                    </a:lnTo>
                    <a:lnTo>
                      <a:pt x="2959" y="851"/>
                    </a:lnTo>
                    <a:lnTo>
                      <a:pt x="2982" y="888"/>
                    </a:lnTo>
                    <a:lnTo>
                      <a:pt x="3007" y="924"/>
                    </a:lnTo>
                    <a:lnTo>
                      <a:pt x="3032" y="961"/>
                    </a:lnTo>
                    <a:lnTo>
                      <a:pt x="3055" y="996"/>
                    </a:lnTo>
                    <a:lnTo>
                      <a:pt x="3077" y="1025"/>
                    </a:lnTo>
                    <a:lnTo>
                      <a:pt x="3121" y="1029"/>
                    </a:lnTo>
                    <a:lnTo>
                      <a:pt x="3177" y="1033"/>
                    </a:lnTo>
                    <a:lnTo>
                      <a:pt x="3239" y="1036"/>
                    </a:lnTo>
                    <a:lnTo>
                      <a:pt x="3308" y="1040"/>
                    </a:lnTo>
                    <a:lnTo>
                      <a:pt x="3382" y="1042"/>
                    </a:lnTo>
                    <a:lnTo>
                      <a:pt x="3457" y="1044"/>
                    </a:lnTo>
                    <a:lnTo>
                      <a:pt x="3532" y="1046"/>
                    </a:lnTo>
                    <a:lnTo>
                      <a:pt x="3604" y="1046"/>
                    </a:lnTo>
                    <a:lnTo>
                      <a:pt x="3656" y="1052"/>
                    </a:lnTo>
                    <a:lnTo>
                      <a:pt x="3704" y="1065"/>
                    </a:lnTo>
                    <a:lnTo>
                      <a:pt x="3747" y="1091"/>
                    </a:lnTo>
                    <a:lnTo>
                      <a:pt x="3785" y="1121"/>
                    </a:lnTo>
                    <a:lnTo>
                      <a:pt x="3816" y="1158"/>
                    </a:lnTo>
                    <a:lnTo>
                      <a:pt x="3839" y="1203"/>
                    </a:lnTo>
                    <a:lnTo>
                      <a:pt x="3855" y="1251"/>
                    </a:lnTo>
                    <a:lnTo>
                      <a:pt x="3858" y="1301"/>
                    </a:lnTo>
                    <a:lnTo>
                      <a:pt x="3855" y="1353"/>
                    </a:lnTo>
                    <a:lnTo>
                      <a:pt x="3839" y="1401"/>
                    </a:lnTo>
                    <a:lnTo>
                      <a:pt x="3816" y="1444"/>
                    </a:lnTo>
                    <a:lnTo>
                      <a:pt x="3785" y="1483"/>
                    </a:lnTo>
                    <a:lnTo>
                      <a:pt x="3747" y="1513"/>
                    </a:lnTo>
                    <a:lnTo>
                      <a:pt x="3704" y="1537"/>
                    </a:lnTo>
                    <a:lnTo>
                      <a:pt x="3656" y="1552"/>
                    </a:lnTo>
                    <a:lnTo>
                      <a:pt x="3604" y="1556"/>
                    </a:lnTo>
                    <a:lnTo>
                      <a:pt x="3604" y="1556"/>
                    </a:lnTo>
                    <a:lnTo>
                      <a:pt x="3486" y="1556"/>
                    </a:lnTo>
                    <a:lnTo>
                      <a:pt x="3382" y="1554"/>
                    </a:lnTo>
                    <a:lnTo>
                      <a:pt x="3289" y="1550"/>
                    </a:lnTo>
                    <a:lnTo>
                      <a:pt x="3210" y="1546"/>
                    </a:lnTo>
                    <a:lnTo>
                      <a:pt x="3138" y="1542"/>
                    </a:lnTo>
                    <a:lnTo>
                      <a:pt x="3079" y="1537"/>
                    </a:lnTo>
                    <a:lnTo>
                      <a:pt x="3026" y="1531"/>
                    </a:lnTo>
                    <a:lnTo>
                      <a:pt x="2982" y="1525"/>
                    </a:lnTo>
                    <a:lnTo>
                      <a:pt x="2945" y="1519"/>
                    </a:lnTo>
                    <a:lnTo>
                      <a:pt x="2916" y="1513"/>
                    </a:lnTo>
                    <a:lnTo>
                      <a:pt x="2891" y="1508"/>
                    </a:lnTo>
                    <a:lnTo>
                      <a:pt x="2872" y="1502"/>
                    </a:lnTo>
                    <a:lnTo>
                      <a:pt x="2859" y="1496"/>
                    </a:lnTo>
                    <a:lnTo>
                      <a:pt x="2847" y="1492"/>
                    </a:lnTo>
                    <a:lnTo>
                      <a:pt x="2837" y="1486"/>
                    </a:lnTo>
                    <a:lnTo>
                      <a:pt x="2804" y="1469"/>
                    </a:lnTo>
                    <a:lnTo>
                      <a:pt x="2772" y="1446"/>
                    </a:lnTo>
                    <a:lnTo>
                      <a:pt x="2741" y="1419"/>
                    </a:lnTo>
                    <a:lnTo>
                      <a:pt x="2712" y="1384"/>
                    </a:lnTo>
                    <a:lnTo>
                      <a:pt x="2679" y="1345"/>
                    </a:lnTo>
                    <a:lnTo>
                      <a:pt x="2646" y="1299"/>
                    </a:lnTo>
                    <a:lnTo>
                      <a:pt x="2608" y="1245"/>
                    </a:lnTo>
                    <a:lnTo>
                      <a:pt x="2608" y="2004"/>
                    </a:lnTo>
                    <a:lnTo>
                      <a:pt x="2606" y="2044"/>
                    </a:lnTo>
                    <a:lnTo>
                      <a:pt x="2600" y="2087"/>
                    </a:lnTo>
                    <a:lnTo>
                      <a:pt x="2592" y="2127"/>
                    </a:lnTo>
                    <a:lnTo>
                      <a:pt x="2582" y="2166"/>
                    </a:lnTo>
                    <a:lnTo>
                      <a:pt x="2573" y="2199"/>
                    </a:lnTo>
                    <a:lnTo>
                      <a:pt x="2563" y="2226"/>
                    </a:lnTo>
                    <a:lnTo>
                      <a:pt x="2555" y="2245"/>
                    </a:lnTo>
                    <a:lnTo>
                      <a:pt x="2550" y="2257"/>
                    </a:lnTo>
                    <a:lnTo>
                      <a:pt x="2550" y="2265"/>
                    </a:lnTo>
                    <a:lnTo>
                      <a:pt x="2550" y="2288"/>
                    </a:lnTo>
                    <a:lnTo>
                      <a:pt x="2550" y="2324"/>
                    </a:lnTo>
                    <a:lnTo>
                      <a:pt x="2550" y="2373"/>
                    </a:lnTo>
                    <a:lnTo>
                      <a:pt x="2550" y="2431"/>
                    </a:lnTo>
                    <a:lnTo>
                      <a:pt x="2550" y="2500"/>
                    </a:lnTo>
                    <a:lnTo>
                      <a:pt x="2550" y="2579"/>
                    </a:lnTo>
                    <a:lnTo>
                      <a:pt x="2550" y="2666"/>
                    </a:lnTo>
                    <a:lnTo>
                      <a:pt x="2550" y="2761"/>
                    </a:lnTo>
                    <a:lnTo>
                      <a:pt x="2550" y="2861"/>
                    </a:lnTo>
                    <a:lnTo>
                      <a:pt x="2550" y="2967"/>
                    </a:lnTo>
                    <a:lnTo>
                      <a:pt x="2550" y="3077"/>
                    </a:lnTo>
                    <a:lnTo>
                      <a:pt x="2550" y="3189"/>
                    </a:lnTo>
                    <a:lnTo>
                      <a:pt x="2550" y="3307"/>
                    </a:lnTo>
                    <a:lnTo>
                      <a:pt x="2550" y="3423"/>
                    </a:lnTo>
                    <a:lnTo>
                      <a:pt x="2550" y="3541"/>
                    </a:lnTo>
                    <a:lnTo>
                      <a:pt x="2550" y="3659"/>
                    </a:lnTo>
                    <a:lnTo>
                      <a:pt x="2550" y="3774"/>
                    </a:lnTo>
                    <a:lnTo>
                      <a:pt x="2550" y="3888"/>
                    </a:lnTo>
                    <a:lnTo>
                      <a:pt x="2550" y="3998"/>
                    </a:lnTo>
                    <a:lnTo>
                      <a:pt x="2550" y="4103"/>
                    </a:lnTo>
                    <a:lnTo>
                      <a:pt x="2552" y="4203"/>
                    </a:lnTo>
                    <a:lnTo>
                      <a:pt x="2552" y="4298"/>
                    </a:lnTo>
                    <a:lnTo>
                      <a:pt x="2552" y="4383"/>
                    </a:lnTo>
                    <a:lnTo>
                      <a:pt x="2552" y="4462"/>
                    </a:lnTo>
                    <a:lnTo>
                      <a:pt x="2552" y="4529"/>
                    </a:lnTo>
                    <a:lnTo>
                      <a:pt x="2552" y="4587"/>
                    </a:lnTo>
                    <a:lnTo>
                      <a:pt x="2552" y="4636"/>
                    </a:lnTo>
                    <a:lnTo>
                      <a:pt x="2552" y="4670"/>
                    </a:lnTo>
                    <a:lnTo>
                      <a:pt x="2552" y="4692"/>
                    </a:lnTo>
                    <a:lnTo>
                      <a:pt x="2552" y="4699"/>
                    </a:lnTo>
                    <a:lnTo>
                      <a:pt x="2546" y="4753"/>
                    </a:lnTo>
                    <a:lnTo>
                      <a:pt x="2534" y="4804"/>
                    </a:lnTo>
                    <a:lnTo>
                      <a:pt x="2513" y="4852"/>
                    </a:lnTo>
                    <a:lnTo>
                      <a:pt x="2486" y="4894"/>
                    </a:lnTo>
                    <a:lnTo>
                      <a:pt x="2453" y="4931"/>
                    </a:lnTo>
                    <a:lnTo>
                      <a:pt x="2415" y="4960"/>
                    </a:lnTo>
                    <a:lnTo>
                      <a:pt x="2368" y="4983"/>
                    </a:lnTo>
                    <a:lnTo>
                      <a:pt x="2320" y="4997"/>
                    </a:lnTo>
                    <a:lnTo>
                      <a:pt x="2266" y="5003"/>
                    </a:lnTo>
                    <a:lnTo>
                      <a:pt x="2212" y="4997"/>
                    </a:lnTo>
                    <a:lnTo>
                      <a:pt x="2160" y="4983"/>
                    </a:lnTo>
                    <a:lnTo>
                      <a:pt x="2113" y="4960"/>
                    </a:lnTo>
                    <a:lnTo>
                      <a:pt x="2071" y="4931"/>
                    </a:lnTo>
                    <a:lnTo>
                      <a:pt x="2034" y="4894"/>
                    </a:lnTo>
                    <a:lnTo>
                      <a:pt x="2005" y="4852"/>
                    </a:lnTo>
                    <a:lnTo>
                      <a:pt x="1982" y="4806"/>
                    </a:lnTo>
                    <a:lnTo>
                      <a:pt x="1969" y="4755"/>
                    </a:lnTo>
                    <a:lnTo>
                      <a:pt x="1965" y="4699"/>
                    </a:lnTo>
                    <a:lnTo>
                      <a:pt x="1965" y="2602"/>
                    </a:lnTo>
                    <a:lnTo>
                      <a:pt x="1930" y="2602"/>
                    </a:lnTo>
                    <a:lnTo>
                      <a:pt x="1895" y="2602"/>
                    </a:lnTo>
                    <a:lnTo>
                      <a:pt x="1895" y="4699"/>
                    </a:lnTo>
                    <a:lnTo>
                      <a:pt x="1891" y="4755"/>
                    </a:lnTo>
                    <a:lnTo>
                      <a:pt x="1876" y="4806"/>
                    </a:lnTo>
                    <a:lnTo>
                      <a:pt x="1855" y="4852"/>
                    </a:lnTo>
                    <a:lnTo>
                      <a:pt x="1824" y="4894"/>
                    </a:lnTo>
                    <a:lnTo>
                      <a:pt x="1787" y="4931"/>
                    </a:lnTo>
                    <a:lnTo>
                      <a:pt x="1747" y="4960"/>
                    </a:lnTo>
                    <a:lnTo>
                      <a:pt x="1698" y="4983"/>
                    </a:lnTo>
                    <a:lnTo>
                      <a:pt x="1648" y="4997"/>
                    </a:lnTo>
                    <a:lnTo>
                      <a:pt x="1594" y="5003"/>
                    </a:lnTo>
                    <a:lnTo>
                      <a:pt x="1540" y="4997"/>
                    </a:lnTo>
                    <a:lnTo>
                      <a:pt x="1490" y="4983"/>
                    </a:lnTo>
                    <a:lnTo>
                      <a:pt x="1445" y="4960"/>
                    </a:lnTo>
                    <a:lnTo>
                      <a:pt x="1407" y="4931"/>
                    </a:lnTo>
                    <a:lnTo>
                      <a:pt x="1372" y="4894"/>
                    </a:lnTo>
                    <a:lnTo>
                      <a:pt x="1345" y="4852"/>
                    </a:lnTo>
                    <a:lnTo>
                      <a:pt x="1326" y="4804"/>
                    </a:lnTo>
                    <a:lnTo>
                      <a:pt x="1312" y="4753"/>
                    </a:lnTo>
                    <a:lnTo>
                      <a:pt x="1308" y="4699"/>
                    </a:lnTo>
                    <a:lnTo>
                      <a:pt x="1308" y="4692"/>
                    </a:lnTo>
                    <a:lnTo>
                      <a:pt x="1308" y="4670"/>
                    </a:lnTo>
                    <a:lnTo>
                      <a:pt x="1308" y="4636"/>
                    </a:lnTo>
                    <a:lnTo>
                      <a:pt x="1308" y="4587"/>
                    </a:lnTo>
                    <a:lnTo>
                      <a:pt x="1308" y="4529"/>
                    </a:lnTo>
                    <a:lnTo>
                      <a:pt x="1308" y="4462"/>
                    </a:lnTo>
                    <a:lnTo>
                      <a:pt x="1308" y="4383"/>
                    </a:lnTo>
                    <a:lnTo>
                      <a:pt x="1308" y="4298"/>
                    </a:lnTo>
                    <a:lnTo>
                      <a:pt x="1308" y="4203"/>
                    </a:lnTo>
                    <a:lnTo>
                      <a:pt x="1308" y="4103"/>
                    </a:lnTo>
                    <a:lnTo>
                      <a:pt x="1308" y="3998"/>
                    </a:lnTo>
                    <a:lnTo>
                      <a:pt x="1308" y="3888"/>
                    </a:lnTo>
                    <a:lnTo>
                      <a:pt x="1308" y="3774"/>
                    </a:lnTo>
                    <a:lnTo>
                      <a:pt x="1308" y="3659"/>
                    </a:lnTo>
                    <a:lnTo>
                      <a:pt x="1308" y="3541"/>
                    </a:lnTo>
                    <a:lnTo>
                      <a:pt x="1308" y="3423"/>
                    </a:lnTo>
                    <a:lnTo>
                      <a:pt x="1308" y="3307"/>
                    </a:lnTo>
                    <a:lnTo>
                      <a:pt x="1308" y="3189"/>
                    </a:lnTo>
                    <a:lnTo>
                      <a:pt x="1308" y="3077"/>
                    </a:lnTo>
                    <a:lnTo>
                      <a:pt x="1308" y="2967"/>
                    </a:lnTo>
                    <a:lnTo>
                      <a:pt x="1310" y="2861"/>
                    </a:lnTo>
                    <a:lnTo>
                      <a:pt x="1310" y="2761"/>
                    </a:lnTo>
                    <a:lnTo>
                      <a:pt x="1310" y="2666"/>
                    </a:lnTo>
                    <a:lnTo>
                      <a:pt x="1310" y="2579"/>
                    </a:lnTo>
                    <a:lnTo>
                      <a:pt x="1310" y="2500"/>
                    </a:lnTo>
                    <a:lnTo>
                      <a:pt x="1310" y="2431"/>
                    </a:lnTo>
                    <a:lnTo>
                      <a:pt x="1310" y="2373"/>
                    </a:lnTo>
                    <a:lnTo>
                      <a:pt x="1310" y="2324"/>
                    </a:lnTo>
                    <a:lnTo>
                      <a:pt x="1310" y="2288"/>
                    </a:lnTo>
                    <a:lnTo>
                      <a:pt x="1310" y="2265"/>
                    </a:lnTo>
                    <a:lnTo>
                      <a:pt x="1310" y="2257"/>
                    </a:lnTo>
                    <a:lnTo>
                      <a:pt x="1305" y="2245"/>
                    </a:lnTo>
                    <a:lnTo>
                      <a:pt x="1297" y="2226"/>
                    </a:lnTo>
                    <a:lnTo>
                      <a:pt x="1287" y="2199"/>
                    </a:lnTo>
                    <a:lnTo>
                      <a:pt x="1278" y="2166"/>
                    </a:lnTo>
                    <a:lnTo>
                      <a:pt x="1268" y="2127"/>
                    </a:lnTo>
                    <a:lnTo>
                      <a:pt x="1258" y="2087"/>
                    </a:lnTo>
                    <a:lnTo>
                      <a:pt x="1252" y="2044"/>
                    </a:lnTo>
                    <a:lnTo>
                      <a:pt x="1250" y="2004"/>
                    </a:lnTo>
                    <a:lnTo>
                      <a:pt x="1250" y="1245"/>
                    </a:lnTo>
                    <a:lnTo>
                      <a:pt x="1214" y="1299"/>
                    </a:lnTo>
                    <a:lnTo>
                      <a:pt x="1181" y="1345"/>
                    </a:lnTo>
                    <a:lnTo>
                      <a:pt x="1148" y="1384"/>
                    </a:lnTo>
                    <a:lnTo>
                      <a:pt x="1117" y="1419"/>
                    </a:lnTo>
                    <a:lnTo>
                      <a:pt x="1088" y="1446"/>
                    </a:lnTo>
                    <a:lnTo>
                      <a:pt x="1056" y="1469"/>
                    </a:lnTo>
                    <a:lnTo>
                      <a:pt x="1023" y="1486"/>
                    </a:lnTo>
                    <a:lnTo>
                      <a:pt x="1013" y="1492"/>
                    </a:lnTo>
                    <a:lnTo>
                      <a:pt x="1001" y="1496"/>
                    </a:lnTo>
                    <a:lnTo>
                      <a:pt x="986" y="1502"/>
                    </a:lnTo>
                    <a:lnTo>
                      <a:pt x="969" y="1508"/>
                    </a:lnTo>
                    <a:lnTo>
                      <a:pt x="944" y="1513"/>
                    </a:lnTo>
                    <a:lnTo>
                      <a:pt x="915" y="1519"/>
                    </a:lnTo>
                    <a:lnTo>
                      <a:pt x="878" y="1525"/>
                    </a:lnTo>
                    <a:lnTo>
                      <a:pt x="834" y="1531"/>
                    </a:lnTo>
                    <a:lnTo>
                      <a:pt x="781" y="1537"/>
                    </a:lnTo>
                    <a:lnTo>
                      <a:pt x="722" y="1542"/>
                    </a:lnTo>
                    <a:lnTo>
                      <a:pt x="650" y="1546"/>
                    </a:lnTo>
                    <a:lnTo>
                      <a:pt x="569" y="1550"/>
                    </a:lnTo>
                    <a:lnTo>
                      <a:pt x="476" y="1554"/>
                    </a:lnTo>
                    <a:lnTo>
                      <a:pt x="372" y="1556"/>
                    </a:lnTo>
                    <a:lnTo>
                      <a:pt x="256" y="1556"/>
                    </a:lnTo>
                    <a:lnTo>
                      <a:pt x="254" y="1556"/>
                    </a:lnTo>
                    <a:lnTo>
                      <a:pt x="204" y="1552"/>
                    </a:lnTo>
                    <a:lnTo>
                      <a:pt x="156" y="1537"/>
                    </a:lnTo>
                    <a:lnTo>
                      <a:pt x="113" y="1513"/>
                    </a:lnTo>
                    <a:lnTo>
                      <a:pt x="75" y="1483"/>
                    </a:lnTo>
                    <a:lnTo>
                      <a:pt x="44" y="1444"/>
                    </a:lnTo>
                    <a:lnTo>
                      <a:pt x="21" y="1401"/>
                    </a:lnTo>
                    <a:lnTo>
                      <a:pt x="5" y="1353"/>
                    </a:lnTo>
                    <a:lnTo>
                      <a:pt x="0" y="1301"/>
                    </a:lnTo>
                    <a:lnTo>
                      <a:pt x="5" y="1251"/>
                    </a:lnTo>
                    <a:lnTo>
                      <a:pt x="21" y="1203"/>
                    </a:lnTo>
                    <a:lnTo>
                      <a:pt x="44" y="1158"/>
                    </a:lnTo>
                    <a:lnTo>
                      <a:pt x="75" y="1121"/>
                    </a:lnTo>
                    <a:lnTo>
                      <a:pt x="112" y="1091"/>
                    </a:lnTo>
                    <a:lnTo>
                      <a:pt x="156" y="1065"/>
                    </a:lnTo>
                    <a:lnTo>
                      <a:pt x="204" y="1052"/>
                    </a:lnTo>
                    <a:lnTo>
                      <a:pt x="254" y="1046"/>
                    </a:lnTo>
                    <a:lnTo>
                      <a:pt x="328" y="1046"/>
                    </a:lnTo>
                    <a:lnTo>
                      <a:pt x="403" y="1044"/>
                    </a:lnTo>
                    <a:lnTo>
                      <a:pt x="478" y="1042"/>
                    </a:lnTo>
                    <a:lnTo>
                      <a:pt x="552" y="1040"/>
                    </a:lnTo>
                    <a:lnTo>
                      <a:pt x="619" y="1036"/>
                    </a:lnTo>
                    <a:lnTo>
                      <a:pt x="683" y="1033"/>
                    </a:lnTo>
                    <a:lnTo>
                      <a:pt x="739" y="1029"/>
                    </a:lnTo>
                    <a:lnTo>
                      <a:pt x="783" y="1025"/>
                    </a:lnTo>
                    <a:lnTo>
                      <a:pt x="805" y="996"/>
                    </a:lnTo>
                    <a:lnTo>
                      <a:pt x="828" y="961"/>
                    </a:lnTo>
                    <a:lnTo>
                      <a:pt x="853" y="924"/>
                    </a:lnTo>
                    <a:lnTo>
                      <a:pt x="878" y="888"/>
                    </a:lnTo>
                    <a:lnTo>
                      <a:pt x="901" y="851"/>
                    </a:lnTo>
                    <a:lnTo>
                      <a:pt x="969" y="749"/>
                    </a:lnTo>
                    <a:lnTo>
                      <a:pt x="1042" y="643"/>
                    </a:lnTo>
                    <a:lnTo>
                      <a:pt x="1119" y="536"/>
                    </a:lnTo>
                    <a:lnTo>
                      <a:pt x="1198" y="432"/>
                    </a:lnTo>
                    <a:lnTo>
                      <a:pt x="1281" y="336"/>
                    </a:lnTo>
                    <a:lnTo>
                      <a:pt x="1366" y="247"/>
                    </a:lnTo>
                    <a:lnTo>
                      <a:pt x="1430" y="189"/>
                    </a:lnTo>
                    <a:lnTo>
                      <a:pt x="1494" y="137"/>
                    </a:lnTo>
                    <a:lnTo>
                      <a:pt x="1557" y="92"/>
                    </a:lnTo>
                    <a:lnTo>
                      <a:pt x="1621" y="54"/>
                    </a:lnTo>
                    <a:lnTo>
                      <a:pt x="1691" y="23"/>
                    </a:lnTo>
                    <a:lnTo>
                      <a:pt x="1764" y="0"/>
                    </a:lnTo>
                    <a:lnTo>
                      <a:pt x="17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grpSp>
      </p:grpSp>
      <p:grpSp>
        <p:nvGrpSpPr>
          <p:cNvPr id="82" name="Group 81"/>
          <p:cNvGrpSpPr/>
          <p:nvPr/>
        </p:nvGrpSpPr>
        <p:grpSpPr>
          <a:xfrm>
            <a:off x="3732938" y="1394204"/>
            <a:ext cx="1535257" cy="3654703"/>
            <a:chOff x="4977243" y="2306782"/>
            <a:chExt cx="2047009" cy="4872937"/>
          </a:xfrm>
        </p:grpSpPr>
        <p:sp>
          <p:nvSpPr>
            <p:cNvPr id="46" name="Rectangle 45"/>
            <p:cNvSpPr/>
            <p:nvPr/>
          </p:nvSpPr>
          <p:spPr>
            <a:xfrm>
              <a:off x="4977243" y="2306782"/>
              <a:ext cx="2047009" cy="1641763"/>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a typeface="Apple LiGothic" pitchFamily="2" charset="-120"/>
              </a:endParaRPr>
            </a:p>
          </p:txBody>
        </p:sp>
        <p:sp>
          <p:nvSpPr>
            <p:cNvPr id="51" name="Rectangle 50"/>
            <p:cNvSpPr/>
            <p:nvPr/>
          </p:nvSpPr>
          <p:spPr>
            <a:xfrm>
              <a:off x="4977243" y="3817730"/>
              <a:ext cx="2047009" cy="3361989"/>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n w="3175">
                    <a:solidFill>
                      <a:prstClr val="white"/>
                    </a:solidFill>
                  </a:ln>
                  <a:solidFill>
                    <a:prstClr val="white"/>
                  </a:solidFill>
                  <a:ea typeface="Apple LiGothic" pitchFamily="2" charset="-120"/>
                  <a:cs typeface="Calibri"/>
                  <a:sym typeface="Century Gothic"/>
                </a:rPr>
                <a:t>既有之超連鎖店主們的收入將因此有機會提昇</a:t>
              </a:r>
              <a:r>
                <a:rPr lang="en-US" altLang="zh-TW" dirty="0">
                  <a:ln w="3175">
                    <a:solidFill>
                      <a:prstClr val="white"/>
                    </a:solidFill>
                  </a:ln>
                  <a:solidFill>
                    <a:prstClr val="white"/>
                  </a:solidFill>
                  <a:ea typeface="Apple LiGothic" pitchFamily="2" charset="-120"/>
                  <a:cs typeface="Calibri"/>
                  <a:sym typeface="Century Gothic"/>
                </a:rPr>
                <a:t>50-100</a:t>
              </a:r>
              <a:r>
                <a:rPr lang="zh-TW" altLang="en-US" dirty="0" smtClean="0">
                  <a:ln w="3175">
                    <a:solidFill>
                      <a:prstClr val="white"/>
                    </a:solidFill>
                  </a:ln>
                  <a:solidFill>
                    <a:prstClr val="white"/>
                  </a:solidFill>
                  <a:ea typeface="Apple LiGothic" pitchFamily="2" charset="-120"/>
                  <a:cs typeface="Calibri"/>
                  <a:sym typeface="Century Gothic"/>
                </a:rPr>
                <a:t>％</a:t>
              </a:r>
              <a:endParaRPr lang="en-US" dirty="0" smtClean="0">
                <a:ln w="3175">
                  <a:solidFill>
                    <a:prstClr val="white"/>
                  </a:solidFill>
                </a:ln>
                <a:solidFill>
                  <a:prstClr val="white"/>
                </a:solidFill>
                <a:ea typeface="Apple LiGothic" pitchFamily="2" charset="-120"/>
                <a:cs typeface="Calibri"/>
                <a:sym typeface="Century Gothic"/>
              </a:endParaRPr>
            </a:p>
            <a:p>
              <a:pPr algn="ctr"/>
              <a:r>
                <a:rPr lang="en-US" sz="1200" dirty="0">
                  <a:ln w="3175">
                    <a:solidFill>
                      <a:prstClr val="white"/>
                    </a:solidFill>
                  </a:ln>
                  <a:solidFill>
                    <a:prstClr val="white"/>
                  </a:solidFill>
                  <a:ea typeface="Apple LiGothic" pitchFamily="2" charset="-120"/>
                  <a:cs typeface="Calibri"/>
                  <a:sym typeface="Century Gothic"/>
                </a:rPr>
                <a:t>Current UFOs earning commissions can increase their income 50% to 100% from their existing business.</a:t>
              </a:r>
            </a:p>
          </p:txBody>
        </p:sp>
        <p:sp>
          <p:nvSpPr>
            <p:cNvPr id="65" name="Freeform 64"/>
            <p:cNvSpPr>
              <a:spLocks noEditPoints="1"/>
            </p:cNvSpPr>
            <p:nvPr/>
          </p:nvSpPr>
          <p:spPr bwMode="auto">
            <a:xfrm>
              <a:off x="5556066" y="2659986"/>
              <a:ext cx="889362" cy="935354"/>
            </a:xfrm>
            <a:custGeom>
              <a:avLst/>
              <a:gdLst>
                <a:gd name="T0" fmla="*/ 514 w 3572"/>
                <a:gd name="T1" fmla="*/ 3284 h 3284"/>
                <a:gd name="T2" fmla="*/ 51 w 3572"/>
                <a:gd name="T3" fmla="*/ 2419 h 3284"/>
                <a:gd name="T4" fmla="*/ 119 w 3572"/>
                <a:gd name="T5" fmla="*/ 2432 h 3284"/>
                <a:gd name="T6" fmla="*/ 196 w 3572"/>
                <a:gd name="T7" fmla="*/ 2432 h 3284"/>
                <a:gd name="T8" fmla="*/ 277 w 3572"/>
                <a:gd name="T9" fmla="*/ 2413 h 3284"/>
                <a:gd name="T10" fmla="*/ 351 w 3572"/>
                <a:gd name="T11" fmla="*/ 2376 h 3284"/>
                <a:gd name="T12" fmla="*/ 416 w 3572"/>
                <a:gd name="T13" fmla="*/ 2322 h 3284"/>
                <a:gd name="T14" fmla="*/ 2211 w 3572"/>
                <a:gd name="T15" fmla="*/ 1936 h 3284"/>
                <a:gd name="T16" fmla="*/ 1749 w 3572"/>
                <a:gd name="T17" fmla="*/ 3284 h 3284"/>
                <a:gd name="T18" fmla="*/ 1783 w 3572"/>
                <a:gd name="T19" fmla="*/ 2144 h 3284"/>
                <a:gd name="T20" fmla="*/ 1852 w 3572"/>
                <a:gd name="T21" fmla="*/ 2151 h 3284"/>
                <a:gd name="T22" fmla="*/ 1934 w 3572"/>
                <a:gd name="T23" fmla="*/ 2142 h 3284"/>
                <a:gd name="T24" fmla="*/ 2012 w 3572"/>
                <a:gd name="T25" fmla="*/ 2114 h 3284"/>
                <a:gd name="T26" fmla="*/ 2080 w 3572"/>
                <a:gd name="T27" fmla="*/ 2069 h 3284"/>
                <a:gd name="T28" fmla="*/ 2211 w 3572"/>
                <a:gd name="T29" fmla="*/ 1936 h 3284"/>
                <a:gd name="T30" fmla="*/ 1080 w 3572"/>
                <a:gd name="T31" fmla="*/ 3284 h 3284"/>
                <a:gd name="T32" fmla="*/ 617 w 3572"/>
                <a:gd name="T33" fmla="*/ 2109 h 3284"/>
                <a:gd name="T34" fmla="*/ 1183 w 3572"/>
                <a:gd name="T35" fmla="*/ 1617 h 3284"/>
                <a:gd name="T36" fmla="*/ 1618 w 3572"/>
                <a:gd name="T37" fmla="*/ 2066 h 3284"/>
                <a:gd name="T38" fmla="*/ 1646 w 3572"/>
                <a:gd name="T39" fmla="*/ 3284 h 3284"/>
                <a:gd name="T40" fmla="*/ 1183 w 3572"/>
                <a:gd name="T41" fmla="*/ 1617 h 3284"/>
                <a:gd name="T42" fmla="*/ 2777 w 3572"/>
                <a:gd name="T43" fmla="*/ 3284 h 3284"/>
                <a:gd name="T44" fmla="*/ 2314 w 3572"/>
                <a:gd name="T45" fmla="*/ 1829 h 3284"/>
                <a:gd name="T46" fmla="*/ 3135 w 3572"/>
                <a:gd name="T47" fmla="*/ 975 h 3284"/>
                <a:gd name="T48" fmla="*/ 3343 w 3572"/>
                <a:gd name="T49" fmla="*/ 3284 h 3284"/>
                <a:gd name="T50" fmla="*/ 2880 w 3572"/>
                <a:gd name="T51" fmla="*/ 1241 h 3284"/>
                <a:gd name="T52" fmla="*/ 3572 w 3572"/>
                <a:gd name="T53" fmla="*/ 0 h 3284"/>
                <a:gd name="T54" fmla="*/ 3129 w 3572"/>
                <a:gd name="T55" fmla="*/ 684 h 3284"/>
                <a:gd name="T56" fmla="*/ 1944 w 3572"/>
                <a:gd name="T57" fmla="*/ 1915 h 3284"/>
                <a:gd name="T58" fmla="*/ 1900 w 3572"/>
                <a:gd name="T59" fmla="*/ 1938 h 3284"/>
                <a:gd name="T60" fmla="*/ 1851 w 3572"/>
                <a:gd name="T61" fmla="*/ 1946 h 3284"/>
                <a:gd name="T62" fmla="*/ 1826 w 3572"/>
                <a:gd name="T63" fmla="*/ 1944 h 3284"/>
                <a:gd name="T64" fmla="*/ 1780 w 3572"/>
                <a:gd name="T65" fmla="*/ 1928 h 3284"/>
                <a:gd name="T66" fmla="*/ 1740 w 3572"/>
                <a:gd name="T67" fmla="*/ 1899 h 3284"/>
                <a:gd name="T68" fmla="*/ 266 w 3572"/>
                <a:gd name="T69" fmla="*/ 2180 h 3284"/>
                <a:gd name="T70" fmla="*/ 226 w 3572"/>
                <a:gd name="T71" fmla="*/ 2211 h 3284"/>
                <a:gd name="T72" fmla="*/ 179 w 3572"/>
                <a:gd name="T73" fmla="*/ 2227 h 3284"/>
                <a:gd name="T74" fmla="*/ 125 w 3572"/>
                <a:gd name="T75" fmla="*/ 2226 h 3284"/>
                <a:gd name="T76" fmla="*/ 72 w 3572"/>
                <a:gd name="T77" fmla="*/ 2205 h 3284"/>
                <a:gd name="T78" fmla="*/ 29 w 3572"/>
                <a:gd name="T79" fmla="*/ 2165 h 3284"/>
                <a:gd name="T80" fmla="*/ 7 w 3572"/>
                <a:gd name="T81" fmla="*/ 2117 h 3284"/>
                <a:gd name="T82" fmla="*/ 0 w 3572"/>
                <a:gd name="T83" fmla="*/ 2065 h 3284"/>
                <a:gd name="T84" fmla="*/ 12 w 3572"/>
                <a:gd name="T85" fmla="*/ 2013 h 3284"/>
                <a:gd name="T86" fmla="*/ 43 w 3572"/>
                <a:gd name="T87" fmla="*/ 1968 h 3284"/>
                <a:gd name="T88" fmla="*/ 1039 w 3572"/>
                <a:gd name="T89" fmla="*/ 922 h 3284"/>
                <a:gd name="T90" fmla="*/ 1082 w 3572"/>
                <a:gd name="T91" fmla="*/ 899 h 3284"/>
                <a:gd name="T92" fmla="*/ 1131 w 3572"/>
                <a:gd name="T93" fmla="*/ 892 h 3284"/>
                <a:gd name="T94" fmla="*/ 1156 w 3572"/>
                <a:gd name="T95" fmla="*/ 893 h 3284"/>
                <a:gd name="T96" fmla="*/ 1203 w 3572"/>
                <a:gd name="T97" fmla="*/ 909 h 3284"/>
                <a:gd name="T98" fmla="*/ 1243 w 3572"/>
                <a:gd name="T99" fmla="*/ 939 h 3284"/>
                <a:gd name="T100" fmla="*/ 2906 w 3572"/>
                <a:gd name="T101" fmla="*/ 470 h 3284"/>
                <a:gd name="T102" fmla="*/ 3572 w 3572"/>
                <a:gd name="T103" fmla="*/ 0 h 3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72" h="3284">
                  <a:moveTo>
                    <a:pt x="514" y="2217"/>
                  </a:moveTo>
                  <a:lnTo>
                    <a:pt x="514" y="3284"/>
                  </a:lnTo>
                  <a:lnTo>
                    <a:pt x="51" y="3284"/>
                  </a:lnTo>
                  <a:lnTo>
                    <a:pt x="51" y="2419"/>
                  </a:lnTo>
                  <a:lnTo>
                    <a:pt x="85" y="2428"/>
                  </a:lnTo>
                  <a:lnTo>
                    <a:pt x="119" y="2432"/>
                  </a:lnTo>
                  <a:lnTo>
                    <a:pt x="154" y="2435"/>
                  </a:lnTo>
                  <a:lnTo>
                    <a:pt x="196" y="2432"/>
                  </a:lnTo>
                  <a:lnTo>
                    <a:pt x="237" y="2425"/>
                  </a:lnTo>
                  <a:lnTo>
                    <a:pt x="277" y="2413"/>
                  </a:lnTo>
                  <a:lnTo>
                    <a:pt x="315" y="2396"/>
                  </a:lnTo>
                  <a:lnTo>
                    <a:pt x="351" y="2376"/>
                  </a:lnTo>
                  <a:lnTo>
                    <a:pt x="384" y="2351"/>
                  </a:lnTo>
                  <a:lnTo>
                    <a:pt x="416" y="2322"/>
                  </a:lnTo>
                  <a:lnTo>
                    <a:pt x="514" y="2217"/>
                  </a:lnTo>
                  <a:close/>
                  <a:moveTo>
                    <a:pt x="2211" y="1936"/>
                  </a:moveTo>
                  <a:lnTo>
                    <a:pt x="2211" y="3284"/>
                  </a:lnTo>
                  <a:lnTo>
                    <a:pt x="1749" y="3284"/>
                  </a:lnTo>
                  <a:lnTo>
                    <a:pt x="1749" y="2136"/>
                  </a:lnTo>
                  <a:lnTo>
                    <a:pt x="1783" y="2144"/>
                  </a:lnTo>
                  <a:lnTo>
                    <a:pt x="1816" y="2150"/>
                  </a:lnTo>
                  <a:lnTo>
                    <a:pt x="1852" y="2151"/>
                  </a:lnTo>
                  <a:lnTo>
                    <a:pt x="1894" y="2149"/>
                  </a:lnTo>
                  <a:lnTo>
                    <a:pt x="1934" y="2142"/>
                  </a:lnTo>
                  <a:lnTo>
                    <a:pt x="1973" y="2130"/>
                  </a:lnTo>
                  <a:lnTo>
                    <a:pt x="2012" y="2114"/>
                  </a:lnTo>
                  <a:lnTo>
                    <a:pt x="2048" y="2093"/>
                  </a:lnTo>
                  <a:lnTo>
                    <a:pt x="2080" y="2069"/>
                  </a:lnTo>
                  <a:lnTo>
                    <a:pt x="2111" y="2041"/>
                  </a:lnTo>
                  <a:lnTo>
                    <a:pt x="2211" y="1936"/>
                  </a:lnTo>
                  <a:close/>
                  <a:moveTo>
                    <a:pt x="1080" y="1622"/>
                  </a:moveTo>
                  <a:lnTo>
                    <a:pt x="1080" y="3284"/>
                  </a:lnTo>
                  <a:lnTo>
                    <a:pt x="617" y="3284"/>
                  </a:lnTo>
                  <a:lnTo>
                    <a:pt x="617" y="2109"/>
                  </a:lnTo>
                  <a:lnTo>
                    <a:pt x="1080" y="1622"/>
                  </a:lnTo>
                  <a:close/>
                  <a:moveTo>
                    <a:pt x="1183" y="1617"/>
                  </a:moveTo>
                  <a:lnTo>
                    <a:pt x="1593" y="2042"/>
                  </a:lnTo>
                  <a:lnTo>
                    <a:pt x="1618" y="2066"/>
                  </a:lnTo>
                  <a:lnTo>
                    <a:pt x="1646" y="2087"/>
                  </a:lnTo>
                  <a:lnTo>
                    <a:pt x="1646" y="3284"/>
                  </a:lnTo>
                  <a:lnTo>
                    <a:pt x="1183" y="3284"/>
                  </a:lnTo>
                  <a:lnTo>
                    <a:pt x="1183" y="1617"/>
                  </a:lnTo>
                  <a:close/>
                  <a:moveTo>
                    <a:pt x="2777" y="1348"/>
                  </a:moveTo>
                  <a:lnTo>
                    <a:pt x="2777" y="3284"/>
                  </a:lnTo>
                  <a:lnTo>
                    <a:pt x="2314" y="3284"/>
                  </a:lnTo>
                  <a:lnTo>
                    <a:pt x="2314" y="1829"/>
                  </a:lnTo>
                  <a:lnTo>
                    <a:pt x="2777" y="1348"/>
                  </a:lnTo>
                  <a:close/>
                  <a:moveTo>
                    <a:pt x="3135" y="975"/>
                  </a:moveTo>
                  <a:lnTo>
                    <a:pt x="3343" y="1174"/>
                  </a:lnTo>
                  <a:lnTo>
                    <a:pt x="3343" y="3284"/>
                  </a:lnTo>
                  <a:lnTo>
                    <a:pt x="2880" y="3284"/>
                  </a:lnTo>
                  <a:lnTo>
                    <a:pt x="2880" y="1241"/>
                  </a:lnTo>
                  <a:lnTo>
                    <a:pt x="3135" y="975"/>
                  </a:lnTo>
                  <a:close/>
                  <a:moveTo>
                    <a:pt x="3572" y="0"/>
                  </a:moveTo>
                  <a:lnTo>
                    <a:pt x="3350" y="897"/>
                  </a:lnTo>
                  <a:lnTo>
                    <a:pt x="3129" y="684"/>
                  </a:lnTo>
                  <a:lnTo>
                    <a:pt x="1963" y="1898"/>
                  </a:lnTo>
                  <a:lnTo>
                    <a:pt x="1944" y="1915"/>
                  </a:lnTo>
                  <a:lnTo>
                    <a:pt x="1923" y="1928"/>
                  </a:lnTo>
                  <a:lnTo>
                    <a:pt x="1900" y="1938"/>
                  </a:lnTo>
                  <a:lnTo>
                    <a:pt x="1876" y="1944"/>
                  </a:lnTo>
                  <a:lnTo>
                    <a:pt x="1851" y="1946"/>
                  </a:lnTo>
                  <a:lnTo>
                    <a:pt x="1851" y="1946"/>
                  </a:lnTo>
                  <a:lnTo>
                    <a:pt x="1826" y="1944"/>
                  </a:lnTo>
                  <a:lnTo>
                    <a:pt x="1802" y="1938"/>
                  </a:lnTo>
                  <a:lnTo>
                    <a:pt x="1780" y="1928"/>
                  </a:lnTo>
                  <a:lnTo>
                    <a:pt x="1759" y="1915"/>
                  </a:lnTo>
                  <a:lnTo>
                    <a:pt x="1740" y="1899"/>
                  </a:lnTo>
                  <a:lnTo>
                    <a:pt x="1132" y="1268"/>
                  </a:lnTo>
                  <a:lnTo>
                    <a:pt x="266" y="2180"/>
                  </a:lnTo>
                  <a:lnTo>
                    <a:pt x="247" y="2198"/>
                  </a:lnTo>
                  <a:lnTo>
                    <a:pt x="226" y="2211"/>
                  </a:lnTo>
                  <a:lnTo>
                    <a:pt x="203" y="2221"/>
                  </a:lnTo>
                  <a:lnTo>
                    <a:pt x="179" y="2227"/>
                  </a:lnTo>
                  <a:lnTo>
                    <a:pt x="154" y="2228"/>
                  </a:lnTo>
                  <a:lnTo>
                    <a:pt x="125" y="2226"/>
                  </a:lnTo>
                  <a:lnTo>
                    <a:pt x="98" y="2219"/>
                  </a:lnTo>
                  <a:lnTo>
                    <a:pt x="72" y="2205"/>
                  </a:lnTo>
                  <a:lnTo>
                    <a:pt x="48" y="2186"/>
                  </a:lnTo>
                  <a:lnTo>
                    <a:pt x="29" y="2165"/>
                  </a:lnTo>
                  <a:lnTo>
                    <a:pt x="15" y="2142"/>
                  </a:lnTo>
                  <a:lnTo>
                    <a:pt x="7" y="2117"/>
                  </a:lnTo>
                  <a:lnTo>
                    <a:pt x="1" y="2092"/>
                  </a:lnTo>
                  <a:lnTo>
                    <a:pt x="0" y="2065"/>
                  </a:lnTo>
                  <a:lnTo>
                    <a:pt x="4" y="2038"/>
                  </a:lnTo>
                  <a:lnTo>
                    <a:pt x="12" y="2013"/>
                  </a:lnTo>
                  <a:lnTo>
                    <a:pt x="25" y="1989"/>
                  </a:lnTo>
                  <a:lnTo>
                    <a:pt x="43" y="1968"/>
                  </a:lnTo>
                  <a:lnTo>
                    <a:pt x="1020" y="940"/>
                  </a:lnTo>
                  <a:lnTo>
                    <a:pt x="1039" y="922"/>
                  </a:lnTo>
                  <a:lnTo>
                    <a:pt x="1059" y="909"/>
                  </a:lnTo>
                  <a:lnTo>
                    <a:pt x="1082" y="899"/>
                  </a:lnTo>
                  <a:lnTo>
                    <a:pt x="1106" y="893"/>
                  </a:lnTo>
                  <a:lnTo>
                    <a:pt x="1131" y="892"/>
                  </a:lnTo>
                  <a:lnTo>
                    <a:pt x="1131" y="892"/>
                  </a:lnTo>
                  <a:lnTo>
                    <a:pt x="1156" y="893"/>
                  </a:lnTo>
                  <a:lnTo>
                    <a:pt x="1180" y="899"/>
                  </a:lnTo>
                  <a:lnTo>
                    <a:pt x="1203" y="909"/>
                  </a:lnTo>
                  <a:lnTo>
                    <a:pt x="1224" y="922"/>
                  </a:lnTo>
                  <a:lnTo>
                    <a:pt x="1243" y="939"/>
                  </a:lnTo>
                  <a:lnTo>
                    <a:pt x="1851" y="1569"/>
                  </a:lnTo>
                  <a:lnTo>
                    <a:pt x="2906" y="470"/>
                  </a:lnTo>
                  <a:lnTo>
                    <a:pt x="2685" y="258"/>
                  </a:lnTo>
                  <a:lnTo>
                    <a:pt x="357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grpSp>
      <p:grpSp>
        <p:nvGrpSpPr>
          <p:cNvPr id="81" name="Group 80"/>
          <p:cNvGrpSpPr/>
          <p:nvPr/>
        </p:nvGrpSpPr>
        <p:grpSpPr>
          <a:xfrm>
            <a:off x="5369635" y="1394204"/>
            <a:ext cx="1535258" cy="3654703"/>
            <a:chOff x="7159333" y="2306782"/>
            <a:chExt cx="2047010" cy="4872937"/>
          </a:xfrm>
        </p:grpSpPr>
        <p:sp>
          <p:nvSpPr>
            <p:cNvPr id="47" name="Rectangle 46"/>
            <p:cNvSpPr/>
            <p:nvPr/>
          </p:nvSpPr>
          <p:spPr>
            <a:xfrm>
              <a:off x="7159333" y="2306782"/>
              <a:ext cx="2047009" cy="1641763"/>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a typeface="Apple LiGothic" pitchFamily="2" charset="-120"/>
              </a:endParaRPr>
            </a:p>
          </p:txBody>
        </p:sp>
        <p:sp>
          <p:nvSpPr>
            <p:cNvPr id="52" name="Rectangle 51"/>
            <p:cNvSpPr/>
            <p:nvPr/>
          </p:nvSpPr>
          <p:spPr>
            <a:xfrm>
              <a:off x="7159334" y="3817730"/>
              <a:ext cx="2047009" cy="336198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n w="3175">
                    <a:solidFill>
                      <a:prstClr val="white"/>
                    </a:solidFill>
                  </a:ln>
                  <a:solidFill>
                    <a:prstClr val="white"/>
                  </a:solidFill>
                  <a:latin typeface="Arial" panose="020B0604020202020204" pitchFamily="34" charset="0"/>
                  <a:ea typeface="Apple LiGothic" pitchFamily="2" charset="-120"/>
                  <a:cs typeface="Arial" panose="020B0604020202020204" pitchFamily="34" charset="0"/>
                  <a:sym typeface="Century Gothic"/>
                </a:rPr>
                <a:t>購物年金計劃</a:t>
              </a:r>
              <a:r>
                <a:rPr lang="zh-TW" altLang="en-US" dirty="0" smtClean="0">
                  <a:ln w="3175">
                    <a:solidFill>
                      <a:prstClr val="white"/>
                    </a:solidFill>
                  </a:ln>
                  <a:solidFill>
                    <a:prstClr val="white"/>
                  </a:solidFill>
                  <a:latin typeface="Arial" panose="020B0604020202020204" pitchFamily="34" charset="0"/>
                  <a:ea typeface="Apple LiGothic" pitchFamily="2" charset="-120"/>
                  <a:cs typeface="Arial" panose="020B0604020202020204" pitchFamily="34" charset="0"/>
                  <a:sym typeface="Century Gothic"/>
                </a:rPr>
                <a:t>可說是 </a:t>
              </a:r>
              <a:r>
                <a:rPr lang="en-US" altLang="zh-TW" dirty="0">
                  <a:ln w="3175">
                    <a:solidFill>
                      <a:prstClr val="white"/>
                    </a:solidFill>
                  </a:ln>
                  <a:solidFill>
                    <a:prstClr val="white"/>
                  </a:solidFill>
                  <a:latin typeface="Arial" panose="020B0604020202020204" pitchFamily="34" charset="0"/>
                  <a:ea typeface="Apple LiGothic" pitchFamily="2" charset="-120"/>
                  <a:cs typeface="Arial" panose="020B0604020202020204" pitchFamily="34" charset="0"/>
                  <a:sym typeface="Century Gothic"/>
                </a:rPr>
                <a:t>MPCP </a:t>
              </a:r>
              <a:r>
                <a:rPr lang="zh-TW" altLang="en-US" dirty="0">
                  <a:ln w="3175">
                    <a:solidFill>
                      <a:prstClr val="white"/>
                    </a:solidFill>
                  </a:ln>
                  <a:solidFill>
                    <a:prstClr val="white"/>
                  </a:solidFill>
                  <a:latin typeface="Arial" panose="020B0604020202020204" pitchFamily="34" charset="0"/>
                  <a:ea typeface="Apple LiGothic" pitchFamily="2" charset="-120"/>
                  <a:cs typeface="Arial" panose="020B0604020202020204" pitchFamily="34" charset="0"/>
                  <a:sym typeface="Century Gothic"/>
                </a:rPr>
                <a:t>的加速器，幫助你以及你的團隊產生每年高達</a:t>
              </a:r>
              <a:r>
                <a:rPr lang="en-US" altLang="zh-TW" dirty="0">
                  <a:ln w="3175">
                    <a:solidFill>
                      <a:prstClr val="white"/>
                    </a:solidFill>
                  </a:ln>
                  <a:solidFill>
                    <a:prstClr val="white"/>
                  </a:solidFill>
                  <a:latin typeface="Arial" panose="020B0604020202020204" pitchFamily="34" charset="0"/>
                  <a:ea typeface="Apple LiGothic" pitchFamily="2" charset="-120"/>
                  <a:cs typeface="Arial" panose="020B0604020202020204" pitchFamily="34" charset="0"/>
                  <a:sym typeface="Century Gothic"/>
                </a:rPr>
                <a:t>US$187,000</a:t>
              </a:r>
              <a:r>
                <a:rPr lang="zh-TW" altLang="en-US" dirty="0">
                  <a:ln w="3175">
                    <a:solidFill>
                      <a:prstClr val="white"/>
                    </a:solidFill>
                  </a:ln>
                  <a:solidFill>
                    <a:prstClr val="white"/>
                  </a:solidFill>
                  <a:latin typeface="Arial" panose="020B0604020202020204" pitchFamily="34" charset="0"/>
                  <a:ea typeface="Apple LiGothic" pitchFamily="2" charset="-120"/>
                  <a:cs typeface="Arial" panose="020B0604020202020204" pitchFamily="34" charset="0"/>
                  <a:sym typeface="Century Gothic"/>
                </a:rPr>
                <a:t>的收入</a:t>
              </a:r>
              <a:r>
                <a:rPr lang="zh-TW" altLang="en-US" dirty="0" smtClean="0">
                  <a:ln w="3175">
                    <a:solidFill>
                      <a:prstClr val="white"/>
                    </a:solidFill>
                  </a:ln>
                  <a:solidFill>
                    <a:prstClr val="white"/>
                  </a:solidFill>
                  <a:latin typeface="Arial" panose="020B0604020202020204" pitchFamily="34" charset="0"/>
                  <a:ea typeface="Apple LiGothic" pitchFamily="2" charset="-120"/>
                  <a:cs typeface="Arial" panose="020B0604020202020204" pitchFamily="34" charset="0"/>
                  <a:sym typeface="Century Gothic"/>
                </a:rPr>
                <a:t>。</a:t>
              </a:r>
              <a:endParaRPr lang="en-US" dirty="0" smtClean="0">
                <a:ln w="3175">
                  <a:solidFill>
                    <a:prstClr val="white"/>
                  </a:solidFill>
                </a:ln>
                <a:solidFill>
                  <a:prstClr val="white"/>
                </a:solidFill>
                <a:ea typeface="Apple LiGothic" pitchFamily="2" charset="-120"/>
                <a:cs typeface="Calibri"/>
                <a:sym typeface="Century Gothic"/>
              </a:endParaRPr>
            </a:p>
            <a:p>
              <a:pPr algn="ctr"/>
              <a:r>
                <a:rPr lang="en-US" sz="1200" dirty="0">
                  <a:ln w="3175">
                    <a:solidFill>
                      <a:prstClr val="white"/>
                    </a:solidFill>
                  </a:ln>
                  <a:solidFill>
                    <a:prstClr val="white"/>
                  </a:solidFill>
                  <a:ea typeface="Apple LiGothic" pitchFamily="2" charset="-120"/>
                  <a:cs typeface="Calibri"/>
                  <a:sym typeface="Century Gothic"/>
                </a:rPr>
                <a:t>The Shopping Annuity is rocket fuel for the MPCP, helping you and your team generate a residual income of $187,000 </a:t>
              </a:r>
              <a:br>
                <a:rPr lang="en-US" sz="1200" dirty="0">
                  <a:ln w="3175">
                    <a:solidFill>
                      <a:prstClr val="white"/>
                    </a:solidFill>
                  </a:ln>
                  <a:solidFill>
                    <a:prstClr val="white"/>
                  </a:solidFill>
                  <a:ea typeface="Apple LiGothic" pitchFamily="2" charset="-120"/>
                  <a:cs typeface="Calibri"/>
                  <a:sym typeface="Century Gothic"/>
                </a:rPr>
              </a:br>
              <a:r>
                <a:rPr lang="en-US" sz="1200" dirty="0">
                  <a:ln w="3175">
                    <a:solidFill>
                      <a:prstClr val="white"/>
                    </a:solidFill>
                  </a:ln>
                  <a:solidFill>
                    <a:prstClr val="white"/>
                  </a:solidFill>
                  <a:ea typeface="Apple LiGothic" pitchFamily="2" charset="-120"/>
                  <a:cs typeface="Calibri"/>
                  <a:sym typeface="Century Gothic"/>
                </a:rPr>
                <a:t>per year.</a:t>
              </a:r>
            </a:p>
          </p:txBody>
        </p:sp>
        <p:grpSp>
          <p:nvGrpSpPr>
            <p:cNvPr id="66" name="Group 27"/>
            <p:cNvGrpSpPr>
              <a:grpSpLocks noChangeAspect="1"/>
            </p:cNvGrpSpPr>
            <p:nvPr/>
          </p:nvGrpSpPr>
          <p:grpSpPr bwMode="auto">
            <a:xfrm>
              <a:off x="7701157" y="2683395"/>
              <a:ext cx="963360" cy="888536"/>
              <a:chOff x="225" y="1164"/>
              <a:chExt cx="784" cy="749"/>
            </a:xfrm>
            <a:solidFill>
              <a:schemeClr val="bg1"/>
            </a:solidFill>
          </p:grpSpPr>
          <p:sp>
            <p:nvSpPr>
              <p:cNvPr id="67" name="Freeform 29"/>
              <p:cNvSpPr>
                <a:spLocks/>
              </p:cNvSpPr>
              <p:nvPr/>
            </p:nvSpPr>
            <p:spPr bwMode="auto">
              <a:xfrm>
                <a:off x="324" y="1164"/>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68" name="Freeform 30"/>
              <p:cNvSpPr>
                <a:spLocks/>
              </p:cNvSpPr>
              <p:nvPr/>
            </p:nvSpPr>
            <p:spPr bwMode="auto">
              <a:xfrm>
                <a:off x="311" y="1342"/>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69" name="Freeform 31"/>
              <p:cNvSpPr>
                <a:spLocks/>
              </p:cNvSpPr>
              <p:nvPr/>
            </p:nvSpPr>
            <p:spPr bwMode="auto">
              <a:xfrm>
                <a:off x="225" y="1381"/>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70" name="Freeform 32"/>
              <p:cNvSpPr>
                <a:spLocks/>
              </p:cNvSpPr>
              <p:nvPr/>
            </p:nvSpPr>
            <p:spPr bwMode="auto">
              <a:xfrm>
                <a:off x="564" y="1538"/>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71" name="Freeform 33"/>
              <p:cNvSpPr>
                <a:spLocks noEditPoints="1"/>
              </p:cNvSpPr>
              <p:nvPr/>
            </p:nvSpPr>
            <p:spPr bwMode="auto">
              <a:xfrm>
                <a:off x="679" y="1286"/>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72" name="Freeform 34"/>
              <p:cNvSpPr>
                <a:spLocks noEditPoints="1"/>
              </p:cNvSpPr>
              <p:nvPr/>
            </p:nvSpPr>
            <p:spPr bwMode="auto">
              <a:xfrm>
                <a:off x="893" y="1352"/>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73" name="Freeform 35"/>
              <p:cNvSpPr>
                <a:spLocks noEditPoints="1"/>
              </p:cNvSpPr>
              <p:nvPr/>
            </p:nvSpPr>
            <p:spPr bwMode="auto">
              <a:xfrm>
                <a:off x="783" y="1227"/>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74" name="Freeform 36"/>
              <p:cNvSpPr>
                <a:spLocks noEditPoints="1"/>
              </p:cNvSpPr>
              <p:nvPr/>
            </p:nvSpPr>
            <p:spPr bwMode="auto">
              <a:xfrm>
                <a:off x="847" y="1253"/>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75" name="Freeform 37"/>
              <p:cNvSpPr>
                <a:spLocks noEditPoints="1"/>
              </p:cNvSpPr>
              <p:nvPr/>
            </p:nvSpPr>
            <p:spPr bwMode="auto">
              <a:xfrm>
                <a:off x="672" y="1263"/>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76" name="Freeform 38"/>
              <p:cNvSpPr>
                <a:spLocks noEditPoints="1"/>
              </p:cNvSpPr>
              <p:nvPr/>
            </p:nvSpPr>
            <p:spPr bwMode="auto">
              <a:xfrm>
                <a:off x="729" y="1326"/>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grpSp>
      </p:grpSp>
      <p:grpSp>
        <p:nvGrpSpPr>
          <p:cNvPr id="80" name="Group 79"/>
          <p:cNvGrpSpPr/>
          <p:nvPr/>
        </p:nvGrpSpPr>
        <p:grpSpPr>
          <a:xfrm>
            <a:off x="7006209" y="1394204"/>
            <a:ext cx="1535257" cy="3654703"/>
            <a:chOff x="9341423" y="2306782"/>
            <a:chExt cx="2047009" cy="4872937"/>
          </a:xfrm>
        </p:grpSpPr>
        <p:sp>
          <p:nvSpPr>
            <p:cNvPr id="48" name="Rectangle 47"/>
            <p:cNvSpPr/>
            <p:nvPr/>
          </p:nvSpPr>
          <p:spPr>
            <a:xfrm>
              <a:off x="9341423" y="2306782"/>
              <a:ext cx="2047009" cy="1641763"/>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a typeface="Apple LiGothic" pitchFamily="2" charset="-120"/>
              </a:endParaRPr>
            </a:p>
          </p:txBody>
        </p:sp>
        <p:sp>
          <p:nvSpPr>
            <p:cNvPr id="53" name="Rectangle 52"/>
            <p:cNvSpPr/>
            <p:nvPr/>
          </p:nvSpPr>
          <p:spPr>
            <a:xfrm>
              <a:off x="9341423" y="3817730"/>
              <a:ext cx="2047009" cy="336198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n w="3175">
                    <a:solidFill>
                      <a:prstClr val="white"/>
                    </a:solidFill>
                  </a:ln>
                  <a:solidFill>
                    <a:prstClr val="white"/>
                  </a:solidFill>
                  <a:latin typeface="PMingLiU" panose="02020500000000000000" pitchFamily="18" charset="-120"/>
                  <a:ea typeface="Apple LiGothic" pitchFamily="2" charset="-120"/>
                  <a:cs typeface="Calibri"/>
                  <a:sym typeface="Century Gothic"/>
                </a:rPr>
                <a:t>透過執行購物年金計劃，新進之超連鎖店主們將會更快開始賺取佣金收入、超連鎖店主級別</a:t>
              </a:r>
              <a:r>
                <a:rPr lang="zh-CN" altLang="en-US" dirty="0">
                  <a:ln w="3175">
                    <a:solidFill>
                      <a:prstClr val="white"/>
                    </a:solidFill>
                  </a:ln>
                  <a:solidFill>
                    <a:prstClr val="white"/>
                  </a:solidFill>
                  <a:latin typeface="PMingLiU" panose="02020500000000000000" pitchFamily="18" charset="-120"/>
                  <a:ea typeface="PMingLiU" panose="02020500000000000000" pitchFamily="18" charset="-120"/>
                  <a:cs typeface="Calibri"/>
                  <a:sym typeface="Century Gothic"/>
                </a:rPr>
                <a:t>。</a:t>
              </a:r>
              <a:endParaRPr lang="en-US" dirty="0" smtClean="0">
                <a:ln w="3175">
                  <a:solidFill>
                    <a:prstClr val="white"/>
                  </a:solidFill>
                </a:ln>
                <a:solidFill>
                  <a:prstClr val="white"/>
                </a:solidFill>
                <a:ea typeface="Apple LiGothic" pitchFamily="2" charset="-120"/>
                <a:cs typeface="Calibri"/>
                <a:sym typeface="Century Gothic"/>
              </a:endParaRPr>
            </a:p>
            <a:p>
              <a:pPr algn="ctr"/>
              <a:r>
                <a:rPr lang="en-US" sz="1200" dirty="0">
                  <a:ln w="3175">
                    <a:solidFill>
                      <a:prstClr val="white"/>
                    </a:solidFill>
                  </a:ln>
                  <a:solidFill>
                    <a:prstClr val="white"/>
                  </a:solidFill>
                  <a:ea typeface="Apple LiGothic" pitchFamily="2" charset="-120"/>
                  <a:cs typeface="Calibri"/>
                  <a:sym typeface="Century Gothic"/>
                </a:rPr>
                <a:t>New UFOs will earn commissions and achieve new UnFranchise</a:t>
              </a:r>
              <a:r>
                <a:rPr lang="en-US" sz="1200" dirty="0">
                  <a:ln w="3175">
                    <a:noFill/>
                  </a:ln>
                  <a:solidFill>
                    <a:prstClr val="white"/>
                  </a:solidFill>
                  <a:ea typeface="Apple LiGothic" pitchFamily="2" charset="-120"/>
                </a:rPr>
                <a:t>®</a:t>
              </a:r>
              <a:r>
                <a:rPr lang="en-US" sz="1200" dirty="0">
                  <a:ln w="3175">
                    <a:solidFill>
                      <a:prstClr val="white"/>
                    </a:solidFill>
                  </a:ln>
                  <a:solidFill>
                    <a:prstClr val="white"/>
                  </a:solidFill>
                  <a:ea typeface="Apple LiGothic" pitchFamily="2" charset="-120"/>
                  <a:cs typeface="Calibri"/>
                  <a:sym typeface="Century Gothic"/>
                </a:rPr>
                <a:t> Levels faster by leveraging the Shopping Annuity</a:t>
              </a:r>
              <a:r>
                <a:rPr lang="en-US" sz="1200" dirty="0">
                  <a:ln w="3175">
                    <a:noFill/>
                  </a:ln>
                  <a:solidFill>
                    <a:prstClr val="white"/>
                  </a:solidFill>
                  <a:latin typeface="微軟正黑體"/>
                  <a:ea typeface="Apple LiGothic" pitchFamily="2" charset="-120"/>
                  <a:sym typeface="Century Gothic"/>
                </a:rPr>
                <a:t>™</a:t>
              </a:r>
              <a:r>
                <a:rPr lang="en-US" sz="1200" dirty="0">
                  <a:ln w="3175">
                    <a:solidFill>
                      <a:prstClr val="white"/>
                    </a:solidFill>
                  </a:ln>
                  <a:solidFill>
                    <a:prstClr val="white"/>
                  </a:solidFill>
                  <a:ea typeface="Apple LiGothic" pitchFamily="2" charset="-120"/>
                  <a:cs typeface="Calibri"/>
                  <a:sym typeface="Century Gothic"/>
                </a:rPr>
                <a:t>.  </a:t>
              </a:r>
            </a:p>
          </p:txBody>
        </p:sp>
        <p:grpSp>
          <p:nvGrpSpPr>
            <p:cNvPr id="77" name="Group 41"/>
            <p:cNvGrpSpPr>
              <a:grpSpLocks noChangeAspect="1"/>
            </p:cNvGrpSpPr>
            <p:nvPr/>
          </p:nvGrpSpPr>
          <p:grpSpPr bwMode="auto">
            <a:xfrm>
              <a:off x="9924483" y="2552239"/>
              <a:ext cx="880888" cy="1150849"/>
              <a:chOff x="2648" y="584"/>
              <a:chExt cx="2379" cy="3148"/>
            </a:xfrm>
            <a:solidFill>
              <a:schemeClr val="bg1"/>
            </a:solidFill>
          </p:grpSpPr>
          <p:sp>
            <p:nvSpPr>
              <p:cNvPr id="78" name="Freeform 43"/>
              <p:cNvSpPr>
                <a:spLocks/>
              </p:cNvSpPr>
              <p:nvPr/>
            </p:nvSpPr>
            <p:spPr bwMode="auto">
              <a:xfrm>
                <a:off x="3648" y="584"/>
                <a:ext cx="546" cy="520"/>
              </a:xfrm>
              <a:custGeom>
                <a:avLst/>
                <a:gdLst>
                  <a:gd name="T0" fmla="*/ 517 w 1091"/>
                  <a:gd name="T1" fmla="*/ 0 h 1040"/>
                  <a:gd name="T2" fmla="*/ 592 w 1091"/>
                  <a:gd name="T3" fmla="*/ 1 h 1040"/>
                  <a:gd name="T4" fmla="*/ 662 w 1091"/>
                  <a:gd name="T5" fmla="*/ 11 h 1040"/>
                  <a:gd name="T6" fmla="*/ 731 w 1091"/>
                  <a:gd name="T7" fmla="*/ 30 h 1040"/>
                  <a:gd name="T8" fmla="*/ 796 w 1091"/>
                  <a:gd name="T9" fmla="*/ 55 h 1040"/>
                  <a:gd name="T10" fmla="*/ 856 w 1091"/>
                  <a:gd name="T11" fmla="*/ 90 h 1040"/>
                  <a:gd name="T12" fmla="*/ 911 w 1091"/>
                  <a:gd name="T13" fmla="*/ 132 h 1040"/>
                  <a:gd name="T14" fmla="*/ 961 w 1091"/>
                  <a:gd name="T15" fmla="*/ 180 h 1040"/>
                  <a:gd name="T16" fmla="*/ 1007 w 1091"/>
                  <a:gd name="T17" fmla="*/ 235 h 1040"/>
                  <a:gd name="T18" fmla="*/ 1041 w 1091"/>
                  <a:gd name="T19" fmla="*/ 293 h 1040"/>
                  <a:gd name="T20" fmla="*/ 1068 w 1091"/>
                  <a:gd name="T21" fmla="*/ 356 h 1040"/>
                  <a:gd name="T22" fmla="*/ 1084 w 1091"/>
                  <a:gd name="T23" fmla="*/ 419 h 1040"/>
                  <a:gd name="T24" fmla="*/ 1091 w 1091"/>
                  <a:gd name="T25" fmla="*/ 488 h 1040"/>
                  <a:gd name="T26" fmla="*/ 1089 w 1091"/>
                  <a:gd name="T27" fmla="*/ 559 h 1040"/>
                  <a:gd name="T28" fmla="*/ 1080 w 1091"/>
                  <a:gd name="T29" fmla="*/ 628 h 1040"/>
                  <a:gd name="T30" fmla="*/ 1061 w 1091"/>
                  <a:gd name="T31" fmla="*/ 695 h 1040"/>
                  <a:gd name="T32" fmla="*/ 1034 w 1091"/>
                  <a:gd name="T33" fmla="*/ 757 h 1040"/>
                  <a:gd name="T34" fmla="*/ 999 w 1091"/>
                  <a:gd name="T35" fmla="*/ 814 h 1040"/>
                  <a:gd name="T36" fmla="*/ 955 w 1091"/>
                  <a:gd name="T37" fmla="*/ 868 h 1040"/>
                  <a:gd name="T38" fmla="*/ 904 w 1091"/>
                  <a:gd name="T39" fmla="*/ 918 h 1040"/>
                  <a:gd name="T40" fmla="*/ 846 w 1091"/>
                  <a:gd name="T41" fmla="*/ 960 h 1040"/>
                  <a:gd name="T42" fmla="*/ 787 w 1091"/>
                  <a:gd name="T43" fmla="*/ 992 h 1040"/>
                  <a:gd name="T44" fmla="*/ 722 w 1091"/>
                  <a:gd name="T45" fmla="*/ 1017 h 1040"/>
                  <a:gd name="T46" fmla="*/ 655 w 1091"/>
                  <a:gd name="T47" fmla="*/ 1034 h 1040"/>
                  <a:gd name="T48" fmla="*/ 582 w 1091"/>
                  <a:gd name="T49" fmla="*/ 1040 h 1040"/>
                  <a:gd name="T50" fmla="*/ 507 w 1091"/>
                  <a:gd name="T51" fmla="*/ 1038 h 1040"/>
                  <a:gd name="T52" fmla="*/ 433 w 1091"/>
                  <a:gd name="T53" fmla="*/ 1029 h 1040"/>
                  <a:gd name="T54" fmla="*/ 364 w 1091"/>
                  <a:gd name="T55" fmla="*/ 1010 h 1040"/>
                  <a:gd name="T56" fmla="*/ 299 w 1091"/>
                  <a:gd name="T57" fmla="*/ 985 h 1040"/>
                  <a:gd name="T58" fmla="*/ 238 w 1091"/>
                  <a:gd name="T59" fmla="*/ 950 h 1040"/>
                  <a:gd name="T60" fmla="*/ 182 w 1091"/>
                  <a:gd name="T61" fmla="*/ 908 h 1040"/>
                  <a:gd name="T62" fmla="*/ 130 w 1091"/>
                  <a:gd name="T63" fmla="*/ 860 h 1040"/>
                  <a:gd name="T64" fmla="*/ 86 w 1091"/>
                  <a:gd name="T65" fmla="*/ 804 h 1040"/>
                  <a:gd name="T66" fmla="*/ 50 w 1091"/>
                  <a:gd name="T67" fmla="*/ 747 h 1040"/>
                  <a:gd name="T68" fmla="*/ 25 w 1091"/>
                  <a:gd name="T69" fmla="*/ 686 h 1040"/>
                  <a:gd name="T70" fmla="*/ 8 w 1091"/>
                  <a:gd name="T71" fmla="*/ 620 h 1040"/>
                  <a:gd name="T72" fmla="*/ 0 w 1091"/>
                  <a:gd name="T73" fmla="*/ 553 h 1040"/>
                  <a:gd name="T74" fmla="*/ 2 w 1091"/>
                  <a:gd name="T75" fmla="*/ 483 h 1040"/>
                  <a:gd name="T76" fmla="*/ 14 w 1091"/>
                  <a:gd name="T77" fmla="*/ 412 h 1040"/>
                  <a:gd name="T78" fmla="*/ 33 w 1091"/>
                  <a:gd name="T79" fmla="*/ 345 h 1040"/>
                  <a:gd name="T80" fmla="*/ 60 w 1091"/>
                  <a:gd name="T81" fmla="*/ 283 h 1040"/>
                  <a:gd name="T82" fmla="*/ 96 w 1091"/>
                  <a:gd name="T83" fmla="*/ 226 h 1040"/>
                  <a:gd name="T84" fmla="*/ 142 w 1091"/>
                  <a:gd name="T85" fmla="*/ 172 h 1040"/>
                  <a:gd name="T86" fmla="*/ 194 w 1091"/>
                  <a:gd name="T87" fmla="*/ 122 h 1040"/>
                  <a:gd name="T88" fmla="*/ 253 w 1091"/>
                  <a:gd name="T89" fmla="*/ 80 h 1040"/>
                  <a:gd name="T90" fmla="*/ 316 w 1091"/>
                  <a:gd name="T91" fmla="*/ 47 h 1040"/>
                  <a:gd name="T92" fmla="*/ 379 w 1091"/>
                  <a:gd name="T93" fmla="*/ 23 h 1040"/>
                  <a:gd name="T94" fmla="*/ 448 w 1091"/>
                  <a:gd name="T95" fmla="*/ 7 h 1040"/>
                  <a:gd name="T96" fmla="*/ 517 w 1091"/>
                  <a:gd name="T97"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1" h="1040">
                    <a:moveTo>
                      <a:pt x="517" y="0"/>
                    </a:moveTo>
                    <a:lnTo>
                      <a:pt x="592" y="1"/>
                    </a:lnTo>
                    <a:lnTo>
                      <a:pt x="662" y="11"/>
                    </a:lnTo>
                    <a:lnTo>
                      <a:pt x="731" y="30"/>
                    </a:lnTo>
                    <a:lnTo>
                      <a:pt x="796" y="55"/>
                    </a:lnTo>
                    <a:lnTo>
                      <a:pt x="856" y="90"/>
                    </a:lnTo>
                    <a:lnTo>
                      <a:pt x="911" y="132"/>
                    </a:lnTo>
                    <a:lnTo>
                      <a:pt x="961" y="180"/>
                    </a:lnTo>
                    <a:lnTo>
                      <a:pt x="1007" y="235"/>
                    </a:lnTo>
                    <a:lnTo>
                      <a:pt x="1041" y="293"/>
                    </a:lnTo>
                    <a:lnTo>
                      <a:pt x="1068" y="356"/>
                    </a:lnTo>
                    <a:lnTo>
                      <a:pt x="1084" y="419"/>
                    </a:lnTo>
                    <a:lnTo>
                      <a:pt x="1091" y="488"/>
                    </a:lnTo>
                    <a:lnTo>
                      <a:pt x="1089" y="559"/>
                    </a:lnTo>
                    <a:lnTo>
                      <a:pt x="1080" y="628"/>
                    </a:lnTo>
                    <a:lnTo>
                      <a:pt x="1061" y="695"/>
                    </a:lnTo>
                    <a:lnTo>
                      <a:pt x="1034" y="757"/>
                    </a:lnTo>
                    <a:lnTo>
                      <a:pt x="999" y="814"/>
                    </a:lnTo>
                    <a:lnTo>
                      <a:pt x="955" y="868"/>
                    </a:lnTo>
                    <a:lnTo>
                      <a:pt x="904" y="918"/>
                    </a:lnTo>
                    <a:lnTo>
                      <a:pt x="846" y="960"/>
                    </a:lnTo>
                    <a:lnTo>
                      <a:pt x="787" y="992"/>
                    </a:lnTo>
                    <a:lnTo>
                      <a:pt x="722" y="1017"/>
                    </a:lnTo>
                    <a:lnTo>
                      <a:pt x="655" y="1034"/>
                    </a:lnTo>
                    <a:lnTo>
                      <a:pt x="582" y="1040"/>
                    </a:lnTo>
                    <a:lnTo>
                      <a:pt x="507" y="1038"/>
                    </a:lnTo>
                    <a:lnTo>
                      <a:pt x="433" y="1029"/>
                    </a:lnTo>
                    <a:lnTo>
                      <a:pt x="364" y="1010"/>
                    </a:lnTo>
                    <a:lnTo>
                      <a:pt x="299" y="985"/>
                    </a:lnTo>
                    <a:lnTo>
                      <a:pt x="238" y="950"/>
                    </a:lnTo>
                    <a:lnTo>
                      <a:pt x="182" y="908"/>
                    </a:lnTo>
                    <a:lnTo>
                      <a:pt x="130" y="860"/>
                    </a:lnTo>
                    <a:lnTo>
                      <a:pt x="86" y="804"/>
                    </a:lnTo>
                    <a:lnTo>
                      <a:pt x="50" y="747"/>
                    </a:lnTo>
                    <a:lnTo>
                      <a:pt x="25" y="686"/>
                    </a:lnTo>
                    <a:lnTo>
                      <a:pt x="8" y="620"/>
                    </a:lnTo>
                    <a:lnTo>
                      <a:pt x="0" y="553"/>
                    </a:lnTo>
                    <a:lnTo>
                      <a:pt x="2" y="483"/>
                    </a:lnTo>
                    <a:lnTo>
                      <a:pt x="14" y="412"/>
                    </a:lnTo>
                    <a:lnTo>
                      <a:pt x="33" y="345"/>
                    </a:lnTo>
                    <a:lnTo>
                      <a:pt x="60" y="283"/>
                    </a:lnTo>
                    <a:lnTo>
                      <a:pt x="96" y="226"/>
                    </a:lnTo>
                    <a:lnTo>
                      <a:pt x="142" y="172"/>
                    </a:lnTo>
                    <a:lnTo>
                      <a:pt x="194" y="122"/>
                    </a:lnTo>
                    <a:lnTo>
                      <a:pt x="253" y="80"/>
                    </a:lnTo>
                    <a:lnTo>
                      <a:pt x="316" y="47"/>
                    </a:lnTo>
                    <a:lnTo>
                      <a:pt x="379" y="23"/>
                    </a:lnTo>
                    <a:lnTo>
                      <a:pt x="448" y="7"/>
                    </a:lnTo>
                    <a:lnTo>
                      <a:pt x="5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sp>
            <p:nvSpPr>
              <p:cNvPr id="79" name="Freeform 44"/>
              <p:cNvSpPr>
                <a:spLocks noEditPoints="1"/>
              </p:cNvSpPr>
              <p:nvPr/>
            </p:nvSpPr>
            <p:spPr bwMode="auto">
              <a:xfrm>
                <a:off x="2648" y="1158"/>
                <a:ext cx="2379" cy="2574"/>
              </a:xfrm>
              <a:custGeom>
                <a:avLst/>
                <a:gdLst>
                  <a:gd name="T0" fmla="*/ 622 w 4758"/>
                  <a:gd name="T1" fmla="*/ 2310 h 5150"/>
                  <a:gd name="T2" fmla="*/ 590 w 4758"/>
                  <a:gd name="T3" fmla="*/ 2396 h 5150"/>
                  <a:gd name="T4" fmla="*/ 1101 w 4758"/>
                  <a:gd name="T5" fmla="*/ 2459 h 5150"/>
                  <a:gd name="T6" fmla="*/ 1076 w 4758"/>
                  <a:gd name="T7" fmla="*/ 2344 h 5150"/>
                  <a:gd name="T8" fmla="*/ 1049 w 4758"/>
                  <a:gd name="T9" fmla="*/ 2306 h 5150"/>
                  <a:gd name="T10" fmla="*/ 944 w 4758"/>
                  <a:gd name="T11" fmla="*/ 2377 h 5150"/>
                  <a:gd name="T12" fmla="*/ 804 w 4758"/>
                  <a:gd name="T13" fmla="*/ 2373 h 5150"/>
                  <a:gd name="T14" fmla="*/ 678 w 4758"/>
                  <a:gd name="T15" fmla="*/ 2292 h 5150"/>
                  <a:gd name="T16" fmla="*/ 4052 w 4758"/>
                  <a:gd name="T17" fmla="*/ 2281 h 5150"/>
                  <a:gd name="T18" fmla="*/ 3761 w 4758"/>
                  <a:gd name="T19" fmla="*/ 2292 h 5150"/>
                  <a:gd name="T20" fmla="*/ 3704 w 4758"/>
                  <a:gd name="T21" fmla="*/ 2331 h 5150"/>
                  <a:gd name="T22" fmla="*/ 3685 w 4758"/>
                  <a:gd name="T23" fmla="*/ 2524 h 5150"/>
                  <a:gd name="T24" fmla="*/ 4192 w 4758"/>
                  <a:gd name="T25" fmla="*/ 2398 h 5150"/>
                  <a:gd name="T26" fmla="*/ 4150 w 4758"/>
                  <a:gd name="T27" fmla="*/ 2294 h 5150"/>
                  <a:gd name="T28" fmla="*/ 2789 w 4758"/>
                  <a:gd name="T29" fmla="*/ 1179 h 5150"/>
                  <a:gd name="T30" fmla="*/ 3275 w 4758"/>
                  <a:gd name="T31" fmla="*/ 2524 h 5150"/>
                  <a:gd name="T32" fmla="*/ 3608 w 4758"/>
                  <a:gd name="T33" fmla="*/ 2352 h 5150"/>
                  <a:gd name="T34" fmla="*/ 3616 w 4758"/>
                  <a:gd name="T35" fmla="*/ 2245 h 5150"/>
                  <a:gd name="T36" fmla="*/ 3644 w 4758"/>
                  <a:gd name="T37" fmla="*/ 2164 h 5150"/>
                  <a:gd name="T38" fmla="*/ 3698 w 4758"/>
                  <a:gd name="T39" fmla="*/ 2128 h 5150"/>
                  <a:gd name="T40" fmla="*/ 3032 w 4758"/>
                  <a:gd name="T41" fmla="*/ 1612 h 5150"/>
                  <a:gd name="T42" fmla="*/ 1702 w 4758"/>
                  <a:gd name="T43" fmla="*/ 1012 h 5150"/>
                  <a:gd name="T44" fmla="*/ 1145 w 4758"/>
                  <a:gd name="T45" fmla="*/ 2176 h 5150"/>
                  <a:gd name="T46" fmla="*/ 1177 w 4758"/>
                  <a:gd name="T47" fmla="*/ 2292 h 5150"/>
                  <a:gd name="T48" fmla="*/ 1191 w 4758"/>
                  <a:gd name="T49" fmla="*/ 2524 h 5150"/>
                  <a:gd name="T50" fmla="*/ 2431 w 4758"/>
                  <a:gd name="T51" fmla="*/ 0 h 5150"/>
                  <a:gd name="T52" fmla="*/ 2643 w 4758"/>
                  <a:gd name="T53" fmla="*/ 60 h 5150"/>
                  <a:gd name="T54" fmla="*/ 2816 w 4758"/>
                  <a:gd name="T55" fmla="*/ 196 h 5150"/>
                  <a:gd name="T56" fmla="*/ 4171 w 4758"/>
                  <a:gd name="T57" fmla="*/ 1794 h 5150"/>
                  <a:gd name="T58" fmla="*/ 4253 w 4758"/>
                  <a:gd name="T59" fmla="*/ 1905 h 5150"/>
                  <a:gd name="T60" fmla="*/ 4257 w 4758"/>
                  <a:gd name="T61" fmla="*/ 2036 h 5150"/>
                  <a:gd name="T62" fmla="*/ 4196 w 4758"/>
                  <a:gd name="T63" fmla="*/ 2139 h 5150"/>
                  <a:gd name="T64" fmla="*/ 4255 w 4758"/>
                  <a:gd name="T65" fmla="*/ 2208 h 5150"/>
                  <a:gd name="T66" fmla="*/ 4280 w 4758"/>
                  <a:gd name="T67" fmla="*/ 2360 h 5150"/>
                  <a:gd name="T68" fmla="*/ 4580 w 4758"/>
                  <a:gd name="T69" fmla="*/ 2524 h 5150"/>
                  <a:gd name="T70" fmla="*/ 3826 w 4758"/>
                  <a:gd name="T71" fmla="*/ 4753 h 5150"/>
                  <a:gd name="T72" fmla="*/ 3799 w 4758"/>
                  <a:gd name="T73" fmla="*/ 4929 h 5150"/>
                  <a:gd name="T74" fmla="*/ 3698 w 4758"/>
                  <a:gd name="T75" fmla="*/ 5065 h 5150"/>
                  <a:gd name="T76" fmla="*/ 3545 w 4758"/>
                  <a:gd name="T77" fmla="*/ 5142 h 5150"/>
                  <a:gd name="T78" fmla="*/ 3365 w 4758"/>
                  <a:gd name="T79" fmla="*/ 5140 h 5150"/>
                  <a:gd name="T80" fmla="*/ 3212 w 4758"/>
                  <a:gd name="T81" fmla="*/ 5065 h 5150"/>
                  <a:gd name="T82" fmla="*/ 3116 w 4758"/>
                  <a:gd name="T83" fmla="*/ 4927 h 5150"/>
                  <a:gd name="T84" fmla="*/ 2060 w 4758"/>
                  <a:gd name="T85" fmla="*/ 2806 h 5150"/>
                  <a:gd name="T86" fmla="*/ 1650 w 4758"/>
                  <a:gd name="T87" fmla="*/ 3996 h 5150"/>
                  <a:gd name="T88" fmla="*/ 1049 w 4758"/>
                  <a:gd name="T89" fmla="*/ 4970 h 5150"/>
                  <a:gd name="T90" fmla="*/ 923 w 4758"/>
                  <a:gd name="T91" fmla="*/ 5098 h 5150"/>
                  <a:gd name="T92" fmla="*/ 764 w 4758"/>
                  <a:gd name="T93" fmla="*/ 5150 h 5150"/>
                  <a:gd name="T94" fmla="*/ 590 w 4758"/>
                  <a:gd name="T95" fmla="*/ 5123 h 5150"/>
                  <a:gd name="T96" fmla="*/ 448 w 4758"/>
                  <a:gd name="T97" fmla="*/ 5021 h 5150"/>
                  <a:gd name="T98" fmla="*/ 368 w 4758"/>
                  <a:gd name="T99" fmla="*/ 4874 h 5150"/>
                  <a:gd name="T100" fmla="*/ 369 w 4758"/>
                  <a:gd name="T101" fmla="*/ 4720 h 5150"/>
                  <a:gd name="T102" fmla="*/ 729 w 4758"/>
                  <a:gd name="T103" fmla="*/ 4100 h 5150"/>
                  <a:gd name="T104" fmla="*/ 461 w 4758"/>
                  <a:gd name="T105" fmla="*/ 2524 h 5150"/>
                  <a:gd name="T106" fmla="*/ 471 w 4758"/>
                  <a:gd name="T107" fmla="*/ 2331 h 5150"/>
                  <a:gd name="T108" fmla="*/ 511 w 4758"/>
                  <a:gd name="T109" fmla="*/ 2193 h 5150"/>
                  <a:gd name="T110" fmla="*/ 565 w 4758"/>
                  <a:gd name="T111" fmla="*/ 2131 h 5150"/>
                  <a:gd name="T112" fmla="*/ 609 w 4758"/>
                  <a:gd name="T113" fmla="*/ 2114 h 5150"/>
                  <a:gd name="T114" fmla="*/ 890 w 4758"/>
                  <a:gd name="T115" fmla="*/ 1024 h 5150"/>
                  <a:gd name="T116" fmla="*/ 2048 w 4758"/>
                  <a:gd name="T117" fmla="*/ 104 h 5150"/>
                  <a:gd name="T118" fmla="*/ 2272 w 4758"/>
                  <a:gd name="T119" fmla="*/ 10 h 5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58" h="5150">
                    <a:moveTo>
                      <a:pt x="666" y="2292"/>
                    </a:moveTo>
                    <a:lnTo>
                      <a:pt x="641" y="2298"/>
                    </a:lnTo>
                    <a:lnTo>
                      <a:pt x="622" y="2310"/>
                    </a:lnTo>
                    <a:lnTo>
                      <a:pt x="607" y="2331"/>
                    </a:lnTo>
                    <a:lnTo>
                      <a:pt x="595" y="2360"/>
                    </a:lnTo>
                    <a:lnTo>
                      <a:pt x="590" y="2396"/>
                    </a:lnTo>
                    <a:lnTo>
                      <a:pt x="590" y="2524"/>
                    </a:lnTo>
                    <a:lnTo>
                      <a:pt x="1101" y="2524"/>
                    </a:lnTo>
                    <a:lnTo>
                      <a:pt x="1101" y="2459"/>
                    </a:lnTo>
                    <a:lnTo>
                      <a:pt x="1097" y="2425"/>
                    </a:lnTo>
                    <a:lnTo>
                      <a:pt x="1089" y="2386"/>
                    </a:lnTo>
                    <a:lnTo>
                      <a:pt x="1076" y="2344"/>
                    </a:lnTo>
                    <a:lnTo>
                      <a:pt x="1072" y="2329"/>
                    </a:lnTo>
                    <a:lnTo>
                      <a:pt x="1064" y="2315"/>
                    </a:lnTo>
                    <a:lnTo>
                      <a:pt x="1049" y="2306"/>
                    </a:lnTo>
                    <a:lnTo>
                      <a:pt x="1016" y="2338"/>
                    </a:lnTo>
                    <a:lnTo>
                      <a:pt x="982" y="2361"/>
                    </a:lnTo>
                    <a:lnTo>
                      <a:pt x="944" y="2377"/>
                    </a:lnTo>
                    <a:lnTo>
                      <a:pt x="902" y="2384"/>
                    </a:lnTo>
                    <a:lnTo>
                      <a:pt x="858" y="2383"/>
                    </a:lnTo>
                    <a:lnTo>
                      <a:pt x="804" y="2373"/>
                    </a:lnTo>
                    <a:lnTo>
                      <a:pt x="756" y="2354"/>
                    </a:lnTo>
                    <a:lnTo>
                      <a:pt x="714" y="2327"/>
                    </a:lnTo>
                    <a:lnTo>
                      <a:pt x="678" y="2292"/>
                    </a:lnTo>
                    <a:lnTo>
                      <a:pt x="666" y="2292"/>
                    </a:lnTo>
                    <a:close/>
                    <a:moveTo>
                      <a:pt x="4108" y="2281"/>
                    </a:moveTo>
                    <a:lnTo>
                      <a:pt x="4052" y="2281"/>
                    </a:lnTo>
                    <a:lnTo>
                      <a:pt x="3987" y="2287"/>
                    </a:lnTo>
                    <a:lnTo>
                      <a:pt x="3914" y="2292"/>
                    </a:lnTo>
                    <a:lnTo>
                      <a:pt x="3761" y="2292"/>
                    </a:lnTo>
                    <a:lnTo>
                      <a:pt x="3738" y="2298"/>
                    </a:lnTo>
                    <a:lnTo>
                      <a:pt x="3719" y="2310"/>
                    </a:lnTo>
                    <a:lnTo>
                      <a:pt x="3704" y="2331"/>
                    </a:lnTo>
                    <a:lnTo>
                      <a:pt x="3692" y="2360"/>
                    </a:lnTo>
                    <a:lnTo>
                      <a:pt x="3685" y="2396"/>
                    </a:lnTo>
                    <a:lnTo>
                      <a:pt x="3685" y="2524"/>
                    </a:lnTo>
                    <a:lnTo>
                      <a:pt x="4196" y="2524"/>
                    </a:lnTo>
                    <a:lnTo>
                      <a:pt x="4196" y="2459"/>
                    </a:lnTo>
                    <a:lnTo>
                      <a:pt x="4192" y="2398"/>
                    </a:lnTo>
                    <a:lnTo>
                      <a:pt x="4176" y="2338"/>
                    </a:lnTo>
                    <a:lnTo>
                      <a:pt x="4165" y="2314"/>
                    </a:lnTo>
                    <a:lnTo>
                      <a:pt x="4150" y="2294"/>
                    </a:lnTo>
                    <a:lnTo>
                      <a:pt x="4131" y="2285"/>
                    </a:lnTo>
                    <a:lnTo>
                      <a:pt x="4108" y="2281"/>
                    </a:lnTo>
                    <a:close/>
                    <a:moveTo>
                      <a:pt x="2789" y="1179"/>
                    </a:moveTo>
                    <a:lnTo>
                      <a:pt x="2546" y="2229"/>
                    </a:lnTo>
                    <a:lnTo>
                      <a:pt x="3223" y="2984"/>
                    </a:lnTo>
                    <a:lnTo>
                      <a:pt x="3275" y="2524"/>
                    </a:lnTo>
                    <a:lnTo>
                      <a:pt x="3608" y="2524"/>
                    </a:lnTo>
                    <a:lnTo>
                      <a:pt x="3608" y="2409"/>
                    </a:lnTo>
                    <a:lnTo>
                      <a:pt x="3608" y="2352"/>
                    </a:lnTo>
                    <a:lnTo>
                      <a:pt x="3610" y="2306"/>
                    </a:lnTo>
                    <a:lnTo>
                      <a:pt x="3612" y="2269"/>
                    </a:lnTo>
                    <a:lnTo>
                      <a:pt x="3616" y="2245"/>
                    </a:lnTo>
                    <a:lnTo>
                      <a:pt x="3621" y="2229"/>
                    </a:lnTo>
                    <a:lnTo>
                      <a:pt x="3633" y="2193"/>
                    </a:lnTo>
                    <a:lnTo>
                      <a:pt x="3644" y="2164"/>
                    </a:lnTo>
                    <a:lnTo>
                      <a:pt x="3660" y="2143"/>
                    </a:lnTo>
                    <a:lnTo>
                      <a:pt x="3679" y="2131"/>
                    </a:lnTo>
                    <a:lnTo>
                      <a:pt x="3698" y="2128"/>
                    </a:lnTo>
                    <a:lnTo>
                      <a:pt x="3799" y="2128"/>
                    </a:lnTo>
                    <a:lnTo>
                      <a:pt x="3059" y="1641"/>
                    </a:lnTo>
                    <a:lnTo>
                      <a:pt x="3032" y="1612"/>
                    </a:lnTo>
                    <a:lnTo>
                      <a:pt x="3007" y="1576"/>
                    </a:lnTo>
                    <a:lnTo>
                      <a:pt x="2789" y="1179"/>
                    </a:lnTo>
                    <a:close/>
                    <a:moveTo>
                      <a:pt x="1702" y="1012"/>
                    </a:moveTo>
                    <a:lnTo>
                      <a:pt x="1319" y="1307"/>
                    </a:lnTo>
                    <a:lnTo>
                      <a:pt x="1126" y="2153"/>
                    </a:lnTo>
                    <a:lnTo>
                      <a:pt x="1145" y="2176"/>
                    </a:lnTo>
                    <a:lnTo>
                      <a:pt x="1158" y="2206"/>
                    </a:lnTo>
                    <a:lnTo>
                      <a:pt x="1170" y="2246"/>
                    </a:lnTo>
                    <a:lnTo>
                      <a:pt x="1177" y="2292"/>
                    </a:lnTo>
                    <a:lnTo>
                      <a:pt x="1185" y="2360"/>
                    </a:lnTo>
                    <a:lnTo>
                      <a:pt x="1189" y="2436"/>
                    </a:lnTo>
                    <a:lnTo>
                      <a:pt x="1191" y="2524"/>
                    </a:lnTo>
                    <a:lnTo>
                      <a:pt x="1344" y="2524"/>
                    </a:lnTo>
                    <a:lnTo>
                      <a:pt x="1702" y="1012"/>
                    </a:lnTo>
                    <a:close/>
                    <a:moveTo>
                      <a:pt x="2431" y="0"/>
                    </a:moveTo>
                    <a:lnTo>
                      <a:pt x="2506" y="12"/>
                    </a:lnTo>
                    <a:lnTo>
                      <a:pt x="2576" y="31"/>
                    </a:lnTo>
                    <a:lnTo>
                      <a:pt x="2643" y="60"/>
                    </a:lnTo>
                    <a:lnTo>
                      <a:pt x="2705" y="96"/>
                    </a:lnTo>
                    <a:lnTo>
                      <a:pt x="2762" y="142"/>
                    </a:lnTo>
                    <a:lnTo>
                      <a:pt x="2816" y="196"/>
                    </a:lnTo>
                    <a:lnTo>
                      <a:pt x="2865" y="257"/>
                    </a:lnTo>
                    <a:lnTo>
                      <a:pt x="3417" y="1307"/>
                    </a:lnTo>
                    <a:lnTo>
                      <a:pt x="4171" y="1794"/>
                    </a:lnTo>
                    <a:lnTo>
                      <a:pt x="4207" y="1827"/>
                    </a:lnTo>
                    <a:lnTo>
                      <a:pt x="4234" y="1863"/>
                    </a:lnTo>
                    <a:lnTo>
                      <a:pt x="4253" y="1905"/>
                    </a:lnTo>
                    <a:lnTo>
                      <a:pt x="4261" y="1949"/>
                    </a:lnTo>
                    <a:lnTo>
                      <a:pt x="4261" y="1999"/>
                    </a:lnTo>
                    <a:lnTo>
                      <a:pt x="4257" y="2036"/>
                    </a:lnTo>
                    <a:lnTo>
                      <a:pt x="4243" y="2072"/>
                    </a:lnTo>
                    <a:lnTo>
                      <a:pt x="4224" y="2107"/>
                    </a:lnTo>
                    <a:lnTo>
                      <a:pt x="4196" y="2139"/>
                    </a:lnTo>
                    <a:lnTo>
                      <a:pt x="4221" y="2154"/>
                    </a:lnTo>
                    <a:lnTo>
                      <a:pt x="4240" y="2176"/>
                    </a:lnTo>
                    <a:lnTo>
                      <a:pt x="4255" y="2208"/>
                    </a:lnTo>
                    <a:lnTo>
                      <a:pt x="4266" y="2246"/>
                    </a:lnTo>
                    <a:lnTo>
                      <a:pt x="4272" y="2292"/>
                    </a:lnTo>
                    <a:lnTo>
                      <a:pt x="4280" y="2360"/>
                    </a:lnTo>
                    <a:lnTo>
                      <a:pt x="4284" y="2436"/>
                    </a:lnTo>
                    <a:lnTo>
                      <a:pt x="4286" y="2524"/>
                    </a:lnTo>
                    <a:lnTo>
                      <a:pt x="4580" y="2524"/>
                    </a:lnTo>
                    <a:lnTo>
                      <a:pt x="4758" y="4100"/>
                    </a:lnTo>
                    <a:lnTo>
                      <a:pt x="3698" y="4100"/>
                    </a:lnTo>
                    <a:lnTo>
                      <a:pt x="3826" y="4753"/>
                    </a:lnTo>
                    <a:lnTo>
                      <a:pt x="3826" y="4816"/>
                    </a:lnTo>
                    <a:lnTo>
                      <a:pt x="3817" y="4876"/>
                    </a:lnTo>
                    <a:lnTo>
                      <a:pt x="3799" y="4929"/>
                    </a:lnTo>
                    <a:lnTo>
                      <a:pt x="3773" y="4981"/>
                    </a:lnTo>
                    <a:lnTo>
                      <a:pt x="3740" y="5025"/>
                    </a:lnTo>
                    <a:lnTo>
                      <a:pt x="3698" y="5065"/>
                    </a:lnTo>
                    <a:lnTo>
                      <a:pt x="3650" y="5100"/>
                    </a:lnTo>
                    <a:lnTo>
                      <a:pt x="3598" y="5125"/>
                    </a:lnTo>
                    <a:lnTo>
                      <a:pt x="3545" y="5142"/>
                    </a:lnTo>
                    <a:lnTo>
                      <a:pt x="3489" y="5150"/>
                    </a:lnTo>
                    <a:lnTo>
                      <a:pt x="3428" y="5150"/>
                    </a:lnTo>
                    <a:lnTo>
                      <a:pt x="3365" y="5140"/>
                    </a:lnTo>
                    <a:lnTo>
                      <a:pt x="3308" y="5123"/>
                    </a:lnTo>
                    <a:lnTo>
                      <a:pt x="3256" y="5098"/>
                    </a:lnTo>
                    <a:lnTo>
                      <a:pt x="3212" y="5065"/>
                    </a:lnTo>
                    <a:lnTo>
                      <a:pt x="3174" y="5027"/>
                    </a:lnTo>
                    <a:lnTo>
                      <a:pt x="3141" y="4981"/>
                    </a:lnTo>
                    <a:lnTo>
                      <a:pt x="3116" y="4927"/>
                    </a:lnTo>
                    <a:lnTo>
                      <a:pt x="3097" y="4868"/>
                    </a:lnTo>
                    <a:lnTo>
                      <a:pt x="2854" y="3626"/>
                    </a:lnTo>
                    <a:lnTo>
                      <a:pt x="2060" y="2806"/>
                    </a:lnTo>
                    <a:lnTo>
                      <a:pt x="1882" y="3613"/>
                    </a:lnTo>
                    <a:lnTo>
                      <a:pt x="1805" y="3753"/>
                    </a:lnTo>
                    <a:lnTo>
                      <a:pt x="1650" y="3996"/>
                    </a:lnTo>
                    <a:lnTo>
                      <a:pt x="1663" y="4100"/>
                    </a:lnTo>
                    <a:lnTo>
                      <a:pt x="1587" y="4100"/>
                    </a:lnTo>
                    <a:lnTo>
                      <a:pt x="1049" y="4970"/>
                    </a:lnTo>
                    <a:lnTo>
                      <a:pt x="1011" y="5021"/>
                    </a:lnTo>
                    <a:lnTo>
                      <a:pt x="969" y="5064"/>
                    </a:lnTo>
                    <a:lnTo>
                      <a:pt x="923" y="5098"/>
                    </a:lnTo>
                    <a:lnTo>
                      <a:pt x="875" y="5123"/>
                    </a:lnTo>
                    <a:lnTo>
                      <a:pt x="821" y="5140"/>
                    </a:lnTo>
                    <a:lnTo>
                      <a:pt x="764" y="5150"/>
                    </a:lnTo>
                    <a:lnTo>
                      <a:pt x="704" y="5150"/>
                    </a:lnTo>
                    <a:lnTo>
                      <a:pt x="645" y="5140"/>
                    </a:lnTo>
                    <a:lnTo>
                      <a:pt x="590" y="5123"/>
                    </a:lnTo>
                    <a:lnTo>
                      <a:pt x="538" y="5098"/>
                    </a:lnTo>
                    <a:lnTo>
                      <a:pt x="492" y="5064"/>
                    </a:lnTo>
                    <a:lnTo>
                      <a:pt x="448" y="5021"/>
                    </a:lnTo>
                    <a:lnTo>
                      <a:pt x="412" y="4973"/>
                    </a:lnTo>
                    <a:lnTo>
                      <a:pt x="385" y="4926"/>
                    </a:lnTo>
                    <a:lnTo>
                      <a:pt x="368" y="4874"/>
                    </a:lnTo>
                    <a:lnTo>
                      <a:pt x="358" y="4820"/>
                    </a:lnTo>
                    <a:lnTo>
                      <a:pt x="358" y="4765"/>
                    </a:lnTo>
                    <a:lnTo>
                      <a:pt x="369" y="4720"/>
                    </a:lnTo>
                    <a:lnTo>
                      <a:pt x="387" y="4669"/>
                    </a:lnTo>
                    <a:lnTo>
                      <a:pt x="410" y="4611"/>
                    </a:lnTo>
                    <a:lnTo>
                      <a:pt x="729" y="4100"/>
                    </a:lnTo>
                    <a:lnTo>
                      <a:pt x="0" y="4100"/>
                    </a:lnTo>
                    <a:lnTo>
                      <a:pt x="180" y="2524"/>
                    </a:lnTo>
                    <a:lnTo>
                      <a:pt x="461" y="2524"/>
                    </a:lnTo>
                    <a:lnTo>
                      <a:pt x="461" y="2409"/>
                    </a:lnTo>
                    <a:lnTo>
                      <a:pt x="463" y="2373"/>
                    </a:lnTo>
                    <a:lnTo>
                      <a:pt x="471" y="2331"/>
                    </a:lnTo>
                    <a:lnTo>
                      <a:pt x="482" y="2283"/>
                    </a:lnTo>
                    <a:lnTo>
                      <a:pt x="500" y="2229"/>
                    </a:lnTo>
                    <a:lnTo>
                      <a:pt x="511" y="2193"/>
                    </a:lnTo>
                    <a:lnTo>
                      <a:pt x="526" y="2164"/>
                    </a:lnTo>
                    <a:lnTo>
                      <a:pt x="544" y="2143"/>
                    </a:lnTo>
                    <a:lnTo>
                      <a:pt x="565" y="2131"/>
                    </a:lnTo>
                    <a:lnTo>
                      <a:pt x="590" y="2128"/>
                    </a:lnTo>
                    <a:lnTo>
                      <a:pt x="601" y="2128"/>
                    </a:lnTo>
                    <a:lnTo>
                      <a:pt x="609" y="2114"/>
                    </a:lnTo>
                    <a:lnTo>
                      <a:pt x="614" y="2101"/>
                    </a:lnTo>
                    <a:lnTo>
                      <a:pt x="871" y="1064"/>
                    </a:lnTo>
                    <a:lnTo>
                      <a:pt x="890" y="1024"/>
                    </a:lnTo>
                    <a:lnTo>
                      <a:pt x="915" y="989"/>
                    </a:lnTo>
                    <a:lnTo>
                      <a:pt x="948" y="961"/>
                    </a:lnTo>
                    <a:lnTo>
                      <a:pt x="2048" y="104"/>
                    </a:lnTo>
                    <a:lnTo>
                      <a:pt x="2121" y="62"/>
                    </a:lnTo>
                    <a:lnTo>
                      <a:pt x="2195" y="31"/>
                    </a:lnTo>
                    <a:lnTo>
                      <a:pt x="2272" y="10"/>
                    </a:lnTo>
                    <a:lnTo>
                      <a:pt x="2351" y="0"/>
                    </a:lnTo>
                    <a:lnTo>
                      <a:pt x="24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514337"/>
                <a:endParaRPr lang="en-US" dirty="0">
                  <a:solidFill>
                    <a:prstClr val="black"/>
                  </a:solidFill>
                  <a:ea typeface="Apple LiGothic" pitchFamily="2" charset="-120"/>
                </a:endParaRPr>
              </a:p>
            </p:txBody>
          </p:sp>
        </p:grpSp>
      </p:grpSp>
    </p:spTree>
    <p:extLst>
      <p:ext uri="{BB962C8B-B14F-4D97-AF65-F5344CB8AC3E}">
        <p14:creationId xmlns:p14="http://schemas.microsoft.com/office/powerpoint/2010/main" val="10600088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strVal val="#ppt_w*0.70"/>
                                          </p:val>
                                        </p:tav>
                                        <p:tav tm="100000">
                                          <p:val>
                                            <p:strVal val="#ppt_w"/>
                                          </p:val>
                                        </p:tav>
                                      </p:tavLst>
                                    </p:anim>
                                    <p:anim calcmode="lin" valueType="num">
                                      <p:cBhvr>
                                        <p:cTn id="8" dur="500" fill="hold"/>
                                        <p:tgtEl>
                                          <p:spTgt spid="84"/>
                                        </p:tgtEl>
                                        <p:attrNameLst>
                                          <p:attrName>ppt_h</p:attrName>
                                        </p:attrNameLst>
                                      </p:cBhvr>
                                      <p:tavLst>
                                        <p:tav tm="0">
                                          <p:val>
                                            <p:strVal val="#ppt_h"/>
                                          </p:val>
                                        </p:tav>
                                        <p:tav tm="100000">
                                          <p:val>
                                            <p:strVal val="#ppt_h"/>
                                          </p:val>
                                        </p:tav>
                                      </p:tavLst>
                                    </p:anim>
                                    <p:animEffect transition="in" filter="fade">
                                      <p:cBhvr>
                                        <p:cTn id="9" dur="500"/>
                                        <p:tgtEl>
                                          <p:spTgt spid="84"/>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ppt_w</p:attrName>
                                        </p:attrNameLst>
                                      </p:cBhvr>
                                      <p:tavLst>
                                        <p:tav tm="0">
                                          <p:val>
                                            <p:strVal val="#ppt_w*0.70"/>
                                          </p:val>
                                        </p:tav>
                                        <p:tav tm="100000">
                                          <p:val>
                                            <p:strVal val="#ppt_w"/>
                                          </p:val>
                                        </p:tav>
                                      </p:tavLst>
                                    </p:anim>
                                    <p:anim calcmode="lin" valueType="num">
                                      <p:cBhvr>
                                        <p:cTn id="14" dur="500" fill="hold"/>
                                        <p:tgtEl>
                                          <p:spTgt spid="83"/>
                                        </p:tgtEl>
                                        <p:attrNameLst>
                                          <p:attrName>ppt_h</p:attrName>
                                        </p:attrNameLst>
                                      </p:cBhvr>
                                      <p:tavLst>
                                        <p:tav tm="0">
                                          <p:val>
                                            <p:strVal val="#ppt_h"/>
                                          </p:val>
                                        </p:tav>
                                        <p:tav tm="100000">
                                          <p:val>
                                            <p:strVal val="#ppt_h"/>
                                          </p:val>
                                        </p:tav>
                                      </p:tavLst>
                                    </p:anim>
                                    <p:animEffect transition="in" filter="fade">
                                      <p:cBhvr>
                                        <p:cTn id="15" dur="500"/>
                                        <p:tgtEl>
                                          <p:spTgt spid="83"/>
                                        </p:tgtEl>
                                      </p:cBhvr>
                                    </p:animEffect>
                                  </p:childTnLst>
                                </p:cTn>
                              </p:par>
                            </p:childTnLst>
                          </p:cTn>
                        </p:par>
                        <p:par>
                          <p:cTn id="16" fill="hold">
                            <p:stCondLst>
                              <p:cond delay="1000"/>
                            </p:stCondLst>
                            <p:childTnLst>
                              <p:par>
                                <p:cTn id="17" presetID="55" presetClass="entr" presetSubtype="0" fill="hold" nodeType="after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p:cTn id="19" dur="500" fill="hold"/>
                                        <p:tgtEl>
                                          <p:spTgt spid="82"/>
                                        </p:tgtEl>
                                        <p:attrNameLst>
                                          <p:attrName>ppt_w</p:attrName>
                                        </p:attrNameLst>
                                      </p:cBhvr>
                                      <p:tavLst>
                                        <p:tav tm="0">
                                          <p:val>
                                            <p:strVal val="#ppt_w*0.70"/>
                                          </p:val>
                                        </p:tav>
                                        <p:tav tm="100000">
                                          <p:val>
                                            <p:strVal val="#ppt_w"/>
                                          </p:val>
                                        </p:tav>
                                      </p:tavLst>
                                    </p:anim>
                                    <p:anim calcmode="lin" valueType="num">
                                      <p:cBhvr>
                                        <p:cTn id="20" dur="500" fill="hold"/>
                                        <p:tgtEl>
                                          <p:spTgt spid="82"/>
                                        </p:tgtEl>
                                        <p:attrNameLst>
                                          <p:attrName>ppt_h</p:attrName>
                                        </p:attrNameLst>
                                      </p:cBhvr>
                                      <p:tavLst>
                                        <p:tav tm="0">
                                          <p:val>
                                            <p:strVal val="#ppt_h"/>
                                          </p:val>
                                        </p:tav>
                                        <p:tav tm="100000">
                                          <p:val>
                                            <p:strVal val="#ppt_h"/>
                                          </p:val>
                                        </p:tav>
                                      </p:tavLst>
                                    </p:anim>
                                    <p:animEffect transition="in" filter="fade">
                                      <p:cBhvr>
                                        <p:cTn id="21" dur="500"/>
                                        <p:tgtEl>
                                          <p:spTgt spid="82"/>
                                        </p:tgtEl>
                                      </p:cBhvr>
                                    </p:animEffect>
                                  </p:childTnLst>
                                </p:cTn>
                              </p:par>
                            </p:childTnLst>
                          </p:cTn>
                        </p:par>
                        <p:par>
                          <p:cTn id="22" fill="hold">
                            <p:stCondLst>
                              <p:cond delay="1500"/>
                            </p:stCondLst>
                            <p:childTnLst>
                              <p:par>
                                <p:cTn id="23" presetID="55" presetClass="entr" presetSubtype="0" fill="hold" nodeType="after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strVal val="#ppt_w*0.70"/>
                                          </p:val>
                                        </p:tav>
                                        <p:tav tm="100000">
                                          <p:val>
                                            <p:strVal val="#ppt_w"/>
                                          </p:val>
                                        </p:tav>
                                      </p:tavLst>
                                    </p:anim>
                                    <p:anim calcmode="lin" valueType="num">
                                      <p:cBhvr>
                                        <p:cTn id="26" dur="500" fill="hold"/>
                                        <p:tgtEl>
                                          <p:spTgt spid="81"/>
                                        </p:tgtEl>
                                        <p:attrNameLst>
                                          <p:attrName>ppt_h</p:attrName>
                                        </p:attrNameLst>
                                      </p:cBhvr>
                                      <p:tavLst>
                                        <p:tav tm="0">
                                          <p:val>
                                            <p:strVal val="#ppt_h"/>
                                          </p:val>
                                        </p:tav>
                                        <p:tav tm="100000">
                                          <p:val>
                                            <p:strVal val="#ppt_h"/>
                                          </p:val>
                                        </p:tav>
                                      </p:tavLst>
                                    </p:anim>
                                    <p:animEffect transition="in" filter="fade">
                                      <p:cBhvr>
                                        <p:cTn id="27" dur="500"/>
                                        <p:tgtEl>
                                          <p:spTgt spid="81"/>
                                        </p:tgtEl>
                                      </p:cBhvr>
                                    </p:animEffect>
                                  </p:childTnLst>
                                </p:cTn>
                              </p:par>
                            </p:childTnLst>
                          </p:cTn>
                        </p:par>
                        <p:par>
                          <p:cTn id="28" fill="hold">
                            <p:stCondLst>
                              <p:cond delay="2000"/>
                            </p:stCondLst>
                            <p:childTnLst>
                              <p:par>
                                <p:cTn id="29" presetID="55" presetClass="entr" presetSubtype="0" fill="hold" nodeType="afterEffect">
                                  <p:stCondLst>
                                    <p:cond delay="0"/>
                                  </p:stCondLst>
                                  <p:childTnLst>
                                    <p:set>
                                      <p:cBhvr>
                                        <p:cTn id="30" dur="1" fill="hold">
                                          <p:stCondLst>
                                            <p:cond delay="0"/>
                                          </p:stCondLst>
                                        </p:cTn>
                                        <p:tgtEl>
                                          <p:spTgt spid="80"/>
                                        </p:tgtEl>
                                        <p:attrNameLst>
                                          <p:attrName>style.visibility</p:attrName>
                                        </p:attrNameLst>
                                      </p:cBhvr>
                                      <p:to>
                                        <p:strVal val="visible"/>
                                      </p:to>
                                    </p:set>
                                    <p:anim calcmode="lin" valueType="num">
                                      <p:cBhvr>
                                        <p:cTn id="31" dur="500" fill="hold"/>
                                        <p:tgtEl>
                                          <p:spTgt spid="80"/>
                                        </p:tgtEl>
                                        <p:attrNameLst>
                                          <p:attrName>ppt_w</p:attrName>
                                        </p:attrNameLst>
                                      </p:cBhvr>
                                      <p:tavLst>
                                        <p:tav tm="0">
                                          <p:val>
                                            <p:strVal val="#ppt_w*0.70"/>
                                          </p:val>
                                        </p:tav>
                                        <p:tav tm="100000">
                                          <p:val>
                                            <p:strVal val="#ppt_w"/>
                                          </p:val>
                                        </p:tav>
                                      </p:tavLst>
                                    </p:anim>
                                    <p:anim calcmode="lin" valueType="num">
                                      <p:cBhvr>
                                        <p:cTn id="32" dur="500" fill="hold"/>
                                        <p:tgtEl>
                                          <p:spTgt spid="80"/>
                                        </p:tgtEl>
                                        <p:attrNameLst>
                                          <p:attrName>ppt_h</p:attrName>
                                        </p:attrNameLst>
                                      </p:cBhvr>
                                      <p:tavLst>
                                        <p:tav tm="0">
                                          <p:val>
                                            <p:strVal val="#ppt_h"/>
                                          </p:val>
                                        </p:tav>
                                        <p:tav tm="100000">
                                          <p:val>
                                            <p:strVal val="#ppt_h"/>
                                          </p:val>
                                        </p:tav>
                                      </p:tavLst>
                                    </p:anim>
                                    <p:animEffect transition="in" filter="fade">
                                      <p:cBhvr>
                                        <p:cTn id="3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6" y="2864891"/>
            <a:ext cx="4398264" cy="1528315"/>
            <a:chOff x="0" y="3819832"/>
            <a:chExt cx="5864352" cy="2037753"/>
          </a:xfrm>
        </p:grpSpPr>
        <p:sp>
          <p:nvSpPr>
            <p:cNvPr id="4" name="Rectangle 3"/>
            <p:cNvSpPr/>
            <p:nvPr/>
          </p:nvSpPr>
          <p:spPr>
            <a:xfrm>
              <a:off x="0" y="3819832"/>
              <a:ext cx="5864352" cy="1947043"/>
            </a:xfrm>
            <a:prstGeom prst="rect">
              <a:avLst/>
            </a:prstGeom>
            <a:gradFill flip="none" rotWithShape="1">
              <a:gsLst>
                <a:gs pos="0">
                  <a:schemeClr val="tx1">
                    <a:alpha val="0"/>
                  </a:schemeClr>
                </a:gs>
                <a:gs pos="100000">
                  <a:schemeClr val="accent2">
                    <a:lumMod val="50000"/>
                  </a:schemeClr>
                </a:gs>
                <a:gs pos="36000">
                  <a:schemeClr val="accent2">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0747"/>
              <a:endParaRPr lang="en-US" sz="5000" dirty="0">
                <a:ln w="3175">
                  <a:solidFill>
                    <a:prstClr val="white"/>
                  </a:solidFill>
                </a:ln>
                <a:solidFill>
                  <a:prstClr val="white"/>
                </a:solidFill>
                <a:ea typeface="Apple LiGothic" pitchFamily="2" charset="-120"/>
              </a:endParaRPr>
            </a:p>
          </p:txBody>
        </p:sp>
        <p:sp>
          <p:nvSpPr>
            <p:cNvPr id="3" name="Rectangle 2"/>
            <p:cNvSpPr/>
            <p:nvPr/>
          </p:nvSpPr>
          <p:spPr>
            <a:xfrm>
              <a:off x="349871" y="3866732"/>
              <a:ext cx="4529103" cy="697627"/>
            </a:xfrm>
            <a:prstGeom prst="rect">
              <a:avLst/>
            </a:prstGeom>
          </p:spPr>
          <p:txBody>
            <a:bodyPr wrap="none">
              <a:spAutoFit/>
            </a:bodyPr>
            <a:lstStyle/>
            <a:p>
              <a:pPr defTabSz="514337"/>
              <a:r>
                <a:rPr lang="zh-TW" altLang="en-US" b="1" dirty="0">
                  <a:solidFill>
                    <a:prstClr val="white"/>
                  </a:solidFill>
                  <a:ea typeface="Apple LiGothic" pitchFamily="2" charset="-120"/>
                  <a:cs typeface="Century Gothic"/>
                </a:rPr>
                <a:t>如何開始建立購物年金</a:t>
              </a:r>
              <a:r>
                <a:rPr lang="zh-TW" altLang="en-US" b="1" dirty="0" smtClean="0">
                  <a:solidFill>
                    <a:prstClr val="white"/>
                  </a:solidFill>
                  <a:ea typeface="Apple LiGothic" pitchFamily="2" charset="-120"/>
                  <a:cs typeface="Century Gothic"/>
                </a:rPr>
                <a:t>？</a:t>
              </a:r>
              <a:endParaRPr lang="en-US" dirty="0" smtClean="0">
                <a:ln w="3175">
                  <a:solidFill>
                    <a:prstClr val="white"/>
                  </a:solidFill>
                </a:ln>
                <a:solidFill>
                  <a:prstClr val="white"/>
                </a:solidFill>
                <a:ea typeface="Apple LiGothic" pitchFamily="2" charset="-120"/>
                <a:cs typeface="Century Gothic"/>
              </a:endParaRPr>
            </a:p>
            <a:p>
              <a:pPr defTabSz="514337"/>
              <a:r>
                <a:rPr lang="en-US" dirty="0" smtClean="0">
                  <a:ln w="3175">
                    <a:solidFill>
                      <a:prstClr val="white"/>
                    </a:solidFill>
                  </a:ln>
                  <a:solidFill>
                    <a:prstClr val="white"/>
                  </a:solidFill>
                  <a:ea typeface="Apple LiGothic" pitchFamily="2" charset="-120"/>
                  <a:cs typeface="Century Gothic"/>
                </a:rPr>
                <a:t>How </a:t>
              </a:r>
              <a:r>
                <a:rPr lang="en-US" dirty="0">
                  <a:ln w="3175">
                    <a:solidFill>
                      <a:prstClr val="white"/>
                    </a:solidFill>
                  </a:ln>
                  <a:solidFill>
                    <a:prstClr val="white"/>
                  </a:solidFill>
                  <a:ea typeface="Apple LiGothic" pitchFamily="2" charset="-120"/>
                  <a:cs typeface="Century Gothic"/>
                </a:rPr>
                <a:t>Do You Fund Your Shopping </a:t>
              </a:r>
              <a:r>
                <a:rPr lang="en-US" dirty="0" smtClean="0">
                  <a:ln w="3175">
                    <a:solidFill>
                      <a:prstClr val="white"/>
                    </a:solidFill>
                  </a:ln>
                  <a:solidFill>
                    <a:prstClr val="white"/>
                  </a:solidFill>
                  <a:ea typeface="Apple LiGothic" pitchFamily="2" charset="-120"/>
                  <a:cs typeface="Century Gothic"/>
                </a:rPr>
                <a:t>Annuity</a:t>
              </a:r>
              <a:r>
                <a:rPr lang="en-US" b="1" cap="all" baseline="30000" dirty="0">
                  <a:ln w="3175">
                    <a:solidFill>
                      <a:prstClr val="white"/>
                    </a:solidFill>
                  </a:ln>
                  <a:solidFill>
                    <a:prstClr val="white"/>
                  </a:solidFill>
                  <a:latin typeface="微軟正黑體"/>
                  <a:ea typeface="Apple LiGothic" pitchFamily="2" charset="-120"/>
                  <a:cs typeface="Century Gothic"/>
                </a:rPr>
                <a:t>™</a:t>
              </a:r>
              <a:r>
                <a:rPr lang="en-US" dirty="0" smtClean="0">
                  <a:ln w="3175">
                    <a:solidFill>
                      <a:prstClr val="white"/>
                    </a:solidFill>
                  </a:ln>
                  <a:solidFill>
                    <a:prstClr val="white"/>
                  </a:solidFill>
                  <a:ea typeface="Apple LiGothic" pitchFamily="2" charset="-120"/>
                  <a:cs typeface="Century Gothic"/>
                </a:rPr>
                <a:t>? </a:t>
              </a:r>
              <a:endParaRPr lang="en-US" dirty="0">
                <a:ln w="3175">
                  <a:solidFill>
                    <a:prstClr val="white"/>
                  </a:solidFill>
                </a:ln>
                <a:solidFill>
                  <a:prstClr val="white"/>
                </a:solidFill>
                <a:ea typeface="Apple LiGothic" pitchFamily="2" charset="-120"/>
                <a:cs typeface="Century Gothic"/>
              </a:endParaRPr>
            </a:p>
          </p:txBody>
        </p:sp>
        <p:sp>
          <p:nvSpPr>
            <p:cNvPr id="5" name="Rectangle 4"/>
            <p:cNvSpPr/>
            <p:nvPr/>
          </p:nvSpPr>
          <p:spPr>
            <a:xfrm>
              <a:off x="349871" y="4441813"/>
              <a:ext cx="4649832" cy="1415772"/>
            </a:xfrm>
            <a:prstGeom prst="rect">
              <a:avLst/>
            </a:prstGeom>
          </p:spPr>
          <p:txBody>
            <a:bodyPr wrap="square">
              <a:spAutoFit/>
            </a:bodyPr>
            <a:lstStyle/>
            <a:p>
              <a:pPr defTabSz="514337"/>
              <a:r>
                <a:rPr lang="zh-TW" altLang="en-US" sz="2100" cap="all" dirty="0">
                  <a:ln w="3175">
                    <a:solidFill>
                      <a:prstClr val="white"/>
                    </a:solidFill>
                  </a:ln>
                  <a:solidFill>
                    <a:prstClr val="white"/>
                  </a:solidFill>
                  <a:ea typeface="Apple LiGothic" pitchFamily="2" charset="-120"/>
                </a:rPr>
                <a:t>從改變你的購物習慣開始</a:t>
              </a:r>
              <a:endParaRPr lang="en-US" sz="2100" cap="all" dirty="0">
                <a:ln w="3175">
                  <a:solidFill>
                    <a:prstClr val="white"/>
                  </a:solidFill>
                </a:ln>
                <a:solidFill>
                  <a:prstClr val="white"/>
                </a:solidFill>
                <a:ea typeface="Apple LiGothic" pitchFamily="2" charset="-120"/>
              </a:endParaRPr>
            </a:p>
            <a:p>
              <a:pPr defTabSz="514337"/>
              <a:r>
                <a:rPr lang="en-US" sz="2100" cap="all" dirty="0">
                  <a:ln w="3175">
                    <a:solidFill>
                      <a:prstClr val="white"/>
                    </a:solidFill>
                  </a:ln>
                  <a:solidFill>
                    <a:prstClr val="white"/>
                  </a:solidFill>
                  <a:ea typeface="Apple LiGothic" pitchFamily="2" charset="-120"/>
                </a:rPr>
                <a:t>It Begins by Adjusting </a:t>
              </a:r>
            </a:p>
            <a:p>
              <a:pPr defTabSz="514337"/>
              <a:r>
                <a:rPr lang="en-US" sz="2100" cap="all" dirty="0">
                  <a:ln w="3175">
                    <a:solidFill>
                      <a:prstClr val="white"/>
                    </a:solidFill>
                  </a:ln>
                  <a:solidFill>
                    <a:prstClr val="white"/>
                  </a:solidFill>
                  <a:ea typeface="Apple LiGothic" pitchFamily="2" charset="-120"/>
                </a:rPr>
                <a:t>Your Shopping Behaviors</a:t>
              </a:r>
            </a:p>
          </p:txBody>
        </p:sp>
      </p:grpSp>
    </p:spTree>
    <p:extLst>
      <p:ext uri="{BB962C8B-B14F-4D97-AF65-F5344CB8AC3E}">
        <p14:creationId xmlns:p14="http://schemas.microsoft.com/office/powerpoint/2010/main" val="4438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7"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b="1" dirty="0">
                <a:solidFill>
                  <a:schemeClr val="tx1">
                    <a:lumMod val="85000"/>
                    <a:lumOff val="15000"/>
                  </a:schemeClr>
                </a:solidFill>
                <a:latin typeface="Verdana" charset="0"/>
                <a:ea typeface="Apple LiGothic" pitchFamily="2" charset="-120"/>
                <a:cs typeface="Verdana" charset="0"/>
              </a:rPr>
              <a:t>購物年金</a:t>
            </a:r>
            <a:endParaRPr lang="en-US" sz="2400" b="1" dirty="0">
              <a:solidFill>
                <a:schemeClr val="tx1">
                  <a:lumMod val="85000"/>
                  <a:lumOff val="15000"/>
                </a:schemeClr>
              </a:solidFill>
              <a:latin typeface="Verdana" charset="0"/>
              <a:ea typeface="Apple LiGothic" pitchFamily="2" charset="-120"/>
              <a:cs typeface="Verdana" charset="0"/>
            </a:endParaRPr>
          </a:p>
          <a:p>
            <a:r>
              <a:rPr lang="en-US" sz="2400" b="1" dirty="0">
                <a:solidFill>
                  <a:schemeClr val="tx1">
                    <a:lumMod val="85000"/>
                    <a:lumOff val="15000"/>
                  </a:schemeClr>
                </a:solidFill>
                <a:latin typeface="Verdana" charset="0"/>
                <a:ea typeface="Verdana" charset="0"/>
                <a:cs typeface="Verdana" charset="0"/>
              </a:rPr>
              <a:t>THE SHOPPING ANNUITY</a:t>
            </a:r>
          </a:p>
        </p:txBody>
      </p:sp>
      <p:pic>
        <p:nvPicPr>
          <p:cNvPr id="8" name="Picture 7"/>
          <p:cNvPicPr>
            <a:picLocks noChangeAspect="1"/>
          </p:cNvPicPr>
          <p:nvPr/>
        </p:nvPicPr>
        <p:blipFill>
          <a:blip r:embed="rId3"/>
          <a:stretch>
            <a:fillRect/>
          </a:stretch>
        </p:blipFill>
        <p:spPr>
          <a:xfrm>
            <a:off x="0" y="0"/>
            <a:ext cx="9144000" cy="704850"/>
          </a:xfrm>
          <a:prstGeom prst="rect">
            <a:avLst/>
          </a:prstGeom>
        </p:spPr>
      </p:pic>
      <p:sp>
        <p:nvSpPr>
          <p:cNvPr id="9" name="Rectangle 8"/>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3" name="Content Placeholder 2"/>
          <p:cNvSpPr>
            <a:spLocks noGrp="1"/>
          </p:cNvSpPr>
          <p:nvPr>
            <p:ph idx="1"/>
          </p:nvPr>
        </p:nvSpPr>
        <p:spPr>
          <a:xfrm>
            <a:off x="539585" y="3094999"/>
            <a:ext cx="7886700" cy="2061857"/>
          </a:xfrm>
        </p:spPr>
        <p:txBody>
          <a:bodyPr>
            <a:normAutofit/>
          </a:bodyPr>
          <a:lstStyle/>
          <a:p>
            <a:r>
              <a:rPr lang="en-US" sz="1500" dirty="0">
                <a:latin typeface="Verdana" charset="0"/>
                <a:ea typeface="Verdana" charset="0"/>
                <a:cs typeface="Verdana" charset="0"/>
              </a:rPr>
              <a:t>An “Annuity” is a process by which a fixed payment is made to you at specified intervals for a specified length of time.</a:t>
            </a:r>
            <a:br>
              <a:rPr lang="en-US" sz="1500" dirty="0">
                <a:latin typeface="Verdana" charset="0"/>
                <a:ea typeface="Verdana" charset="0"/>
                <a:cs typeface="Verdana" charset="0"/>
              </a:rPr>
            </a:br>
            <a:r>
              <a:rPr lang="en-US" sz="1500" dirty="0">
                <a:latin typeface="Verdana" charset="0"/>
                <a:ea typeface="Verdana" charset="0"/>
                <a:cs typeface="Verdana" charset="0"/>
              </a:rPr>
              <a:t/>
            </a:r>
            <a:br>
              <a:rPr lang="en-US" sz="1500" dirty="0">
                <a:latin typeface="Verdana" charset="0"/>
                <a:ea typeface="Verdana" charset="0"/>
                <a:cs typeface="Verdana" charset="0"/>
              </a:rPr>
            </a:br>
            <a:r>
              <a:rPr lang="en-US" sz="1500" dirty="0">
                <a:latin typeface="Verdana" charset="0"/>
                <a:ea typeface="Verdana" charset="0"/>
                <a:cs typeface="Verdana" charset="0"/>
              </a:rPr>
              <a:t>	Example: HK$11,500 per month for 20 years</a:t>
            </a:r>
          </a:p>
          <a:p>
            <a:r>
              <a:rPr lang="en-US" sz="1500" dirty="0">
                <a:latin typeface="Verdana" charset="0"/>
                <a:ea typeface="Verdana" charset="0"/>
                <a:cs typeface="Verdana" charset="0"/>
              </a:rPr>
              <a:t>To fund the “Annuity” you must contribute a one-time payment before monthly payments may begin.</a:t>
            </a:r>
            <a:br>
              <a:rPr lang="en-US" sz="1500" dirty="0">
                <a:latin typeface="Verdana" charset="0"/>
                <a:ea typeface="Verdana" charset="0"/>
                <a:cs typeface="Verdana" charset="0"/>
              </a:rPr>
            </a:br>
            <a:r>
              <a:rPr lang="en-US" sz="1500" dirty="0">
                <a:latin typeface="Verdana" charset="0"/>
                <a:ea typeface="Verdana" charset="0"/>
                <a:cs typeface="Verdana" charset="0"/>
              </a:rPr>
              <a:t/>
            </a:r>
            <a:br>
              <a:rPr lang="en-US" sz="1500" dirty="0">
                <a:latin typeface="Verdana" charset="0"/>
                <a:ea typeface="Verdana" charset="0"/>
                <a:cs typeface="Verdana" charset="0"/>
              </a:rPr>
            </a:br>
            <a:r>
              <a:rPr lang="en-US" sz="1500" dirty="0">
                <a:latin typeface="Verdana" charset="0"/>
                <a:ea typeface="Verdana" charset="0"/>
                <a:cs typeface="Verdana" charset="0"/>
              </a:rPr>
              <a:t>	Example: USD $340,000.00 lump sum @ 4% = USD $1,500 	month for 20 years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834" y="4810361"/>
            <a:ext cx="1705711" cy="14982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869" y="4527917"/>
            <a:ext cx="1706585" cy="268809"/>
          </a:xfrm>
          <a:prstGeom prst="rect">
            <a:avLst/>
          </a:prstGeom>
        </p:spPr>
      </p:pic>
      <p:sp>
        <p:nvSpPr>
          <p:cNvPr id="12" name="Content Placeholder 2"/>
          <p:cNvSpPr txBox="1">
            <a:spLocks/>
          </p:cNvSpPr>
          <p:nvPr/>
        </p:nvSpPr>
        <p:spPr>
          <a:xfrm>
            <a:off x="628650" y="1463248"/>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TW" altLang="en-US" sz="1800" dirty="0">
                <a:solidFill>
                  <a:srgbClr val="000000"/>
                </a:solidFill>
                <a:ea typeface="Apple LiGothic" pitchFamily="2" charset="-120"/>
              </a:rPr>
              <a:t>「年金」指的是在特定期間內，每隔一段時間所發放給你的一筆固定款項。     </a:t>
            </a:r>
            <a:endParaRPr lang="en-US" altLang="zh-TW" sz="1800" dirty="0">
              <a:solidFill>
                <a:srgbClr val="000000"/>
              </a:solidFill>
              <a:ea typeface="Apple LiGothic" pitchFamily="2" charset="-120"/>
            </a:endParaRPr>
          </a:p>
          <a:p>
            <a:pPr marL="0" indent="0">
              <a:buNone/>
            </a:pPr>
            <a:r>
              <a:rPr lang="zh-TW" altLang="en-US" sz="1800" dirty="0">
                <a:solidFill>
                  <a:srgbClr val="000000"/>
                </a:solidFill>
                <a:ea typeface="Apple LiGothic" pitchFamily="2" charset="-120"/>
              </a:rPr>
              <a:t>                                        例如</a:t>
            </a:r>
            <a:r>
              <a:rPr lang="en-US" altLang="zh-TW" sz="1800" dirty="0">
                <a:solidFill>
                  <a:srgbClr val="000000"/>
                </a:solidFill>
                <a:ea typeface="Apple LiGothic" pitchFamily="2" charset="-120"/>
              </a:rPr>
              <a:t>︰</a:t>
            </a:r>
            <a:r>
              <a:rPr lang="zh-TW" altLang="en-US" sz="1800" dirty="0">
                <a:solidFill>
                  <a:srgbClr val="000000"/>
                </a:solidFill>
                <a:ea typeface="Apple LiGothic" pitchFamily="2" charset="-120"/>
              </a:rPr>
              <a:t>連續</a:t>
            </a:r>
            <a:r>
              <a:rPr lang="en-US" altLang="zh-TW" sz="1800" dirty="0">
                <a:solidFill>
                  <a:srgbClr val="000000"/>
                </a:solidFill>
                <a:ea typeface="Apple LiGothic" pitchFamily="2" charset="-120"/>
              </a:rPr>
              <a:t>20</a:t>
            </a:r>
            <a:r>
              <a:rPr lang="zh-TW" altLang="en-US" sz="1800" dirty="0">
                <a:solidFill>
                  <a:srgbClr val="000000"/>
                </a:solidFill>
                <a:ea typeface="Apple LiGothic" pitchFamily="2" charset="-120"/>
              </a:rPr>
              <a:t>年，每月 </a:t>
            </a:r>
            <a:r>
              <a:rPr lang="en-US" altLang="zh-TW" sz="1800" dirty="0">
                <a:solidFill>
                  <a:srgbClr val="000000"/>
                </a:solidFill>
                <a:ea typeface="Apple LiGothic" pitchFamily="2" charset="-120"/>
              </a:rPr>
              <a:t>HK$11,500 </a:t>
            </a:r>
          </a:p>
          <a:p>
            <a:r>
              <a:rPr lang="zh-TW" altLang="en-US" sz="1800" dirty="0">
                <a:solidFill>
                  <a:srgbClr val="000000"/>
                </a:solidFill>
                <a:ea typeface="Apple LiGothic" pitchFamily="2" charset="-120"/>
              </a:rPr>
              <a:t>為了累積「年金」，你必須在年金開始每月發放前投資一筆資金。</a:t>
            </a:r>
            <a:r>
              <a:rPr lang="en" sz="1800" dirty="0">
                <a:ea typeface="Apple LiGothic" pitchFamily="2" charset="-120"/>
              </a:rPr>
              <a:t/>
            </a:r>
            <a:br>
              <a:rPr lang="en" sz="1800" dirty="0">
                <a:ea typeface="Apple LiGothic" pitchFamily="2" charset="-120"/>
              </a:rPr>
            </a:br>
            <a:r>
              <a:rPr lang="en" sz="1800" dirty="0">
                <a:ea typeface="Apple LiGothic" pitchFamily="2" charset="-120"/>
              </a:rPr>
              <a:t/>
            </a:r>
            <a:br>
              <a:rPr lang="en" sz="1800" dirty="0">
                <a:ea typeface="Apple LiGothic" pitchFamily="2" charset="-120"/>
              </a:rPr>
            </a:br>
            <a:r>
              <a:rPr lang="zh-CN" altLang="en-US" sz="1800" dirty="0">
                <a:solidFill>
                  <a:srgbClr val="000000"/>
                </a:solidFill>
                <a:ea typeface="SimSun" pitchFamily="18" charset="0"/>
              </a:rPr>
              <a:t>	</a:t>
            </a:r>
            <a:r>
              <a:rPr lang="zh-TW" altLang="en-US" sz="1800" dirty="0">
                <a:solidFill>
                  <a:srgbClr val="000000"/>
                </a:solidFill>
                <a:ea typeface="Apple LiGothic" pitchFamily="2" charset="-120"/>
              </a:rPr>
              <a:t>例如</a:t>
            </a:r>
            <a:r>
              <a:rPr lang="en-US" altLang="zh-TW" sz="1800" dirty="0">
                <a:solidFill>
                  <a:srgbClr val="000000"/>
                </a:solidFill>
                <a:ea typeface="Apple LiGothic" pitchFamily="2" charset="-120"/>
              </a:rPr>
              <a:t>︰</a:t>
            </a:r>
            <a:r>
              <a:rPr lang="zh-TW" altLang="en-US" sz="1800" dirty="0">
                <a:solidFill>
                  <a:srgbClr val="000000"/>
                </a:solidFill>
                <a:ea typeface="Apple LiGothic" pitchFamily="2" charset="-120"/>
              </a:rPr>
              <a:t>固定金額</a:t>
            </a:r>
            <a:r>
              <a:rPr lang="en-US" altLang="zh-TW" sz="1800" dirty="0">
                <a:solidFill>
                  <a:srgbClr val="000000"/>
                </a:solidFill>
                <a:ea typeface="Apple LiGothic" pitchFamily="2" charset="-120"/>
              </a:rPr>
              <a:t>US$340,000.00 @ 4% = </a:t>
            </a:r>
            <a:r>
              <a:rPr lang="zh-TW" altLang="en-US" sz="1800" dirty="0">
                <a:solidFill>
                  <a:srgbClr val="000000"/>
                </a:solidFill>
                <a:ea typeface="Apple LiGothic" pitchFamily="2" charset="-120"/>
              </a:rPr>
              <a:t>連續</a:t>
            </a:r>
            <a:r>
              <a:rPr lang="en-US" altLang="zh-TW" sz="1800" dirty="0">
                <a:solidFill>
                  <a:srgbClr val="000000"/>
                </a:solidFill>
                <a:ea typeface="Apple LiGothic" pitchFamily="2" charset="-120"/>
              </a:rPr>
              <a:t>20</a:t>
            </a:r>
            <a:r>
              <a:rPr lang="zh-TW" altLang="en-US" sz="1800" dirty="0">
                <a:solidFill>
                  <a:srgbClr val="000000"/>
                </a:solidFill>
                <a:ea typeface="Apple LiGothic" pitchFamily="2" charset="-120"/>
              </a:rPr>
              <a:t>年，每月</a:t>
            </a:r>
            <a:r>
              <a:rPr lang="en-US" altLang="zh-TW" sz="1800" dirty="0">
                <a:solidFill>
                  <a:srgbClr val="000000"/>
                </a:solidFill>
                <a:ea typeface="Apple LiGothic" pitchFamily="2" charset="-120"/>
              </a:rPr>
              <a:t>US$1,5</a:t>
            </a:r>
            <a:r>
              <a:rPr lang="en-US" altLang="zh-TW" sz="1800" dirty="0">
                <a:solidFill>
                  <a:srgbClr val="000000"/>
                </a:solidFill>
                <a:ea typeface="SimSun" pitchFamily="18" charset="0"/>
              </a:rPr>
              <a:t>00</a:t>
            </a:r>
            <a:endParaRPr lang="zh-CN" dirty="0" smtClean="0"/>
          </a:p>
        </p:txBody>
      </p:sp>
    </p:spTree>
    <p:extLst>
      <p:ext uri="{BB962C8B-B14F-4D97-AF65-F5344CB8AC3E}">
        <p14:creationId xmlns:p14="http://schemas.microsoft.com/office/powerpoint/2010/main" val="20981617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2137"/>
          <a:stretch/>
        </p:blipFill>
        <p:spPr>
          <a:xfrm>
            <a:off x="142" y="-8163"/>
            <a:ext cx="4559301" cy="5151665"/>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0471" y="2"/>
            <a:ext cx="4694184" cy="5143500"/>
          </a:xfrm>
          <a:prstGeom prst="rect">
            <a:avLst/>
          </a:prstGeom>
        </p:spPr>
      </p:pic>
      <p:grpSp>
        <p:nvGrpSpPr>
          <p:cNvPr id="4" name="Group 3"/>
          <p:cNvGrpSpPr/>
          <p:nvPr/>
        </p:nvGrpSpPr>
        <p:grpSpPr>
          <a:xfrm>
            <a:off x="-8028" y="3665766"/>
            <a:ext cx="4584106" cy="1019297"/>
            <a:chOff x="-10886" y="4894342"/>
            <a:chExt cx="12202886" cy="1644554"/>
          </a:xfrm>
        </p:grpSpPr>
        <p:sp>
          <p:nvSpPr>
            <p:cNvPr id="5" name="Rectangle 4"/>
            <p:cNvSpPr/>
            <p:nvPr/>
          </p:nvSpPr>
          <p:spPr>
            <a:xfrm>
              <a:off x="-10886" y="4894342"/>
              <a:ext cx="12202886" cy="1644554"/>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500" b="1" cap="all" dirty="0">
                <a:solidFill>
                  <a:prstClr val="white"/>
                </a:solidFill>
              </a:endParaRPr>
            </a:p>
          </p:txBody>
        </p:sp>
        <p:sp>
          <p:nvSpPr>
            <p:cNvPr id="6" name="Rectangle 5"/>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zh-TW" altLang="en-US" sz="2700" b="1" cap="all" dirty="0">
                  <a:solidFill>
                    <a:prstClr val="white"/>
                  </a:solidFill>
                  <a:latin typeface="PMingLiU" panose="02020500000000000000" pitchFamily="18" charset="-120"/>
                  <a:ea typeface="Apple LiGothic" pitchFamily="2" charset="-120"/>
                </a:rPr>
                <a:t>傳統實體商店</a:t>
              </a:r>
              <a:endParaRPr lang="en-US" sz="2700" b="1" cap="all" dirty="0">
                <a:solidFill>
                  <a:prstClr val="white"/>
                </a:solidFill>
                <a:ea typeface="Apple LiGothic" pitchFamily="2" charset="-120"/>
              </a:endParaRPr>
            </a:p>
            <a:p>
              <a:pPr algn="ctr" defTabSz="685766"/>
              <a:r>
                <a:rPr lang="en-US" sz="2700" b="1" cap="all" dirty="0">
                  <a:solidFill>
                    <a:prstClr val="white"/>
                  </a:solidFill>
                </a:rPr>
                <a:t>Brick and Mortar</a:t>
              </a:r>
            </a:p>
          </p:txBody>
        </p:sp>
      </p:grpSp>
      <p:grpSp>
        <p:nvGrpSpPr>
          <p:cNvPr id="7" name="Group 6"/>
          <p:cNvGrpSpPr/>
          <p:nvPr/>
        </p:nvGrpSpPr>
        <p:grpSpPr>
          <a:xfrm>
            <a:off x="4540472" y="3665766"/>
            <a:ext cx="4694184" cy="1019297"/>
            <a:chOff x="-105308" y="4894342"/>
            <a:chExt cx="12495914" cy="1644554"/>
          </a:xfrm>
        </p:grpSpPr>
        <p:sp>
          <p:nvSpPr>
            <p:cNvPr id="8" name="Rectangle 7"/>
            <p:cNvSpPr/>
            <p:nvPr/>
          </p:nvSpPr>
          <p:spPr>
            <a:xfrm>
              <a:off x="-105308" y="4894342"/>
              <a:ext cx="12495914" cy="1644554"/>
            </a:xfrm>
            <a:prstGeom prst="rect">
              <a:avLst/>
            </a:prstGeom>
            <a:solidFill>
              <a:schemeClr val="accent6">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800" b="1" cap="all" dirty="0">
                <a:solidFill>
                  <a:prstClr val="white"/>
                </a:solidFill>
              </a:endParaRPr>
            </a:p>
          </p:txBody>
        </p:sp>
        <p:sp>
          <p:nvSpPr>
            <p:cNvPr id="9" name="Rectangle 8"/>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zh-TW" altLang="en-US" sz="2700" b="1" cap="all" dirty="0">
                  <a:solidFill>
                    <a:prstClr val="white"/>
                  </a:solidFill>
                  <a:latin typeface="PMingLiU" panose="02020500000000000000" pitchFamily="18" charset="-120"/>
                  <a:ea typeface="Apple LiGothic" pitchFamily="2" charset="-120"/>
                </a:rPr>
                <a:t>線上購物</a:t>
              </a:r>
              <a:endParaRPr lang="en-US" sz="2700" b="1" cap="all" dirty="0">
                <a:solidFill>
                  <a:prstClr val="white"/>
                </a:solidFill>
                <a:latin typeface="PMingLiU" panose="02020500000000000000" pitchFamily="18" charset="-120"/>
                <a:ea typeface="Apple LiGothic" pitchFamily="2" charset="-120"/>
              </a:endParaRPr>
            </a:p>
            <a:p>
              <a:pPr algn="ctr" defTabSz="685766"/>
              <a:r>
                <a:rPr lang="en-US" sz="2700" b="1" cap="all" dirty="0">
                  <a:solidFill>
                    <a:prstClr val="white"/>
                  </a:solidFill>
                </a:rPr>
                <a:t>Click and Order</a:t>
              </a:r>
            </a:p>
          </p:txBody>
        </p:sp>
      </p:grpSp>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2080481" y="2459993"/>
            <a:ext cx="5145027" cy="225045"/>
          </a:xfrm>
          <a:prstGeom prst="rect">
            <a:avLst/>
          </a:prstGeom>
        </p:spPr>
      </p:pic>
      <p:grpSp>
        <p:nvGrpSpPr>
          <p:cNvPr id="14" name="Group 13"/>
          <p:cNvGrpSpPr/>
          <p:nvPr/>
        </p:nvGrpSpPr>
        <p:grpSpPr>
          <a:xfrm>
            <a:off x="4067126" y="3823393"/>
            <a:ext cx="849847" cy="671114"/>
            <a:chOff x="5706778" y="5130800"/>
            <a:chExt cx="795867" cy="731520"/>
          </a:xfrm>
        </p:grpSpPr>
        <p:sp>
          <p:nvSpPr>
            <p:cNvPr id="12" name="Oval 11"/>
            <p:cNvSpPr/>
            <p:nvPr/>
          </p:nvSpPr>
          <p:spPr>
            <a:xfrm>
              <a:off x="5738952" y="5130800"/>
              <a:ext cx="731520" cy="73152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cap="all" dirty="0">
                <a:solidFill>
                  <a:prstClr val="white"/>
                </a:solidFill>
              </a:endParaRPr>
            </a:p>
          </p:txBody>
        </p:sp>
        <p:sp>
          <p:nvSpPr>
            <p:cNvPr id="13" name="TextBox 12"/>
            <p:cNvSpPr txBox="1"/>
            <p:nvPr/>
          </p:nvSpPr>
          <p:spPr>
            <a:xfrm>
              <a:off x="5706778" y="5175758"/>
              <a:ext cx="795867" cy="670958"/>
            </a:xfrm>
            <a:prstGeom prst="rect">
              <a:avLst/>
            </a:prstGeom>
            <a:noFill/>
          </p:spPr>
          <p:txBody>
            <a:bodyPr wrap="square" rtlCol="0">
              <a:spAutoFit/>
            </a:bodyPr>
            <a:lstStyle/>
            <a:p>
              <a:pPr algn="ctr" defTabSz="685766"/>
              <a:r>
                <a:rPr lang="zh-TW" altLang="en-US" dirty="0">
                  <a:solidFill>
                    <a:prstClr val="white"/>
                  </a:solidFill>
                  <a:latin typeface="PMingLiU" panose="02020500000000000000" pitchFamily="18" charset="-120"/>
                  <a:ea typeface="Apple LiGothic" pitchFamily="2" charset="-120"/>
                </a:rPr>
                <a:t>轉</a:t>
              </a:r>
              <a:r>
                <a:rPr lang="zh-TW" altLang="en-US" dirty="0" smtClean="0">
                  <a:solidFill>
                    <a:prstClr val="white"/>
                  </a:solidFill>
                  <a:latin typeface="PMingLiU" panose="02020500000000000000" pitchFamily="18" charset="-120"/>
                  <a:ea typeface="Apple LiGothic" pitchFamily="2" charset="-120"/>
                </a:rPr>
                <a:t>為</a:t>
              </a:r>
              <a:endParaRPr lang="en-US" dirty="0" smtClean="0">
                <a:solidFill>
                  <a:prstClr val="white"/>
                </a:solidFill>
                <a:ea typeface="Apple LiGothic" pitchFamily="2" charset="-120"/>
              </a:endParaRPr>
            </a:p>
            <a:p>
              <a:pPr algn="ctr" defTabSz="685766"/>
              <a:r>
                <a:rPr lang="en-US" sz="2000" dirty="0">
                  <a:solidFill>
                    <a:prstClr val="white"/>
                  </a:solidFill>
                </a:rPr>
                <a:t>to</a:t>
              </a:r>
            </a:p>
          </p:txBody>
        </p:sp>
      </p:grpSp>
    </p:spTree>
    <p:extLst>
      <p:ext uri="{BB962C8B-B14F-4D97-AF65-F5344CB8AC3E}">
        <p14:creationId xmlns:p14="http://schemas.microsoft.com/office/powerpoint/2010/main" val="87970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65024" y="-96669"/>
            <a:ext cx="9274629" cy="5329313"/>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dirty="0">
              <a:solidFill>
                <a:prstClr val="white"/>
              </a:solidFill>
              <a:ea typeface="Apple LiGothic" pitchFamily="2" charset="-120"/>
            </a:endParaRPr>
          </a:p>
        </p:txBody>
      </p:sp>
      <p:sp>
        <p:nvSpPr>
          <p:cNvPr id="3" name="Rectangle 2"/>
          <p:cNvSpPr/>
          <p:nvPr/>
        </p:nvSpPr>
        <p:spPr>
          <a:xfrm>
            <a:off x="2571895" y="1495399"/>
            <a:ext cx="4000490" cy="3648115"/>
          </a:xfrm>
          <a:prstGeom prst="rect">
            <a:avLst/>
          </a:prstGeom>
          <a:solidFill>
            <a:schemeClr val="accent2">
              <a:lumMod val="75000"/>
            </a:schemeClr>
          </a:solidFill>
          <a:ln>
            <a:noFill/>
          </a:ln>
          <a:effectLst>
            <a:outerShdw blurRad="1270000" dist="38100" dir="16200000" sx="127000" sy="127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dirty="0">
              <a:solidFill>
                <a:prstClr val="white"/>
              </a:solidFill>
              <a:ea typeface="Apple LiGothic" pitchFamily="2" charset="-120"/>
            </a:endParaRPr>
          </a:p>
        </p:txBody>
      </p:sp>
      <p:grpSp>
        <p:nvGrpSpPr>
          <p:cNvPr id="6" name="Group 5"/>
          <p:cNvGrpSpPr/>
          <p:nvPr/>
        </p:nvGrpSpPr>
        <p:grpSpPr>
          <a:xfrm>
            <a:off x="2926220" y="1580113"/>
            <a:ext cx="3291840" cy="644978"/>
            <a:chOff x="3340647" y="2106784"/>
            <a:chExt cx="4389120" cy="859971"/>
          </a:xfrm>
        </p:grpSpPr>
        <p:sp>
          <p:nvSpPr>
            <p:cNvPr id="32" name="Rectangle 31"/>
            <p:cNvSpPr/>
            <p:nvPr/>
          </p:nvSpPr>
          <p:spPr>
            <a:xfrm>
              <a:off x="3468736" y="2106784"/>
              <a:ext cx="4132943" cy="859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66"/>
              <a:r>
                <a:rPr lang="zh-TW" altLang="en-US" sz="2400" cap="all" dirty="0">
                  <a:ln w="3175">
                    <a:solidFill>
                      <a:prstClr val="white"/>
                    </a:solidFill>
                  </a:ln>
                  <a:solidFill>
                    <a:prstClr val="white"/>
                  </a:solidFill>
                  <a:ea typeface="Apple LiGothic" pitchFamily="2" charset="-120"/>
                </a:rPr>
                <a:t>獨家代理品牌</a:t>
              </a:r>
              <a:endParaRPr lang="en-US" sz="2400" cap="all" dirty="0">
                <a:ln w="3175">
                  <a:solidFill>
                    <a:prstClr val="white"/>
                  </a:solidFill>
                </a:ln>
                <a:solidFill>
                  <a:prstClr val="white"/>
                </a:solidFill>
                <a:ea typeface="Apple LiGothic" pitchFamily="2" charset="-120"/>
              </a:endParaRPr>
            </a:p>
            <a:p>
              <a:pPr algn="ctr" defTabSz="685766"/>
              <a:r>
                <a:rPr lang="en-US" sz="2100" cap="all" dirty="0">
                  <a:ln w="3175">
                    <a:solidFill>
                      <a:prstClr val="white"/>
                    </a:solidFill>
                  </a:ln>
                  <a:solidFill>
                    <a:prstClr val="white"/>
                  </a:solidFill>
                  <a:ea typeface="Apple LiGothic" pitchFamily="2" charset="-120"/>
                </a:rPr>
                <a:t>Exclusive brands</a:t>
              </a:r>
            </a:p>
          </p:txBody>
        </p:sp>
        <p:cxnSp>
          <p:nvCxnSpPr>
            <p:cNvPr id="63" name="Straight Connector 62"/>
            <p:cNvCxnSpPr/>
            <p:nvPr/>
          </p:nvCxnSpPr>
          <p:spPr>
            <a:xfrm rot="5400000">
              <a:off x="5535207" y="772140"/>
              <a:ext cx="0" cy="438912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2800496" y="3829353"/>
            <a:ext cx="3543288" cy="1361909"/>
          </a:xfrm>
          <a:prstGeom prst="rect">
            <a:avLst/>
          </a:prstGeom>
        </p:spPr>
        <p:txBody>
          <a:bodyPr wrap="square" lIns="68577" tIns="34289" rIns="68577" bIns="34289">
            <a:spAutoFit/>
          </a:bodyPr>
          <a:lstStyle/>
          <a:p>
            <a:pPr algn="ctr" defTabSz="685766">
              <a:buClr>
                <a:srgbClr val="404040"/>
              </a:buClr>
              <a:buSzPct val="100000"/>
            </a:pPr>
            <a:r>
              <a:rPr lang="zh-TW" altLang="en-US" b="1" dirty="0">
                <a:solidFill>
                  <a:prstClr val="white"/>
                </a:solidFill>
                <a:ea typeface="Apple LiGothic" pitchFamily="2" charset="-120"/>
                <a:cs typeface="Calibri"/>
                <a:sym typeface="Century Gothic"/>
              </a:rPr>
              <a:t>現在就開始找出那些你可以在美安購買的</a:t>
            </a:r>
            <a:endParaRPr lang="en-US" altLang="zh-TW" b="1" dirty="0">
              <a:solidFill>
                <a:prstClr val="white"/>
              </a:solidFill>
              <a:ea typeface="Apple LiGothic" pitchFamily="2" charset="-120"/>
              <a:cs typeface="Calibri"/>
              <a:sym typeface="Century Gothic"/>
            </a:endParaRPr>
          </a:p>
          <a:p>
            <a:pPr algn="ctr" defTabSz="685766">
              <a:buClr>
                <a:srgbClr val="404040"/>
              </a:buClr>
              <a:buSzPct val="100000"/>
            </a:pPr>
            <a:r>
              <a:rPr lang="zh-TW" altLang="en-US" b="1" dirty="0">
                <a:solidFill>
                  <a:prstClr val="white"/>
                </a:solidFill>
                <a:ea typeface="Apple LiGothic" pitchFamily="2" charset="-120"/>
                <a:cs typeface="Calibri"/>
                <a:sym typeface="Century Gothic"/>
              </a:rPr>
              <a:t>產品，並停止購買其他品牌，如此才是真正落實購物年金</a:t>
            </a:r>
            <a:r>
              <a:rPr lang="zh-TW" altLang="en-US" b="1" dirty="0" smtClean="0">
                <a:solidFill>
                  <a:prstClr val="white"/>
                </a:solidFill>
                <a:ea typeface="Apple LiGothic" pitchFamily="2" charset="-120"/>
                <a:cs typeface="Calibri"/>
                <a:sym typeface="Century Gothic"/>
              </a:rPr>
              <a:t>。</a:t>
            </a:r>
            <a:endParaRPr lang="en-US" b="1" dirty="0" smtClean="0">
              <a:solidFill>
                <a:prstClr val="white"/>
              </a:solidFill>
              <a:ea typeface="Apple LiGothic" pitchFamily="2" charset="-120"/>
              <a:cs typeface="Calibri"/>
              <a:sym typeface="Century Gothic"/>
            </a:endParaRPr>
          </a:p>
          <a:p>
            <a:pPr algn="ctr" defTabSz="685766">
              <a:buClr>
                <a:srgbClr val="404040"/>
              </a:buClr>
              <a:buSzPct val="100000"/>
            </a:pPr>
            <a:r>
              <a:rPr lang="en-US" b="1" dirty="0" smtClean="0">
                <a:solidFill>
                  <a:prstClr val="white"/>
                </a:solidFill>
                <a:ea typeface="Apple LiGothic" pitchFamily="2" charset="-120"/>
                <a:cs typeface="Calibri"/>
                <a:sym typeface="Century Gothic"/>
              </a:rPr>
              <a:t>Start </a:t>
            </a:r>
            <a:r>
              <a:rPr lang="en-US" b="1" dirty="0">
                <a:solidFill>
                  <a:prstClr val="white"/>
                </a:solidFill>
                <a:ea typeface="Apple LiGothic" pitchFamily="2" charset="-120"/>
                <a:cs typeface="Calibri"/>
                <a:sym typeface="Century Gothic"/>
              </a:rPr>
              <a:t>identifying which of the company’s exclusive brands you could use instead of other brands to fund your Shopping Annuity</a:t>
            </a:r>
            <a:r>
              <a:rPr lang="en-US" b="1" dirty="0" smtClean="0">
                <a:solidFill>
                  <a:prstClr val="white"/>
                </a:solidFill>
                <a:ea typeface="Apple LiGothic" pitchFamily="2" charset="-120"/>
                <a:cs typeface="Calibri"/>
                <a:sym typeface="Century Gothic"/>
              </a:rPr>
              <a:t>®</a:t>
            </a:r>
            <a:endParaRPr lang="en-US" b="1" dirty="0">
              <a:solidFill>
                <a:prstClr val="white"/>
              </a:solidFill>
              <a:ea typeface="Apple LiGothic" pitchFamily="2" charset="-120"/>
              <a:cs typeface="Calibri"/>
              <a:sym typeface="Century Gothic"/>
            </a:endParaRPr>
          </a:p>
        </p:txBody>
      </p:sp>
      <p:grpSp>
        <p:nvGrpSpPr>
          <p:cNvPr id="11" name="Group 10"/>
          <p:cNvGrpSpPr/>
          <p:nvPr/>
        </p:nvGrpSpPr>
        <p:grpSpPr>
          <a:xfrm>
            <a:off x="3003338" y="2279664"/>
            <a:ext cx="1000667" cy="1584703"/>
            <a:chOff x="4030900" y="3312646"/>
            <a:chExt cx="1334223" cy="2112936"/>
          </a:xfrm>
        </p:grpSpPr>
        <p:sp>
          <p:nvSpPr>
            <p:cNvPr id="7" name="Rounded Rectangle 6"/>
            <p:cNvSpPr/>
            <p:nvPr/>
          </p:nvSpPr>
          <p:spPr>
            <a:xfrm>
              <a:off x="4057931"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a typeface="Apple LiGothic" pitchFamily="2" charset="-120"/>
              </a:endParaRPr>
            </a:p>
          </p:txBody>
        </p:sp>
        <p:sp>
          <p:nvSpPr>
            <p:cNvPr id="60" name="Rectangle 59"/>
            <p:cNvSpPr/>
            <p:nvPr/>
          </p:nvSpPr>
          <p:spPr>
            <a:xfrm>
              <a:off x="4030900" y="4625364"/>
              <a:ext cx="1334223" cy="800218"/>
            </a:xfrm>
            <a:prstGeom prst="rect">
              <a:avLst/>
            </a:prstGeom>
          </p:spPr>
          <p:txBody>
            <a:bodyPr wrap="square">
              <a:spAutoFit/>
            </a:bodyPr>
            <a:lstStyle/>
            <a:p>
              <a:pPr algn="ctr" defTabSz="685766">
                <a:buClr>
                  <a:srgbClr val="404040"/>
                </a:buClr>
                <a:buSzPct val="100000"/>
              </a:pPr>
              <a:r>
                <a:rPr lang="zh-TW" altLang="en-US" sz="1100" b="1" cap="all" dirty="0">
                  <a:solidFill>
                    <a:prstClr val="white"/>
                  </a:solidFill>
                  <a:ea typeface="Apple LiGothic" pitchFamily="2" charset="-120"/>
                  <a:cs typeface="Calibri"/>
                  <a:sym typeface="Century Gothic"/>
                </a:rPr>
                <a:t>更優質產品</a:t>
              </a:r>
              <a:endParaRPr lang="en-US" sz="1100" b="1" cap="all" dirty="0">
                <a:solidFill>
                  <a:prstClr val="white"/>
                </a:solidFill>
                <a:ea typeface="Apple LiGothic" pitchFamily="2" charset="-120"/>
                <a:cs typeface="Calibri"/>
                <a:sym typeface="Century Gothic"/>
              </a:endParaRPr>
            </a:p>
            <a:p>
              <a:pPr algn="ctr" defTabSz="685766">
                <a:buClr>
                  <a:srgbClr val="404040"/>
                </a:buClr>
                <a:buSzPct val="100000"/>
              </a:pPr>
              <a:r>
                <a:rPr lang="en-US" sz="1100" b="1" cap="all" dirty="0">
                  <a:solidFill>
                    <a:prstClr val="white"/>
                  </a:solidFill>
                  <a:ea typeface="Apple LiGothic" pitchFamily="2" charset="-120"/>
                  <a:cs typeface="Calibri"/>
                  <a:sym typeface="Century Gothic"/>
                </a:rPr>
                <a:t>Better PRODUCTS</a:t>
              </a:r>
            </a:p>
          </p:txBody>
        </p:sp>
        <p:pic>
          <p:nvPicPr>
            <p:cNvPr id="72" name="Picture 7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296329" y="3777552"/>
              <a:ext cx="803365" cy="348327"/>
            </a:xfrm>
            <a:prstGeom prst="rect">
              <a:avLst/>
            </a:prstGeom>
          </p:spPr>
        </p:pic>
      </p:grpSp>
      <p:grpSp>
        <p:nvGrpSpPr>
          <p:cNvPr id="12" name="Group 11"/>
          <p:cNvGrpSpPr/>
          <p:nvPr/>
        </p:nvGrpSpPr>
        <p:grpSpPr>
          <a:xfrm>
            <a:off x="4110241" y="2279664"/>
            <a:ext cx="964348" cy="1584703"/>
            <a:chOff x="5476239" y="3312646"/>
            <a:chExt cx="1285797" cy="2112936"/>
          </a:xfrm>
        </p:grpSpPr>
        <p:sp>
          <p:nvSpPr>
            <p:cNvPr id="56" name="Rounded Rectangle 55"/>
            <p:cNvSpPr/>
            <p:nvPr/>
          </p:nvSpPr>
          <p:spPr>
            <a:xfrm>
              <a:off x="5481876"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a typeface="Apple LiGothic" pitchFamily="2" charset="-120"/>
              </a:endParaRPr>
            </a:p>
          </p:txBody>
        </p:sp>
        <p:sp>
          <p:nvSpPr>
            <p:cNvPr id="67" name="Rectangle 66"/>
            <p:cNvSpPr/>
            <p:nvPr/>
          </p:nvSpPr>
          <p:spPr>
            <a:xfrm>
              <a:off x="5476239" y="4625364"/>
              <a:ext cx="1239526" cy="800218"/>
            </a:xfrm>
            <a:prstGeom prst="rect">
              <a:avLst/>
            </a:prstGeom>
          </p:spPr>
          <p:txBody>
            <a:bodyPr wrap="square">
              <a:spAutoFit/>
            </a:bodyPr>
            <a:lstStyle/>
            <a:p>
              <a:pPr algn="ctr" defTabSz="685766">
                <a:buClr>
                  <a:srgbClr val="404040"/>
                </a:buClr>
                <a:buSzPct val="100000"/>
              </a:pPr>
              <a:r>
                <a:rPr lang="zh-TW" altLang="en-US" sz="1100" b="1" cap="all" dirty="0">
                  <a:solidFill>
                    <a:prstClr val="white"/>
                  </a:solidFill>
                  <a:ea typeface="Apple LiGothic" pitchFamily="2" charset="-120"/>
                  <a:cs typeface="Calibri"/>
                  <a:sym typeface="Century Gothic"/>
                </a:rPr>
                <a:t>更優惠價格</a:t>
              </a:r>
              <a:endParaRPr lang="en-US" sz="1100" b="1" cap="all" dirty="0">
                <a:solidFill>
                  <a:prstClr val="white"/>
                </a:solidFill>
                <a:ea typeface="Apple LiGothic" pitchFamily="2" charset="-120"/>
                <a:cs typeface="Calibri"/>
                <a:sym typeface="Century Gothic"/>
              </a:endParaRPr>
            </a:p>
            <a:p>
              <a:pPr algn="ctr" defTabSz="685766">
                <a:buClr>
                  <a:srgbClr val="404040"/>
                </a:buClr>
                <a:buSzPct val="100000"/>
              </a:pPr>
              <a:r>
                <a:rPr lang="en-US" sz="1100" b="1" cap="all" dirty="0">
                  <a:solidFill>
                    <a:prstClr val="white"/>
                  </a:solidFill>
                  <a:ea typeface="Apple LiGothic" pitchFamily="2" charset="-120"/>
                  <a:cs typeface="Calibri"/>
                  <a:sym typeface="Century Gothic"/>
                </a:rPr>
                <a:t>Better Prices</a:t>
              </a:r>
            </a:p>
          </p:txBody>
        </p:sp>
        <p:sp>
          <p:nvSpPr>
            <p:cNvPr id="73" name="Freeform 20"/>
            <p:cNvSpPr>
              <a:spLocks noEditPoints="1"/>
            </p:cNvSpPr>
            <p:nvPr/>
          </p:nvSpPr>
          <p:spPr bwMode="auto">
            <a:xfrm>
              <a:off x="5735909" y="3574156"/>
              <a:ext cx="772094" cy="755119"/>
            </a:xfrm>
            <a:custGeom>
              <a:avLst/>
              <a:gdLst>
                <a:gd name="T0" fmla="*/ 1473 w 3259"/>
                <a:gd name="T1" fmla="*/ 1413 h 3226"/>
                <a:gd name="T2" fmla="*/ 1233 w 3259"/>
                <a:gd name="T3" fmla="*/ 1527 h 3226"/>
                <a:gd name="T4" fmla="*/ 1192 w 3259"/>
                <a:gd name="T5" fmla="*/ 1770 h 3226"/>
                <a:gd name="T6" fmla="*/ 1300 w 3259"/>
                <a:gd name="T7" fmla="*/ 2036 h 3226"/>
                <a:gd name="T8" fmla="*/ 1264 w 3259"/>
                <a:gd name="T9" fmla="*/ 2179 h 3226"/>
                <a:gd name="T10" fmla="*/ 1110 w 3259"/>
                <a:gd name="T11" fmla="*/ 2144 h 3226"/>
                <a:gd name="T12" fmla="*/ 950 w 3259"/>
                <a:gd name="T13" fmla="*/ 1906 h 3226"/>
                <a:gd name="T14" fmla="*/ 855 w 3259"/>
                <a:gd name="T15" fmla="*/ 2156 h 3226"/>
                <a:gd name="T16" fmla="*/ 1133 w 3259"/>
                <a:gd name="T17" fmla="*/ 2390 h 3226"/>
                <a:gd name="T18" fmla="*/ 1418 w 3259"/>
                <a:gd name="T19" fmla="*/ 2382 h 3226"/>
                <a:gd name="T20" fmla="*/ 1568 w 3259"/>
                <a:gd name="T21" fmla="*/ 2185 h 3226"/>
                <a:gd name="T22" fmla="*/ 1508 w 3259"/>
                <a:gd name="T23" fmla="*/ 1906 h 3226"/>
                <a:gd name="T24" fmla="*/ 1446 w 3259"/>
                <a:gd name="T25" fmla="*/ 1704 h 3226"/>
                <a:gd name="T26" fmla="*/ 1527 w 3259"/>
                <a:gd name="T27" fmla="*/ 1636 h 3226"/>
                <a:gd name="T28" fmla="*/ 1701 w 3259"/>
                <a:gd name="T29" fmla="*/ 1768 h 3226"/>
                <a:gd name="T30" fmla="*/ 1935 w 3259"/>
                <a:gd name="T31" fmla="*/ 1785 h 3226"/>
                <a:gd name="T32" fmla="*/ 1915 w 3259"/>
                <a:gd name="T33" fmla="*/ 1490 h 3226"/>
                <a:gd name="T34" fmla="*/ 1953 w 3259"/>
                <a:gd name="T35" fmla="*/ 519 h 3226"/>
                <a:gd name="T36" fmla="*/ 2018 w 3259"/>
                <a:gd name="T37" fmla="*/ 722 h 3226"/>
                <a:gd name="T38" fmla="*/ 1991 w 3259"/>
                <a:gd name="T39" fmla="*/ 993 h 3226"/>
                <a:gd name="T40" fmla="*/ 2112 w 3259"/>
                <a:gd name="T41" fmla="*/ 1215 h 3226"/>
                <a:gd name="T42" fmla="*/ 2370 w 3259"/>
                <a:gd name="T43" fmla="*/ 1232 h 3226"/>
                <a:gd name="T44" fmla="*/ 2520 w 3259"/>
                <a:gd name="T45" fmla="*/ 1033 h 3226"/>
                <a:gd name="T46" fmla="*/ 2437 w 3259"/>
                <a:gd name="T47" fmla="*/ 800 h 3226"/>
                <a:gd name="T48" fmla="*/ 2385 w 3259"/>
                <a:gd name="T49" fmla="*/ 594 h 3226"/>
                <a:gd name="T50" fmla="*/ 2558 w 3259"/>
                <a:gd name="T51" fmla="*/ 570 h 3226"/>
                <a:gd name="T52" fmla="*/ 2674 w 3259"/>
                <a:gd name="T53" fmla="*/ 645 h 3226"/>
                <a:gd name="T54" fmla="*/ 2711 w 3259"/>
                <a:gd name="T55" fmla="*/ 908 h 3226"/>
                <a:gd name="T56" fmla="*/ 2743 w 3259"/>
                <a:gd name="T57" fmla="*/ 1285 h 3226"/>
                <a:gd name="T58" fmla="*/ 2753 w 3259"/>
                <a:gd name="T59" fmla="*/ 1622 h 3226"/>
                <a:gd name="T60" fmla="*/ 1318 w 3259"/>
                <a:gd name="T61" fmla="*/ 3162 h 3226"/>
                <a:gd name="T62" fmla="*/ 1116 w 3259"/>
                <a:gd name="T63" fmla="*/ 3221 h 3226"/>
                <a:gd name="T64" fmla="*/ 26 w 3259"/>
                <a:gd name="T65" fmla="*/ 2181 h 3226"/>
                <a:gd name="T66" fmla="*/ 26 w 3259"/>
                <a:gd name="T67" fmla="*/ 1973 h 3226"/>
                <a:gd name="T68" fmla="*/ 1540 w 3259"/>
                <a:gd name="T69" fmla="*/ 517 h 3226"/>
                <a:gd name="T70" fmla="*/ 2799 w 3259"/>
                <a:gd name="T71" fmla="*/ 12 h 3226"/>
                <a:gd name="T72" fmla="*/ 3130 w 3259"/>
                <a:gd name="T73" fmla="*/ 220 h 3226"/>
                <a:gd name="T74" fmla="*/ 3259 w 3259"/>
                <a:gd name="T75" fmla="*/ 619 h 3226"/>
                <a:gd name="T76" fmla="*/ 3197 w 3259"/>
                <a:gd name="T77" fmla="*/ 1075 h 3226"/>
                <a:gd name="T78" fmla="*/ 3087 w 3259"/>
                <a:gd name="T79" fmla="*/ 1380 h 3226"/>
                <a:gd name="T80" fmla="*/ 3022 w 3259"/>
                <a:gd name="T81" fmla="*/ 1495 h 3226"/>
                <a:gd name="T82" fmla="*/ 2901 w 3259"/>
                <a:gd name="T83" fmla="*/ 1512 h 3226"/>
                <a:gd name="T84" fmla="*/ 2868 w 3259"/>
                <a:gd name="T85" fmla="*/ 1380 h 3226"/>
                <a:gd name="T86" fmla="*/ 2925 w 3259"/>
                <a:gd name="T87" fmla="*/ 1268 h 3226"/>
                <a:gd name="T88" fmla="*/ 3024 w 3259"/>
                <a:gd name="T89" fmla="*/ 974 h 3226"/>
                <a:gd name="T90" fmla="*/ 3063 w 3259"/>
                <a:gd name="T91" fmla="*/ 567 h 3226"/>
                <a:gd name="T92" fmla="*/ 2925 w 3259"/>
                <a:gd name="T93" fmla="*/ 282 h 3226"/>
                <a:gd name="T94" fmla="*/ 2630 w 3259"/>
                <a:gd name="T95" fmla="*/ 194 h 3226"/>
                <a:gd name="T96" fmla="*/ 2360 w 3259"/>
                <a:gd name="T97" fmla="*/ 356 h 3226"/>
                <a:gd name="T98" fmla="*/ 2294 w 3259"/>
                <a:gd name="T99" fmla="*/ 630 h 3226"/>
                <a:gd name="T100" fmla="*/ 2335 w 3259"/>
                <a:gd name="T101" fmla="*/ 890 h 3226"/>
                <a:gd name="T102" fmla="*/ 2332 w 3259"/>
                <a:gd name="T103" fmla="*/ 1054 h 3226"/>
                <a:gd name="T104" fmla="*/ 2195 w 3259"/>
                <a:gd name="T105" fmla="*/ 1067 h 3226"/>
                <a:gd name="T106" fmla="*/ 2149 w 3259"/>
                <a:gd name="T107" fmla="*/ 942 h 3226"/>
                <a:gd name="T108" fmla="*/ 2108 w 3259"/>
                <a:gd name="T109" fmla="*/ 701 h 3226"/>
                <a:gd name="T110" fmla="*/ 2124 w 3259"/>
                <a:gd name="T111" fmla="*/ 404 h 3226"/>
                <a:gd name="T112" fmla="*/ 2354 w 3259"/>
                <a:gd name="T113" fmla="*/ 99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9" h="3226">
                  <a:moveTo>
                    <a:pt x="1796" y="1373"/>
                  </a:moveTo>
                  <a:lnTo>
                    <a:pt x="1680" y="1486"/>
                  </a:lnTo>
                  <a:lnTo>
                    <a:pt x="1638" y="1461"/>
                  </a:lnTo>
                  <a:lnTo>
                    <a:pt x="1596" y="1440"/>
                  </a:lnTo>
                  <a:lnTo>
                    <a:pt x="1555" y="1426"/>
                  </a:lnTo>
                  <a:lnTo>
                    <a:pt x="1513" y="1416"/>
                  </a:lnTo>
                  <a:lnTo>
                    <a:pt x="1473" y="1413"/>
                  </a:lnTo>
                  <a:lnTo>
                    <a:pt x="1433" y="1414"/>
                  </a:lnTo>
                  <a:lnTo>
                    <a:pt x="1395" y="1421"/>
                  </a:lnTo>
                  <a:lnTo>
                    <a:pt x="1358" y="1432"/>
                  </a:lnTo>
                  <a:lnTo>
                    <a:pt x="1324" y="1449"/>
                  </a:lnTo>
                  <a:lnTo>
                    <a:pt x="1290" y="1470"/>
                  </a:lnTo>
                  <a:lnTo>
                    <a:pt x="1260" y="1498"/>
                  </a:lnTo>
                  <a:lnTo>
                    <a:pt x="1233" y="1527"/>
                  </a:lnTo>
                  <a:lnTo>
                    <a:pt x="1212" y="1558"/>
                  </a:lnTo>
                  <a:lnTo>
                    <a:pt x="1198" y="1590"/>
                  </a:lnTo>
                  <a:lnTo>
                    <a:pt x="1187" y="1623"/>
                  </a:lnTo>
                  <a:lnTo>
                    <a:pt x="1182" y="1659"/>
                  </a:lnTo>
                  <a:lnTo>
                    <a:pt x="1182" y="1694"/>
                  </a:lnTo>
                  <a:lnTo>
                    <a:pt x="1185" y="1732"/>
                  </a:lnTo>
                  <a:lnTo>
                    <a:pt x="1192" y="1770"/>
                  </a:lnTo>
                  <a:lnTo>
                    <a:pt x="1204" y="1808"/>
                  </a:lnTo>
                  <a:lnTo>
                    <a:pt x="1219" y="1849"/>
                  </a:lnTo>
                  <a:lnTo>
                    <a:pt x="1235" y="1891"/>
                  </a:lnTo>
                  <a:lnTo>
                    <a:pt x="1256" y="1933"/>
                  </a:lnTo>
                  <a:lnTo>
                    <a:pt x="1274" y="1971"/>
                  </a:lnTo>
                  <a:lnTo>
                    <a:pt x="1289" y="2005"/>
                  </a:lnTo>
                  <a:lnTo>
                    <a:pt x="1300" y="2036"/>
                  </a:lnTo>
                  <a:lnTo>
                    <a:pt x="1306" y="2064"/>
                  </a:lnTo>
                  <a:lnTo>
                    <a:pt x="1309" y="2089"/>
                  </a:lnTo>
                  <a:lnTo>
                    <a:pt x="1308" y="2111"/>
                  </a:lnTo>
                  <a:lnTo>
                    <a:pt x="1303" y="2132"/>
                  </a:lnTo>
                  <a:lnTo>
                    <a:pt x="1293" y="2150"/>
                  </a:lnTo>
                  <a:lnTo>
                    <a:pt x="1281" y="2166"/>
                  </a:lnTo>
                  <a:lnTo>
                    <a:pt x="1264" y="2179"/>
                  </a:lnTo>
                  <a:lnTo>
                    <a:pt x="1245" y="2187"/>
                  </a:lnTo>
                  <a:lnTo>
                    <a:pt x="1225" y="2191"/>
                  </a:lnTo>
                  <a:lnTo>
                    <a:pt x="1204" y="2190"/>
                  </a:lnTo>
                  <a:lnTo>
                    <a:pt x="1181" y="2185"/>
                  </a:lnTo>
                  <a:lnTo>
                    <a:pt x="1158" y="2176"/>
                  </a:lnTo>
                  <a:lnTo>
                    <a:pt x="1134" y="2162"/>
                  </a:lnTo>
                  <a:lnTo>
                    <a:pt x="1110" y="2144"/>
                  </a:lnTo>
                  <a:lnTo>
                    <a:pt x="1087" y="2124"/>
                  </a:lnTo>
                  <a:lnTo>
                    <a:pt x="1056" y="2089"/>
                  </a:lnTo>
                  <a:lnTo>
                    <a:pt x="1027" y="2053"/>
                  </a:lnTo>
                  <a:lnTo>
                    <a:pt x="1003" y="2016"/>
                  </a:lnTo>
                  <a:lnTo>
                    <a:pt x="983" y="1979"/>
                  </a:lnTo>
                  <a:lnTo>
                    <a:pt x="965" y="1942"/>
                  </a:lnTo>
                  <a:lnTo>
                    <a:pt x="950" y="1906"/>
                  </a:lnTo>
                  <a:lnTo>
                    <a:pt x="940" y="1872"/>
                  </a:lnTo>
                  <a:lnTo>
                    <a:pt x="761" y="1976"/>
                  </a:lnTo>
                  <a:lnTo>
                    <a:pt x="773" y="2008"/>
                  </a:lnTo>
                  <a:lnTo>
                    <a:pt x="788" y="2044"/>
                  </a:lnTo>
                  <a:lnTo>
                    <a:pt x="806" y="2080"/>
                  </a:lnTo>
                  <a:lnTo>
                    <a:pt x="829" y="2117"/>
                  </a:lnTo>
                  <a:lnTo>
                    <a:pt x="855" y="2156"/>
                  </a:lnTo>
                  <a:lnTo>
                    <a:pt x="884" y="2194"/>
                  </a:lnTo>
                  <a:lnTo>
                    <a:pt x="917" y="2231"/>
                  </a:lnTo>
                  <a:lnTo>
                    <a:pt x="800" y="2345"/>
                  </a:lnTo>
                  <a:lnTo>
                    <a:pt x="919" y="2464"/>
                  </a:lnTo>
                  <a:lnTo>
                    <a:pt x="1044" y="2340"/>
                  </a:lnTo>
                  <a:lnTo>
                    <a:pt x="1088" y="2368"/>
                  </a:lnTo>
                  <a:lnTo>
                    <a:pt x="1133" y="2390"/>
                  </a:lnTo>
                  <a:lnTo>
                    <a:pt x="1178" y="2405"/>
                  </a:lnTo>
                  <a:lnTo>
                    <a:pt x="1222" y="2415"/>
                  </a:lnTo>
                  <a:lnTo>
                    <a:pt x="1264" y="2419"/>
                  </a:lnTo>
                  <a:lnTo>
                    <a:pt x="1305" y="2418"/>
                  </a:lnTo>
                  <a:lnTo>
                    <a:pt x="1345" y="2411"/>
                  </a:lnTo>
                  <a:lnTo>
                    <a:pt x="1383" y="2399"/>
                  </a:lnTo>
                  <a:lnTo>
                    <a:pt x="1418" y="2382"/>
                  </a:lnTo>
                  <a:lnTo>
                    <a:pt x="1452" y="2360"/>
                  </a:lnTo>
                  <a:lnTo>
                    <a:pt x="1483" y="2333"/>
                  </a:lnTo>
                  <a:lnTo>
                    <a:pt x="1509" y="2305"/>
                  </a:lnTo>
                  <a:lnTo>
                    <a:pt x="1530" y="2276"/>
                  </a:lnTo>
                  <a:lnTo>
                    <a:pt x="1547" y="2247"/>
                  </a:lnTo>
                  <a:lnTo>
                    <a:pt x="1559" y="2216"/>
                  </a:lnTo>
                  <a:lnTo>
                    <a:pt x="1568" y="2185"/>
                  </a:lnTo>
                  <a:lnTo>
                    <a:pt x="1573" y="2152"/>
                  </a:lnTo>
                  <a:lnTo>
                    <a:pt x="1573" y="2116"/>
                  </a:lnTo>
                  <a:lnTo>
                    <a:pt x="1569" y="2079"/>
                  </a:lnTo>
                  <a:lnTo>
                    <a:pt x="1559" y="2039"/>
                  </a:lnTo>
                  <a:lnTo>
                    <a:pt x="1547" y="1998"/>
                  </a:lnTo>
                  <a:lnTo>
                    <a:pt x="1530" y="1953"/>
                  </a:lnTo>
                  <a:lnTo>
                    <a:pt x="1508" y="1906"/>
                  </a:lnTo>
                  <a:lnTo>
                    <a:pt x="1490" y="1867"/>
                  </a:lnTo>
                  <a:lnTo>
                    <a:pt x="1475" y="1831"/>
                  </a:lnTo>
                  <a:lnTo>
                    <a:pt x="1463" y="1799"/>
                  </a:lnTo>
                  <a:lnTo>
                    <a:pt x="1454" y="1771"/>
                  </a:lnTo>
                  <a:lnTo>
                    <a:pt x="1448" y="1746"/>
                  </a:lnTo>
                  <a:lnTo>
                    <a:pt x="1445" y="1723"/>
                  </a:lnTo>
                  <a:lnTo>
                    <a:pt x="1446" y="1704"/>
                  </a:lnTo>
                  <a:lnTo>
                    <a:pt x="1449" y="1688"/>
                  </a:lnTo>
                  <a:lnTo>
                    <a:pt x="1455" y="1673"/>
                  </a:lnTo>
                  <a:lnTo>
                    <a:pt x="1466" y="1661"/>
                  </a:lnTo>
                  <a:lnTo>
                    <a:pt x="1478" y="1650"/>
                  </a:lnTo>
                  <a:lnTo>
                    <a:pt x="1492" y="1642"/>
                  </a:lnTo>
                  <a:lnTo>
                    <a:pt x="1509" y="1637"/>
                  </a:lnTo>
                  <a:lnTo>
                    <a:pt x="1527" y="1636"/>
                  </a:lnTo>
                  <a:lnTo>
                    <a:pt x="1546" y="1638"/>
                  </a:lnTo>
                  <a:lnTo>
                    <a:pt x="1567" y="1644"/>
                  </a:lnTo>
                  <a:lnTo>
                    <a:pt x="1590" y="1656"/>
                  </a:lnTo>
                  <a:lnTo>
                    <a:pt x="1614" y="1672"/>
                  </a:lnTo>
                  <a:lnTo>
                    <a:pt x="1639" y="1695"/>
                  </a:lnTo>
                  <a:lnTo>
                    <a:pt x="1674" y="1733"/>
                  </a:lnTo>
                  <a:lnTo>
                    <a:pt x="1701" y="1768"/>
                  </a:lnTo>
                  <a:lnTo>
                    <a:pt x="1723" y="1802"/>
                  </a:lnTo>
                  <a:lnTo>
                    <a:pt x="1740" y="1834"/>
                  </a:lnTo>
                  <a:lnTo>
                    <a:pt x="1754" y="1863"/>
                  </a:lnTo>
                  <a:lnTo>
                    <a:pt x="1764" y="1889"/>
                  </a:lnTo>
                  <a:lnTo>
                    <a:pt x="1772" y="1909"/>
                  </a:lnTo>
                  <a:lnTo>
                    <a:pt x="1945" y="1811"/>
                  </a:lnTo>
                  <a:lnTo>
                    <a:pt x="1935" y="1785"/>
                  </a:lnTo>
                  <a:lnTo>
                    <a:pt x="1922" y="1756"/>
                  </a:lnTo>
                  <a:lnTo>
                    <a:pt x="1907" y="1727"/>
                  </a:lnTo>
                  <a:lnTo>
                    <a:pt x="1888" y="1696"/>
                  </a:lnTo>
                  <a:lnTo>
                    <a:pt x="1866" y="1664"/>
                  </a:lnTo>
                  <a:lnTo>
                    <a:pt x="1839" y="1631"/>
                  </a:lnTo>
                  <a:lnTo>
                    <a:pt x="1808" y="1595"/>
                  </a:lnTo>
                  <a:lnTo>
                    <a:pt x="1915" y="1490"/>
                  </a:lnTo>
                  <a:lnTo>
                    <a:pt x="1796" y="1373"/>
                  </a:lnTo>
                  <a:close/>
                  <a:moveTo>
                    <a:pt x="1691" y="513"/>
                  </a:moveTo>
                  <a:lnTo>
                    <a:pt x="1738" y="513"/>
                  </a:lnTo>
                  <a:lnTo>
                    <a:pt x="1787" y="514"/>
                  </a:lnTo>
                  <a:lnTo>
                    <a:pt x="1840" y="515"/>
                  </a:lnTo>
                  <a:lnTo>
                    <a:pt x="1896" y="517"/>
                  </a:lnTo>
                  <a:lnTo>
                    <a:pt x="1953" y="519"/>
                  </a:lnTo>
                  <a:lnTo>
                    <a:pt x="2010" y="522"/>
                  </a:lnTo>
                  <a:lnTo>
                    <a:pt x="2007" y="548"/>
                  </a:lnTo>
                  <a:lnTo>
                    <a:pt x="2005" y="575"/>
                  </a:lnTo>
                  <a:lnTo>
                    <a:pt x="2006" y="606"/>
                  </a:lnTo>
                  <a:lnTo>
                    <a:pt x="2008" y="643"/>
                  </a:lnTo>
                  <a:lnTo>
                    <a:pt x="2012" y="681"/>
                  </a:lnTo>
                  <a:lnTo>
                    <a:pt x="2018" y="722"/>
                  </a:lnTo>
                  <a:lnTo>
                    <a:pt x="2023" y="763"/>
                  </a:lnTo>
                  <a:lnTo>
                    <a:pt x="2030" y="805"/>
                  </a:lnTo>
                  <a:lnTo>
                    <a:pt x="2037" y="845"/>
                  </a:lnTo>
                  <a:lnTo>
                    <a:pt x="2018" y="879"/>
                  </a:lnTo>
                  <a:lnTo>
                    <a:pt x="2003" y="915"/>
                  </a:lnTo>
                  <a:lnTo>
                    <a:pt x="1995" y="954"/>
                  </a:lnTo>
                  <a:lnTo>
                    <a:pt x="1991" y="993"/>
                  </a:lnTo>
                  <a:lnTo>
                    <a:pt x="1995" y="1033"/>
                  </a:lnTo>
                  <a:lnTo>
                    <a:pt x="2002" y="1069"/>
                  </a:lnTo>
                  <a:lnTo>
                    <a:pt x="2016" y="1104"/>
                  </a:lnTo>
                  <a:lnTo>
                    <a:pt x="2035" y="1137"/>
                  </a:lnTo>
                  <a:lnTo>
                    <a:pt x="2057" y="1166"/>
                  </a:lnTo>
                  <a:lnTo>
                    <a:pt x="2083" y="1192"/>
                  </a:lnTo>
                  <a:lnTo>
                    <a:pt x="2112" y="1215"/>
                  </a:lnTo>
                  <a:lnTo>
                    <a:pt x="2145" y="1232"/>
                  </a:lnTo>
                  <a:lnTo>
                    <a:pt x="2181" y="1246"/>
                  </a:lnTo>
                  <a:lnTo>
                    <a:pt x="2217" y="1254"/>
                  </a:lnTo>
                  <a:lnTo>
                    <a:pt x="2257" y="1256"/>
                  </a:lnTo>
                  <a:lnTo>
                    <a:pt x="2296" y="1254"/>
                  </a:lnTo>
                  <a:lnTo>
                    <a:pt x="2334" y="1246"/>
                  </a:lnTo>
                  <a:lnTo>
                    <a:pt x="2370" y="1232"/>
                  </a:lnTo>
                  <a:lnTo>
                    <a:pt x="2403" y="1215"/>
                  </a:lnTo>
                  <a:lnTo>
                    <a:pt x="2432" y="1192"/>
                  </a:lnTo>
                  <a:lnTo>
                    <a:pt x="2458" y="1166"/>
                  </a:lnTo>
                  <a:lnTo>
                    <a:pt x="2480" y="1137"/>
                  </a:lnTo>
                  <a:lnTo>
                    <a:pt x="2499" y="1104"/>
                  </a:lnTo>
                  <a:lnTo>
                    <a:pt x="2512" y="1069"/>
                  </a:lnTo>
                  <a:lnTo>
                    <a:pt x="2520" y="1033"/>
                  </a:lnTo>
                  <a:lnTo>
                    <a:pt x="2523" y="993"/>
                  </a:lnTo>
                  <a:lnTo>
                    <a:pt x="2520" y="956"/>
                  </a:lnTo>
                  <a:lnTo>
                    <a:pt x="2513" y="919"/>
                  </a:lnTo>
                  <a:lnTo>
                    <a:pt x="2500" y="886"/>
                  </a:lnTo>
                  <a:lnTo>
                    <a:pt x="2482" y="855"/>
                  </a:lnTo>
                  <a:lnTo>
                    <a:pt x="2461" y="826"/>
                  </a:lnTo>
                  <a:lnTo>
                    <a:pt x="2437" y="800"/>
                  </a:lnTo>
                  <a:lnTo>
                    <a:pt x="2409" y="778"/>
                  </a:lnTo>
                  <a:lnTo>
                    <a:pt x="2403" y="742"/>
                  </a:lnTo>
                  <a:lnTo>
                    <a:pt x="2397" y="708"/>
                  </a:lnTo>
                  <a:lnTo>
                    <a:pt x="2393" y="675"/>
                  </a:lnTo>
                  <a:lnTo>
                    <a:pt x="2389" y="645"/>
                  </a:lnTo>
                  <a:lnTo>
                    <a:pt x="2386" y="618"/>
                  </a:lnTo>
                  <a:lnTo>
                    <a:pt x="2385" y="594"/>
                  </a:lnTo>
                  <a:lnTo>
                    <a:pt x="2384" y="575"/>
                  </a:lnTo>
                  <a:lnTo>
                    <a:pt x="2385" y="563"/>
                  </a:lnTo>
                  <a:lnTo>
                    <a:pt x="2386" y="550"/>
                  </a:lnTo>
                  <a:lnTo>
                    <a:pt x="2436" y="555"/>
                  </a:lnTo>
                  <a:lnTo>
                    <a:pt x="2485" y="560"/>
                  </a:lnTo>
                  <a:lnTo>
                    <a:pt x="2524" y="566"/>
                  </a:lnTo>
                  <a:lnTo>
                    <a:pt x="2558" y="570"/>
                  </a:lnTo>
                  <a:lnTo>
                    <a:pt x="2587" y="575"/>
                  </a:lnTo>
                  <a:lnTo>
                    <a:pt x="2610" y="581"/>
                  </a:lnTo>
                  <a:lnTo>
                    <a:pt x="2629" y="589"/>
                  </a:lnTo>
                  <a:lnTo>
                    <a:pt x="2644" y="598"/>
                  </a:lnTo>
                  <a:lnTo>
                    <a:pt x="2656" y="610"/>
                  </a:lnTo>
                  <a:lnTo>
                    <a:pt x="2666" y="626"/>
                  </a:lnTo>
                  <a:lnTo>
                    <a:pt x="2674" y="645"/>
                  </a:lnTo>
                  <a:lnTo>
                    <a:pt x="2680" y="668"/>
                  </a:lnTo>
                  <a:lnTo>
                    <a:pt x="2685" y="697"/>
                  </a:lnTo>
                  <a:lnTo>
                    <a:pt x="2690" y="730"/>
                  </a:lnTo>
                  <a:lnTo>
                    <a:pt x="2695" y="770"/>
                  </a:lnTo>
                  <a:lnTo>
                    <a:pt x="2700" y="813"/>
                  </a:lnTo>
                  <a:lnTo>
                    <a:pt x="2705" y="859"/>
                  </a:lnTo>
                  <a:lnTo>
                    <a:pt x="2711" y="908"/>
                  </a:lnTo>
                  <a:lnTo>
                    <a:pt x="2716" y="959"/>
                  </a:lnTo>
                  <a:lnTo>
                    <a:pt x="2721" y="1011"/>
                  </a:lnTo>
                  <a:lnTo>
                    <a:pt x="2726" y="1065"/>
                  </a:lnTo>
                  <a:lnTo>
                    <a:pt x="2731" y="1120"/>
                  </a:lnTo>
                  <a:lnTo>
                    <a:pt x="2736" y="1175"/>
                  </a:lnTo>
                  <a:lnTo>
                    <a:pt x="2740" y="1230"/>
                  </a:lnTo>
                  <a:lnTo>
                    <a:pt x="2743" y="1285"/>
                  </a:lnTo>
                  <a:lnTo>
                    <a:pt x="2747" y="1339"/>
                  </a:lnTo>
                  <a:lnTo>
                    <a:pt x="2749" y="1392"/>
                  </a:lnTo>
                  <a:lnTo>
                    <a:pt x="2752" y="1443"/>
                  </a:lnTo>
                  <a:lnTo>
                    <a:pt x="2754" y="1492"/>
                  </a:lnTo>
                  <a:lnTo>
                    <a:pt x="2754" y="1539"/>
                  </a:lnTo>
                  <a:lnTo>
                    <a:pt x="2754" y="1583"/>
                  </a:lnTo>
                  <a:lnTo>
                    <a:pt x="2753" y="1622"/>
                  </a:lnTo>
                  <a:lnTo>
                    <a:pt x="2752" y="1660"/>
                  </a:lnTo>
                  <a:lnTo>
                    <a:pt x="2748" y="1692"/>
                  </a:lnTo>
                  <a:lnTo>
                    <a:pt x="2744" y="1719"/>
                  </a:lnTo>
                  <a:lnTo>
                    <a:pt x="2739" y="1742"/>
                  </a:lnTo>
                  <a:lnTo>
                    <a:pt x="2733" y="1760"/>
                  </a:lnTo>
                  <a:lnTo>
                    <a:pt x="2725" y="1770"/>
                  </a:lnTo>
                  <a:lnTo>
                    <a:pt x="1318" y="3162"/>
                  </a:lnTo>
                  <a:lnTo>
                    <a:pt x="1293" y="3183"/>
                  </a:lnTo>
                  <a:lnTo>
                    <a:pt x="1267" y="3200"/>
                  </a:lnTo>
                  <a:lnTo>
                    <a:pt x="1238" y="3212"/>
                  </a:lnTo>
                  <a:lnTo>
                    <a:pt x="1208" y="3221"/>
                  </a:lnTo>
                  <a:lnTo>
                    <a:pt x="1178" y="3226"/>
                  </a:lnTo>
                  <a:lnTo>
                    <a:pt x="1146" y="3226"/>
                  </a:lnTo>
                  <a:lnTo>
                    <a:pt x="1116" y="3221"/>
                  </a:lnTo>
                  <a:lnTo>
                    <a:pt x="1086" y="3212"/>
                  </a:lnTo>
                  <a:lnTo>
                    <a:pt x="1057" y="3200"/>
                  </a:lnTo>
                  <a:lnTo>
                    <a:pt x="1030" y="3183"/>
                  </a:lnTo>
                  <a:lnTo>
                    <a:pt x="1005" y="3162"/>
                  </a:lnTo>
                  <a:lnTo>
                    <a:pt x="65" y="2232"/>
                  </a:lnTo>
                  <a:lnTo>
                    <a:pt x="43" y="2207"/>
                  </a:lnTo>
                  <a:lnTo>
                    <a:pt x="26" y="2181"/>
                  </a:lnTo>
                  <a:lnTo>
                    <a:pt x="14" y="2152"/>
                  </a:lnTo>
                  <a:lnTo>
                    <a:pt x="5" y="2123"/>
                  </a:lnTo>
                  <a:lnTo>
                    <a:pt x="0" y="2092"/>
                  </a:lnTo>
                  <a:lnTo>
                    <a:pt x="0" y="2061"/>
                  </a:lnTo>
                  <a:lnTo>
                    <a:pt x="5" y="2031"/>
                  </a:lnTo>
                  <a:lnTo>
                    <a:pt x="14" y="2002"/>
                  </a:lnTo>
                  <a:lnTo>
                    <a:pt x="26" y="1973"/>
                  </a:lnTo>
                  <a:lnTo>
                    <a:pt x="43" y="1946"/>
                  </a:lnTo>
                  <a:lnTo>
                    <a:pt x="65" y="1922"/>
                  </a:lnTo>
                  <a:lnTo>
                    <a:pt x="1471" y="531"/>
                  </a:lnTo>
                  <a:lnTo>
                    <a:pt x="1479" y="526"/>
                  </a:lnTo>
                  <a:lnTo>
                    <a:pt x="1494" y="523"/>
                  </a:lnTo>
                  <a:lnTo>
                    <a:pt x="1514" y="519"/>
                  </a:lnTo>
                  <a:lnTo>
                    <a:pt x="1540" y="517"/>
                  </a:lnTo>
                  <a:lnTo>
                    <a:pt x="1571" y="515"/>
                  </a:lnTo>
                  <a:lnTo>
                    <a:pt x="1607" y="514"/>
                  </a:lnTo>
                  <a:lnTo>
                    <a:pt x="1647" y="513"/>
                  </a:lnTo>
                  <a:lnTo>
                    <a:pt x="1691" y="513"/>
                  </a:lnTo>
                  <a:close/>
                  <a:moveTo>
                    <a:pt x="2679" y="0"/>
                  </a:moveTo>
                  <a:lnTo>
                    <a:pt x="2740" y="3"/>
                  </a:lnTo>
                  <a:lnTo>
                    <a:pt x="2799" y="12"/>
                  </a:lnTo>
                  <a:lnTo>
                    <a:pt x="2855" y="27"/>
                  </a:lnTo>
                  <a:lnTo>
                    <a:pt x="2909" y="47"/>
                  </a:lnTo>
                  <a:lnTo>
                    <a:pt x="2960" y="73"/>
                  </a:lnTo>
                  <a:lnTo>
                    <a:pt x="3008" y="103"/>
                  </a:lnTo>
                  <a:lnTo>
                    <a:pt x="3052" y="137"/>
                  </a:lnTo>
                  <a:lnTo>
                    <a:pt x="3093" y="177"/>
                  </a:lnTo>
                  <a:lnTo>
                    <a:pt x="3130" y="220"/>
                  </a:lnTo>
                  <a:lnTo>
                    <a:pt x="3163" y="268"/>
                  </a:lnTo>
                  <a:lnTo>
                    <a:pt x="3191" y="319"/>
                  </a:lnTo>
                  <a:lnTo>
                    <a:pt x="3215" y="373"/>
                  </a:lnTo>
                  <a:lnTo>
                    <a:pt x="3234" y="430"/>
                  </a:lnTo>
                  <a:lnTo>
                    <a:pt x="3248" y="491"/>
                  </a:lnTo>
                  <a:lnTo>
                    <a:pt x="3256" y="553"/>
                  </a:lnTo>
                  <a:lnTo>
                    <a:pt x="3259" y="619"/>
                  </a:lnTo>
                  <a:lnTo>
                    <a:pt x="3257" y="692"/>
                  </a:lnTo>
                  <a:lnTo>
                    <a:pt x="3253" y="761"/>
                  </a:lnTo>
                  <a:lnTo>
                    <a:pt x="3246" y="830"/>
                  </a:lnTo>
                  <a:lnTo>
                    <a:pt x="3236" y="895"/>
                  </a:lnTo>
                  <a:lnTo>
                    <a:pt x="3225" y="958"/>
                  </a:lnTo>
                  <a:lnTo>
                    <a:pt x="3212" y="1018"/>
                  </a:lnTo>
                  <a:lnTo>
                    <a:pt x="3197" y="1075"/>
                  </a:lnTo>
                  <a:lnTo>
                    <a:pt x="3183" y="1129"/>
                  </a:lnTo>
                  <a:lnTo>
                    <a:pt x="3166" y="1180"/>
                  </a:lnTo>
                  <a:lnTo>
                    <a:pt x="3150" y="1228"/>
                  </a:lnTo>
                  <a:lnTo>
                    <a:pt x="3133" y="1272"/>
                  </a:lnTo>
                  <a:lnTo>
                    <a:pt x="3117" y="1311"/>
                  </a:lnTo>
                  <a:lnTo>
                    <a:pt x="3102" y="1348"/>
                  </a:lnTo>
                  <a:lnTo>
                    <a:pt x="3087" y="1380"/>
                  </a:lnTo>
                  <a:lnTo>
                    <a:pt x="3073" y="1408"/>
                  </a:lnTo>
                  <a:lnTo>
                    <a:pt x="3061" y="1432"/>
                  </a:lnTo>
                  <a:lnTo>
                    <a:pt x="3050" y="1451"/>
                  </a:lnTo>
                  <a:lnTo>
                    <a:pt x="3043" y="1465"/>
                  </a:lnTo>
                  <a:lnTo>
                    <a:pt x="3037" y="1475"/>
                  </a:lnTo>
                  <a:lnTo>
                    <a:pt x="3034" y="1480"/>
                  </a:lnTo>
                  <a:lnTo>
                    <a:pt x="3022" y="1495"/>
                  </a:lnTo>
                  <a:lnTo>
                    <a:pt x="3006" y="1509"/>
                  </a:lnTo>
                  <a:lnTo>
                    <a:pt x="2989" y="1518"/>
                  </a:lnTo>
                  <a:lnTo>
                    <a:pt x="2971" y="1524"/>
                  </a:lnTo>
                  <a:lnTo>
                    <a:pt x="2951" y="1526"/>
                  </a:lnTo>
                  <a:lnTo>
                    <a:pt x="2935" y="1524"/>
                  </a:lnTo>
                  <a:lnTo>
                    <a:pt x="2918" y="1519"/>
                  </a:lnTo>
                  <a:lnTo>
                    <a:pt x="2901" y="1512"/>
                  </a:lnTo>
                  <a:lnTo>
                    <a:pt x="2883" y="1499"/>
                  </a:lnTo>
                  <a:lnTo>
                    <a:pt x="2869" y="1482"/>
                  </a:lnTo>
                  <a:lnTo>
                    <a:pt x="2860" y="1463"/>
                  </a:lnTo>
                  <a:lnTo>
                    <a:pt x="2856" y="1442"/>
                  </a:lnTo>
                  <a:lnTo>
                    <a:pt x="2855" y="1422"/>
                  </a:lnTo>
                  <a:lnTo>
                    <a:pt x="2859" y="1401"/>
                  </a:lnTo>
                  <a:lnTo>
                    <a:pt x="2868" y="1380"/>
                  </a:lnTo>
                  <a:lnTo>
                    <a:pt x="2870" y="1378"/>
                  </a:lnTo>
                  <a:lnTo>
                    <a:pt x="2875" y="1370"/>
                  </a:lnTo>
                  <a:lnTo>
                    <a:pt x="2881" y="1358"/>
                  </a:lnTo>
                  <a:lnTo>
                    <a:pt x="2890" y="1342"/>
                  </a:lnTo>
                  <a:lnTo>
                    <a:pt x="2900" y="1321"/>
                  </a:lnTo>
                  <a:lnTo>
                    <a:pt x="2912" y="1297"/>
                  </a:lnTo>
                  <a:lnTo>
                    <a:pt x="2925" y="1268"/>
                  </a:lnTo>
                  <a:lnTo>
                    <a:pt x="2939" y="1236"/>
                  </a:lnTo>
                  <a:lnTo>
                    <a:pt x="2953" y="1200"/>
                  </a:lnTo>
                  <a:lnTo>
                    <a:pt x="2968" y="1162"/>
                  </a:lnTo>
                  <a:lnTo>
                    <a:pt x="2983" y="1119"/>
                  </a:lnTo>
                  <a:lnTo>
                    <a:pt x="2997" y="1073"/>
                  </a:lnTo>
                  <a:lnTo>
                    <a:pt x="3010" y="1025"/>
                  </a:lnTo>
                  <a:lnTo>
                    <a:pt x="3024" y="974"/>
                  </a:lnTo>
                  <a:lnTo>
                    <a:pt x="3035" y="920"/>
                  </a:lnTo>
                  <a:lnTo>
                    <a:pt x="3045" y="864"/>
                  </a:lnTo>
                  <a:lnTo>
                    <a:pt x="3053" y="806"/>
                  </a:lnTo>
                  <a:lnTo>
                    <a:pt x="3061" y="746"/>
                  </a:lnTo>
                  <a:lnTo>
                    <a:pt x="3064" y="683"/>
                  </a:lnTo>
                  <a:lnTo>
                    <a:pt x="3066" y="619"/>
                  </a:lnTo>
                  <a:lnTo>
                    <a:pt x="3063" y="567"/>
                  </a:lnTo>
                  <a:lnTo>
                    <a:pt x="3057" y="517"/>
                  </a:lnTo>
                  <a:lnTo>
                    <a:pt x="3044" y="470"/>
                  </a:lnTo>
                  <a:lnTo>
                    <a:pt x="3028" y="425"/>
                  </a:lnTo>
                  <a:lnTo>
                    <a:pt x="3008" y="385"/>
                  </a:lnTo>
                  <a:lnTo>
                    <a:pt x="2984" y="346"/>
                  </a:lnTo>
                  <a:lnTo>
                    <a:pt x="2957" y="312"/>
                  </a:lnTo>
                  <a:lnTo>
                    <a:pt x="2925" y="282"/>
                  </a:lnTo>
                  <a:lnTo>
                    <a:pt x="2890" y="255"/>
                  </a:lnTo>
                  <a:lnTo>
                    <a:pt x="2854" y="233"/>
                  </a:lnTo>
                  <a:lnTo>
                    <a:pt x="2814" y="215"/>
                  </a:lnTo>
                  <a:lnTo>
                    <a:pt x="2771" y="202"/>
                  </a:lnTo>
                  <a:lnTo>
                    <a:pt x="2725" y="194"/>
                  </a:lnTo>
                  <a:lnTo>
                    <a:pt x="2679" y="191"/>
                  </a:lnTo>
                  <a:lnTo>
                    <a:pt x="2630" y="194"/>
                  </a:lnTo>
                  <a:lnTo>
                    <a:pt x="2583" y="203"/>
                  </a:lnTo>
                  <a:lnTo>
                    <a:pt x="2539" y="217"/>
                  </a:lnTo>
                  <a:lnTo>
                    <a:pt x="2496" y="236"/>
                  </a:lnTo>
                  <a:lnTo>
                    <a:pt x="2457" y="260"/>
                  </a:lnTo>
                  <a:lnTo>
                    <a:pt x="2421" y="288"/>
                  </a:lnTo>
                  <a:lnTo>
                    <a:pt x="2389" y="320"/>
                  </a:lnTo>
                  <a:lnTo>
                    <a:pt x="2360" y="356"/>
                  </a:lnTo>
                  <a:lnTo>
                    <a:pt x="2336" y="395"/>
                  </a:lnTo>
                  <a:lnTo>
                    <a:pt x="2317" y="437"/>
                  </a:lnTo>
                  <a:lnTo>
                    <a:pt x="2303" y="480"/>
                  </a:lnTo>
                  <a:lnTo>
                    <a:pt x="2294" y="527"/>
                  </a:lnTo>
                  <a:lnTo>
                    <a:pt x="2291" y="575"/>
                  </a:lnTo>
                  <a:lnTo>
                    <a:pt x="2292" y="600"/>
                  </a:lnTo>
                  <a:lnTo>
                    <a:pt x="2294" y="630"/>
                  </a:lnTo>
                  <a:lnTo>
                    <a:pt x="2298" y="663"/>
                  </a:lnTo>
                  <a:lnTo>
                    <a:pt x="2304" y="700"/>
                  </a:lnTo>
                  <a:lnTo>
                    <a:pt x="2309" y="738"/>
                  </a:lnTo>
                  <a:lnTo>
                    <a:pt x="2315" y="778"/>
                  </a:lnTo>
                  <a:lnTo>
                    <a:pt x="2323" y="816"/>
                  </a:lnTo>
                  <a:lnTo>
                    <a:pt x="2329" y="855"/>
                  </a:lnTo>
                  <a:lnTo>
                    <a:pt x="2335" y="890"/>
                  </a:lnTo>
                  <a:lnTo>
                    <a:pt x="2342" y="922"/>
                  </a:lnTo>
                  <a:lnTo>
                    <a:pt x="2348" y="950"/>
                  </a:lnTo>
                  <a:lnTo>
                    <a:pt x="2352" y="973"/>
                  </a:lnTo>
                  <a:lnTo>
                    <a:pt x="2354" y="996"/>
                  </a:lnTo>
                  <a:lnTo>
                    <a:pt x="2351" y="1017"/>
                  </a:lnTo>
                  <a:lnTo>
                    <a:pt x="2344" y="1037"/>
                  </a:lnTo>
                  <a:lnTo>
                    <a:pt x="2332" y="1054"/>
                  </a:lnTo>
                  <a:lnTo>
                    <a:pt x="2316" y="1069"/>
                  </a:lnTo>
                  <a:lnTo>
                    <a:pt x="2298" y="1080"/>
                  </a:lnTo>
                  <a:lnTo>
                    <a:pt x="2277" y="1088"/>
                  </a:lnTo>
                  <a:lnTo>
                    <a:pt x="2254" y="1089"/>
                  </a:lnTo>
                  <a:lnTo>
                    <a:pt x="2233" y="1086"/>
                  </a:lnTo>
                  <a:lnTo>
                    <a:pt x="2213" y="1078"/>
                  </a:lnTo>
                  <a:lnTo>
                    <a:pt x="2195" y="1067"/>
                  </a:lnTo>
                  <a:lnTo>
                    <a:pt x="2181" y="1052"/>
                  </a:lnTo>
                  <a:lnTo>
                    <a:pt x="2170" y="1034"/>
                  </a:lnTo>
                  <a:lnTo>
                    <a:pt x="2163" y="1013"/>
                  </a:lnTo>
                  <a:lnTo>
                    <a:pt x="2161" y="1004"/>
                  </a:lnTo>
                  <a:lnTo>
                    <a:pt x="2158" y="988"/>
                  </a:lnTo>
                  <a:lnTo>
                    <a:pt x="2153" y="967"/>
                  </a:lnTo>
                  <a:lnTo>
                    <a:pt x="2149" y="942"/>
                  </a:lnTo>
                  <a:lnTo>
                    <a:pt x="2143" y="913"/>
                  </a:lnTo>
                  <a:lnTo>
                    <a:pt x="2138" y="881"/>
                  </a:lnTo>
                  <a:lnTo>
                    <a:pt x="2131" y="846"/>
                  </a:lnTo>
                  <a:lnTo>
                    <a:pt x="2125" y="811"/>
                  </a:lnTo>
                  <a:lnTo>
                    <a:pt x="2119" y="775"/>
                  </a:lnTo>
                  <a:lnTo>
                    <a:pt x="2113" y="737"/>
                  </a:lnTo>
                  <a:lnTo>
                    <a:pt x="2108" y="701"/>
                  </a:lnTo>
                  <a:lnTo>
                    <a:pt x="2104" y="666"/>
                  </a:lnTo>
                  <a:lnTo>
                    <a:pt x="2101" y="632"/>
                  </a:lnTo>
                  <a:lnTo>
                    <a:pt x="2099" y="602"/>
                  </a:lnTo>
                  <a:lnTo>
                    <a:pt x="2098" y="575"/>
                  </a:lnTo>
                  <a:lnTo>
                    <a:pt x="2101" y="516"/>
                  </a:lnTo>
                  <a:lnTo>
                    <a:pt x="2109" y="460"/>
                  </a:lnTo>
                  <a:lnTo>
                    <a:pt x="2124" y="404"/>
                  </a:lnTo>
                  <a:lnTo>
                    <a:pt x="2144" y="351"/>
                  </a:lnTo>
                  <a:lnTo>
                    <a:pt x="2168" y="302"/>
                  </a:lnTo>
                  <a:lnTo>
                    <a:pt x="2197" y="254"/>
                  </a:lnTo>
                  <a:lnTo>
                    <a:pt x="2230" y="209"/>
                  </a:lnTo>
                  <a:lnTo>
                    <a:pt x="2268" y="168"/>
                  </a:lnTo>
                  <a:lnTo>
                    <a:pt x="2309" y="132"/>
                  </a:lnTo>
                  <a:lnTo>
                    <a:pt x="2354" y="99"/>
                  </a:lnTo>
                  <a:lnTo>
                    <a:pt x="2401" y="70"/>
                  </a:lnTo>
                  <a:lnTo>
                    <a:pt x="2453" y="46"/>
                  </a:lnTo>
                  <a:lnTo>
                    <a:pt x="2506" y="26"/>
                  </a:lnTo>
                  <a:lnTo>
                    <a:pt x="2561" y="11"/>
                  </a:lnTo>
                  <a:lnTo>
                    <a:pt x="2619" y="3"/>
                  </a:lnTo>
                  <a:lnTo>
                    <a:pt x="26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66"/>
              <a:endParaRPr lang="en-US" dirty="0">
                <a:solidFill>
                  <a:prstClr val="white"/>
                </a:solidFill>
                <a:ea typeface="Apple LiGothic" pitchFamily="2" charset="-120"/>
              </a:endParaRPr>
            </a:p>
          </p:txBody>
        </p:sp>
      </p:grpSp>
      <p:grpSp>
        <p:nvGrpSpPr>
          <p:cNvPr id="13" name="Group 12"/>
          <p:cNvGrpSpPr/>
          <p:nvPr/>
        </p:nvGrpSpPr>
        <p:grpSpPr>
          <a:xfrm>
            <a:off x="5115701" y="2279664"/>
            <a:ext cx="1090363" cy="1584703"/>
            <a:chOff x="6847385" y="3312646"/>
            <a:chExt cx="1453817" cy="2112936"/>
          </a:xfrm>
        </p:grpSpPr>
        <p:sp>
          <p:nvSpPr>
            <p:cNvPr id="57" name="Rounded Rectangle 56"/>
            <p:cNvSpPr/>
            <p:nvPr/>
          </p:nvSpPr>
          <p:spPr>
            <a:xfrm>
              <a:off x="6934215"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a typeface="Apple LiGothic" pitchFamily="2" charset="-120"/>
              </a:endParaRPr>
            </a:p>
          </p:txBody>
        </p:sp>
        <p:sp>
          <p:nvSpPr>
            <p:cNvPr id="71" name="Rectangle 70"/>
            <p:cNvSpPr/>
            <p:nvPr/>
          </p:nvSpPr>
          <p:spPr>
            <a:xfrm>
              <a:off x="6847385" y="4625364"/>
              <a:ext cx="1453817" cy="800218"/>
            </a:xfrm>
            <a:prstGeom prst="rect">
              <a:avLst/>
            </a:prstGeom>
          </p:spPr>
          <p:txBody>
            <a:bodyPr wrap="none">
              <a:spAutoFit/>
            </a:bodyPr>
            <a:lstStyle/>
            <a:p>
              <a:pPr algn="ctr" defTabSz="685766">
                <a:buClr>
                  <a:srgbClr val="404040"/>
                </a:buClr>
                <a:buSzPct val="100000"/>
              </a:pPr>
              <a:r>
                <a:rPr lang="zh-TW" altLang="en-US" sz="1100" b="1" cap="all" dirty="0">
                  <a:solidFill>
                    <a:prstClr val="white"/>
                  </a:solidFill>
                  <a:ea typeface="Apple LiGothic" pitchFamily="2" charset="-120"/>
                  <a:cs typeface="Calibri"/>
                  <a:sym typeface="Century Gothic"/>
                </a:rPr>
                <a:t>現金回贈</a:t>
              </a:r>
              <a:endParaRPr lang="en-US" sz="1100" b="1" cap="all" dirty="0">
                <a:solidFill>
                  <a:prstClr val="white"/>
                </a:solidFill>
                <a:ea typeface="Apple LiGothic" pitchFamily="2" charset="-120"/>
                <a:cs typeface="Calibri"/>
                <a:sym typeface="Century Gothic"/>
              </a:endParaRPr>
            </a:p>
            <a:p>
              <a:pPr algn="ctr" defTabSz="685766">
                <a:buClr>
                  <a:srgbClr val="404040"/>
                </a:buClr>
                <a:buSzPct val="100000"/>
              </a:pPr>
              <a:r>
                <a:rPr lang="en-US" sz="1100" b="1" cap="all" dirty="0">
                  <a:solidFill>
                    <a:prstClr val="white"/>
                  </a:solidFill>
                  <a:ea typeface="Apple LiGothic" pitchFamily="2" charset="-120"/>
                  <a:cs typeface="Calibri"/>
                  <a:sym typeface="Century Gothic"/>
                </a:rPr>
                <a:t>Cashback for</a:t>
              </a:r>
              <a:br>
                <a:rPr lang="en-US" sz="1100" b="1" cap="all" dirty="0">
                  <a:solidFill>
                    <a:prstClr val="white"/>
                  </a:solidFill>
                  <a:ea typeface="Apple LiGothic" pitchFamily="2" charset="-120"/>
                  <a:cs typeface="Calibri"/>
                  <a:sym typeface="Century Gothic"/>
                </a:rPr>
              </a:br>
              <a:r>
                <a:rPr lang="en-US" sz="1100" b="1" cap="all" dirty="0">
                  <a:solidFill>
                    <a:prstClr val="white"/>
                  </a:solidFill>
                  <a:ea typeface="Apple LiGothic" pitchFamily="2" charset="-120"/>
                  <a:cs typeface="Calibri"/>
                  <a:sym typeface="Century Gothic"/>
                </a:rPr>
                <a:t>customers</a:t>
              </a:r>
            </a:p>
          </p:txBody>
        </p:sp>
        <p:grpSp>
          <p:nvGrpSpPr>
            <p:cNvPr id="74" name="Group 4"/>
            <p:cNvGrpSpPr>
              <a:grpSpLocks noChangeAspect="1"/>
            </p:cNvGrpSpPr>
            <p:nvPr/>
          </p:nvGrpSpPr>
          <p:grpSpPr bwMode="auto">
            <a:xfrm>
              <a:off x="7286681" y="3679997"/>
              <a:ext cx="575229" cy="543436"/>
              <a:chOff x="-633" y="1403"/>
              <a:chExt cx="784" cy="749"/>
            </a:xfrm>
            <a:solidFill>
              <a:schemeClr val="bg1"/>
            </a:solidFill>
          </p:grpSpPr>
          <p:sp>
            <p:nvSpPr>
              <p:cNvPr id="75" name="Freeform 6"/>
              <p:cNvSpPr>
                <a:spLocks/>
              </p:cNvSpPr>
              <p:nvPr/>
            </p:nvSpPr>
            <p:spPr bwMode="auto">
              <a:xfrm>
                <a:off x="-534" y="1403"/>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66"/>
                <a:endParaRPr lang="en-US" dirty="0">
                  <a:solidFill>
                    <a:prstClr val="white"/>
                  </a:solidFill>
                  <a:ea typeface="Apple LiGothic" pitchFamily="2" charset="-120"/>
                </a:endParaRPr>
              </a:p>
            </p:txBody>
          </p:sp>
          <p:sp>
            <p:nvSpPr>
              <p:cNvPr id="76" name="Freeform 7"/>
              <p:cNvSpPr>
                <a:spLocks/>
              </p:cNvSpPr>
              <p:nvPr/>
            </p:nvSpPr>
            <p:spPr bwMode="auto">
              <a:xfrm>
                <a:off x="-547" y="1581"/>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66"/>
                <a:endParaRPr lang="en-US" dirty="0">
                  <a:solidFill>
                    <a:prstClr val="white"/>
                  </a:solidFill>
                  <a:ea typeface="Apple LiGothic" pitchFamily="2" charset="-120"/>
                </a:endParaRPr>
              </a:p>
            </p:txBody>
          </p:sp>
          <p:sp>
            <p:nvSpPr>
              <p:cNvPr id="77" name="Freeform 8"/>
              <p:cNvSpPr>
                <a:spLocks/>
              </p:cNvSpPr>
              <p:nvPr/>
            </p:nvSpPr>
            <p:spPr bwMode="auto">
              <a:xfrm>
                <a:off x="-633" y="1620"/>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66"/>
                <a:endParaRPr lang="en-US" dirty="0">
                  <a:solidFill>
                    <a:prstClr val="white"/>
                  </a:solidFill>
                  <a:ea typeface="Apple LiGothic" pitchFamily="2" charset="-120"/>
                </a:endParaRPr>
              </a:p>
            </p:txBody>
          </p:sp>
          <p:sp>
            <p:nvSpPr>
              <p:cNvPr id="78" name="Freeform 9"/>
              <p:cNvSpPr>
                <a:spLocks/>
              </p:cNvSpPr>
              <p:nvPr/>
            </p:nvSpPr>
            <p:spPr bwMode="auto">
              <a:xfrm>
                <a:off x="-294" y="1777"/>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66"/>
                <a:endParaRPr lang="en-US" dirty="0">
                  <a:solidFill>
                    <a:prstClr val="white"/>
                  </a:solidFill>
                  <a:ea typeface="Apple LiGothic" pitchFamily="2" charset="-120"/>
                </a:endParaRPr>
              </a:p>
            </p:txBody>
          </p:sp>
          <p:sp>
            <p:nvSpPr>
              <p:cNvPr id="79" name="Freeform 10"/>
              <p:cNvSpPr>
                <a:spLocks noEditPoints="1"/>
              </p:cNvSpPr>
              <p:nvPr/>
            </p:nvSpPr>
            <p:spPr bwMode="auto">
              <a:xfrm>
                <a:off x="-179" y="1525"/>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66"/>
                <a:endParaRPr lang="en-US" dirty="0">
                  <a:solidFill>
                    <a:prstClr val="white"/>
                  </a:solidFill>
                  <a:ea typeface="Apple LiGothic" pitchFamily="2" charset="-120"/>
                </a:endParaRPr>
              </a:p>
            </p:txBody>
          </p:sp>
          <p:sp>
            <p:nvSpPr>
              <p:cNvPr id="80" name="Freeform 11"/>
              <p:cNvSpPr>
                <a:spLocks noEditPoints="1"/>
              </p:cNvSpPr>
              <p:nvPr/>
            </p:nvSpPr>
            <p:spPr bwMode="auto">
              <a:xfrm>
                <a:off x="35" y="1591"/>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66"/>
                <a:endParaRPr lang="en-US" dirty="0">
                  <a:solidFill>
                    <a:prstClr val="white"/>
                  </a:solidFill>
                  <a:ea typeface="Apple LiGothic" pitchFamily="2" charset="-120"/>
                </a:endParaRPr>
              </a:p>
            </p:txBody>
          </p:sp>
          <p:sp>
            <p:nvSpPr>
              <p:cNvPr id="81" name="Freeform 12"/>
              <p:cNvSpPr>
                <a:spLocks noEditPoints="1"/>
              </p:cNvSpPr>
              <p:nvPr/>
            </p:nvSpPr>
            <p:spPr bwMode="auto">
              <a:xfrm>
                <a:off x="-75" y="1466"/>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66"/>
                <a:endParaRPr lang="en-US" dirty="0">
                  <a:solidFill>
                    <a:prstClr val="white"/>
                  </a:solidFill>
                  <a:ea typeface="Apple LiGothic" pitchFamily="2" charset="-120"/>
                </a:endParaRPr>
              </a:p>
            </p:txBody>
          </p:sp>
          <p:sp>
            <p:nvSpPr>
              <p:cNvPr id="82" name="Freeform 13"/>
              <p:cNvSpPr>
                <a:spLocks noEditPoints="1"/>
              </p:cNvSpPr>
              <p:nvPr/>
            </p:nvSpPr>
            <p:spPr bwMode="auto">
              <a:xfrm>
                <a:off x="-11" y="1492"/>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66"/>
                <a:endParaRPr lang="en-US" dirty="0">
                  <a:solidFill>
                    <a:prstClr val="white"/>
                  </a:solidFill>
                  <a:ea typeface="Apple LiGothic" pitchFamily="2" charset="-120"/>
                </a:endParaRPr>
              </a:p>
            </p:txBody>
          </p:sp>
          <p:sp>
            <p:nvSpPr>
              <p:cNvPr id="83" name="Freeform 14"/>
              <p:cNvSpPr>
                <a:spLocks noEditPoints="1"/>
              </p:cNvSpPr>
              <p:nvPr/>
            </p:nvSpPr>
            <p:spPr bwMode="auto">
              <a:xfrm>
                <a:off x="-186" y="1502"/>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66"/>
                <a:endParaRPr lang="en-US" dirty="0">
                  <a:solidFill>
                    <a:prstClr val="white"/>
                  </a:solidFill>
                  <a:ea typeface="Apple LiGothic" pitchFamily="2" charset="-120"/>
                </a:endParaRPr>
              </a:p>
            </p:txBody>
          </p:sp>
          <p:sp>
            <p:nvSpPr>
              <p:cNvPr id="84" name="Freeform 15"/>
              <p:cNvSpPr>
                <a:spLocks noEditPoints="1"/>
              </p:cNvSpPr>
              <p:nvPr/>
            </p:nvSpPr>
            <p:spPr bwMode="auto">
              <a:xfrm>
                <a:off x="-129" y="1565"/>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66"/>
                <a:endParaRPr lang="en-US" dirty="0">
                  <a:solidFill>
                    <a:prstClr val="white"/>
                  </a:solidFill>
                  <a:ea typeface="Apple LiGothic" pitchFamily="2" charset="-120"/>
                </a:endParaRPr>
              </a:p>
            </p:txBody>
          </p:sp>
        </p:grpSp>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207664" y="1473241"/>
            <a:ext cx="1363565" cy="1597226"/>
          </a:xfrm>
          <a:prstGeom prst="rect">
            <a:avLst/>
          </a:prstGeom>
        </p:spPr>
      </p:pic>
      <p:pic>
        <p:nvPicPr>
          <p:cNvPr id="4" name="Picture 3" descr="ESP_MotivesImage_NewLogo_101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26648" y="-65176"/>
            <a:ext cx="6183086" cy="1545546"/>
          </a:xfrm>
          <a:prstGeom prst="rect">
            <a:avLst/>
          </a:prstGeom>
        </p:spPr>
      </p:pic>
      <p:sp>
        <p:nvSpPr>
          <p:cNvPr id="18" name="Rectangle 17"/>
          <p:cNvSpPr/>
          <p:nvPr/>
        </p:nvSpPr>
        <p:spPr>
          <a:xfrm>
            <a:off x="0" y="1473241"/>
            <a:ext cx="1163420" cy="1593358"/>
          </a:xfrm>
          <a:prstGeom prst="rect">
            <a:avLst/>
          </a:prstGeom>
          <a:blipFill dpi="0" rotWithShape="1">
            <a:blip r:embed="rId7" cstate="screen">
              <a:extLst>
                <a:ext uri="{28A0092B-C50C-407E-A947-70E740481C1C}">
                  <a14:useLocalDpi xmlns:a14="http://schemas.microsoft.com/office/drawing/2010/main"/>
                </a:ext>
              </a:extLst>
            </a:blip>
            <a:srcRect/>
            <a:stretch>
              <a:fillRect l="-13704" r="-19158"/>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dirty="0">
              <a:solidFill>
                <a:prstClr val="white"/>
              </a:solidFill>
              <a:ea typeface="Apple LiGothic" pitchFamily="2" charset="-120"/>
            </a:endParaRPr>
          </a:p>
        </p:txBody>
      </p:sp>
      <p:sp>
        <p:nvSpPr>
          <p:cNvPr id="23" name="Rectangle 22"/>
          <p:cNvSpPr>
            <a:spLocks/>
          </p:cNvSpPr>
          <p:nvPr/>
        </p:nvSpPr>
        <p:spPr>
          <a:xfrm>
            <a:off x="6572385" y="3085785"/>
            <a:ext cx="2570554" cy="1257615"/>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dirty="0">
              <a:solidFill>
                <a:prstClr val="white"/>
              </a:solidFill>
              <a:ea typeface="Apple LiGothic" pitchFamily="2" charset="-120"/>
            </a:endParaRPr>
          </a:p>
        </p:txBody>
      </p:sp>
      <p:pic>
        <p:nvPicPr>
          <p:cNvPr id="2051" name="Picture 3" descr="T:\Field Training\Field Training\North America\NA_ENGLISH\B5 update\images\IsotonixGroupJuly15-A.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045" t="19000" r="8581" b="23249"/>
          <a:stretch/>
        </p:blipFill>
        <p:spPr bwMode="auto">
          <a:xfrm>
            <a:off x="0" y="-59646"/>
            <a:ext cx="3026519" cy="15455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Field Training\Field Training\North America\NA_ENGLISH\B5 update\images\16-June-2014-006-A.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279" t="27929" r="14860" b="12921"/>
          <a:stretch/>
        </p:blipFill>
        <p:spPr bwMode="auto">
          <a:xfrm>
            <a:off x="6571194" y="1473226"/>
            <a:ext cx="2571745" cy="161287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T:\Field Training\Field Training\North America\NA_ENGLISH\B5 update\images\Isotonix_US_DailyEssentialsPacket_30packets_399g-A.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9689" b="10740"/>
          <a:stretch/>
        </p:blipFill>
        <p:spPr bwMode="auto">
          <a:xfrm>
            <a:off x="6572256" y="4352346"/>
            <a:ext cx="1596909" cy="7914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Field Training\Field Training\North America\NA_ENGLISH\B5 update\images\ldvFamilyShot2_0814-A.png"/>
          <p:cNvPicPr>
            <a:picLocks noChangeAspect="1" noChangeArrowheads="1"/>
          </p:cNvPicPr>
          <p:nvPr/>
        </p:nvPicPr>
        <p:blipFill rotWithShape="1">
          <a:blip r:embed="rId12">
            <a:extLst>
              <a:ext uri="{28A0092B-C50C-407E-A947-70E740481C1C}">
                <a14:useLocalDpi xmlns:a14="http://schemas.microsoft.com/office/drawing/2010/main" val="0"/>
              </a:ext>
            </a:extLst>
          </a:blip>
          <a:srcRect l="4472" t="9973" r="3106" b="13185"/>
          <a:stretch/>
        </p:blipFill>
        <p:spPr bwMode="auto">
          <a:xfrm>
            <a:off x="124" y="3005707"/>
            <a:ext cx="2571229" cy="213780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T:\Field Training\Field Training\North America\NA_ENGLISH\B5 update\images\US_ENG_SKU_petHealthGroup_1114-A.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 t="8963" b="8963"/>
          <a:stretch/>
        </p:blipFill>
        <p:spPr bwMode="auto">
          <a:xfrm>
            <a:off x="8169165" y="4343400"/>
            <a:ext cx="974835"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795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188277" y="2979194"/>
            <a:ext cx="4955722" cy="1505831"/>
            <a:chOff x="5265635" y="423489"/>
            <a:chExt cx="6607629" cy="2007774"/>
          </a:xfrm>
        </p:grpSpPr>
        <p:grpSp>
          <p:nvGrpSpPr>
            <p:cNvPr id="10" name="Group 9"/>
            <p:cNvGrpSpPr/>
            <p:nvPr/>
          </p:nvGrpSpPr>
          <p:grpSpPr>
            <a:xfrm flipH="1">
              <a:off x="5265635" y="423489"/>
              <a:ext cx="6607629" cy="2007774"/>
              <a:chOff x="2" y="3819832"/>
              <a:chExt cx="6607629" cy="2007774"/>
            </a:xfrm>
          </p:grpSpPr>
          <p:sp>
            <p:nvSpPr>
              <p:cNvPr id="11" name="Rectangle 10"/>
              <p:cNvSpPr/>
              <p:nvPr/>
            </p:nvSpPr>
            <p:spPr>
              <a:xfrm>
                <a:off x="2" y="3819832"/>
                <a:ext cx="6607629" cy="1935961"/>
              </a:xfrm>
              <a:prstGeom prst="rect">
                <a:avLst/>
              </a:prstGeom>
              <a:gradFill flip="none" rotWithShape="1">
                <a:gsLst>
                  <a:gs pos="0">
                    <a:schemeClr val="tx1">
                      <a:alpha val="0"/>
                    </a:schemeClr>
                  </a:gs>
                  <a:gs pos="100000">
                    <a:schemeClr val="accent2">
                      <a:lumMod val="50000"/>
                    </a:schemeClr>
                  </a:gs>
                  <a:gs pos="40000">
                    <a:schemeClr val="accent2">
                      <a:lumMod val="75000"/>
                      <a:alpha val="6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0747"/>
                <a:endParaRPr lang="en-US" sz="5000" dirty="0">
                  <a:ln w="3175">
                    <a:solidFill>
                      <a:prstClr val="white"/>
                    </a:solidFill>
                  </a:ln>
                  <a:solidFill>
                    <a:prstClr val="white"/>
                  </a:solidFill>
                  <a:ea typeface="Apple LiGothic" pitchFamily="2" charset="-120"/>
                </a:endParaRPr>
              </a:p>
            </p:txBody>
          </p:sp>
          <p:sp>
            <p:nvSpPr>
              <p:cNvPr id="12" name="Rectangle 11"/>
              <p:cNvSpPr/>
              <p:nvPr/>
            </p:nvSpPr>
            <p:spPr>
              <a:xfrm>
                <a:off x="328101" y="4555464"/>
                <a:ext cx="5577400" cy="1272142"/>
              </a:xfrm>
              <a:prstGeom prst="rect">
                <a:avLst/>
              </a:prstGeom>
            </p:spPr>
            <p:txBody>
              <a:bodyPr wrap="square">
                <a:spAutoFit/>
              </a:bodyPr>
              <a:lstStyle/>
              <a:p>
                <a:pPr algn="r"/>
                <a:r>
                  <a:rPr lang="zh-TW" altLang="en-US" dirty="0">
                    <a:ln w="3175">
                      <a:solidFill>
                        <a:prstClr val="white"/>
                      </a:solidFill>
                    </a:ln>
                    <a:solidFill>
                      <a:prstClr val="white"/>
                    </a:solidFill>
                    <a:ea typeface="Apple LiGothic" pitchFamily="2" charset="-120"/>
                    <a:cs typeface="Arial" panose="020B0604020202020204" pitchFamily="34" charset="0"/>
                  </a:rPr>
                  <a:t>我們可藉助</a:t>
                </a:r>
                <a:r>
                  <a:rPr lang="en-US" altLang="zh-TW" dirty="0">
                    <a:ln w="3175">
                      <a:solidFill>
                        <a:prstClr val="white"/>
                      </a:solidFill>
                    </a:ln>
                    <a:solidFill>
                      <a:prstClr val="white"/>
                    </a:solidFill>
                    <a:ea typeface="Apple LiGothic" pitchFamily="2" charset="-120"/>
                    <a:cs typeface="Arial" panose="020B0604020202020204" pitchFamily="34" charset="0"/>
                  </a:rPr>
                  <a:t>HK.SHOP.COM</a:t>
                </a:r>
                <a:r>
                  <a:rPr lang="zh-TW" altLang="en-US" dirty="0">
                    <a:ln w="3175">
                      <a:solidFill>
                        <a:prstClr val="white"/>
                      </a:solidFill>
                    </a:ln>
                    <a:solidFill>
                      <a:prstClr val="white"/>
                    </a:solidFill>
                    <a:ea typeface="Apple LiGothic" pitchFamily="2" charset="-120"/>
                    <a:cs typeface="Arial" panose="020B0604020202020204" pitchFamily="34" charset="0"/>
                  </a:rPr>
                  <a:t>來購買美安獨家產品，</a:t>
                </a:r>
              </a:p>
              <a:p>
                <a:pPr algn="r"/>
                <a:r>
                  <a:rPr lang="zh-TW" altLang="en-US" dirty="0">
                    <a:ln w="3175">
                      <a:solidFill>
                        <a:prstClr val="white"/>
                      </a:solidFill>
                    </a:ln>
                    <a:solidFill>
                      <a:prstClr val="white"/>
                    </a:solidFill>
                    <a:ea typeface="Apple LiGothic" pitchFamily="2" charset="-120"/>
                    <a:cs typeface="Arial" panose="020B0604020202020204" pitchFamily="34" charset="0"/>
                  </a:rPr>
                  <a:t>此外還可以購買其他各類各樣的商品</a:t>
                </a:r>
              </a:p>
              <a:p>
                <a:pPr algn="r"/>
                <a:r>
                  <a:rPr lang="en-US" dirty="0" smtClean="0">
                    <a:ln w="3175">
                      <a:solidFill>
                        <a:prstClr val="white"/>
                      </a:solidFill>
                    </a:ln>
                    <a:solidFill>
                      <a:prstClr val="white"/>
                    </a:solidFill>
                    <a:ea typeface="Apple LiGothic" pitchFamily="2" charset="-120"/>
                  </a:rPr>
                  <a:t>For </a:t>
                </a:r>
                <a:r>
                  <a:rPr lang="en-US" dirty="0">
                    <a:ln w="3175">
                      <a:solidFill>
                        <a:prstClr val="white"/>
                      </a:solidFill>
                    </a:ln>
                    <a:solidFill>
                      <a:prstClr val="white"/>
                    </a:solidFill>
                    <a:ea typeface="Apple LiGothic" pitchFamily="2" charset="-120"/>
                  </a:rPr>
                  <a:t>everything we don’t have </a:t>
                </a:r>
                <a:r>
                  <a:rPr lang="en-US" dirty="0" smtClean="0">
                    <a:ln w="3175">
                      <a:solidFill>
                        <a:prstClr val="white"/>
                      </a:solidFill>
                    </a:ln>
                    <a:solidFill>
                      <a:prstClr val="white"/>
                    </a:solidFill>
                    <a:ea typeface="Apple LiGothic" pitchFamily="2" charset="-120"/>
                  </a:rPr>
                  <a:t>as an </a:t>
                </a:r>
                <a:r>
                  <a:rPr lang="en-US" dirty="0">
                    <a:ln w="3175">
                      <a:solidFill>
                        <a:prstClr val="white"/>
                      </a:solidFill>
                    </a:ln>
                    <a:solidFill>
                      <a:prstClr val="white"/>
                    </a:solidFill>
                    <a:ea typeface="Apple LiGothic" pitchFamily="2" charset="-120"/>
                  </a:rPr>
                  <a:t>exclusive </a:t>
                </a:r>
                <a:r>
                  <a:rPr lang="en-US" dirty="0" smtClean="0">
                    <a:ln w="3175">
                      <a:solidFill>
                        <a:prstClr val="white"/>
                      </a:solidFill>
                    </a:ln>
                    <a:solidFill>
                      <a:prstClr val="white"/>
                    </a:solidFill>
                    <a:ea typeface="Apple LiGothic" pitchFamily="2" charset="-120"/>
                  </a:rPr>
                  <a:t>brand, </a:t>
                </a:r>
                <a:br>
                  <a:rPr lang="en-US" dirty="0" smtClean="0">
                    <a:ln w="3175">
                      <a:solidFill>
                        <a:prstClr val="white"/>
                      </a:solidFill>
                    </a:ln>
                    <a:solidFill>
                      <a:prstClr val="white"/>
                    </a:solidFill>
                    <a:ea typeface="Apple LiGothic" pitchFamily="2" charset="-120"/>
                  </a:rPr>
                </a:br>
                <a:r>
                  <a:rPr lang="en-US" dirty="0" smtClean="0">
                    <a:ln w="3175">
                      <a:solidFill>
                        <a:prstClr val="white"/>
                      </a:solidFill>
                    </a:ln>
                    <a:solidFill>
                      <a:prstClr val="white"/>
                    </a:solidFill>
                    <a:ea typeface="Apple LiGothic" pitchFamily="2" charset="-120"/>
                  </a:rPr>
                  <a:t> you can </a:t>
                </a:r>
                <a:r>
                  <a:rPr lang="en-US" dirty="0">
                    <a:ln w="3175">
                      <a:solidFill>
                        <a:prstClr val="white"/>
                      </a:solidFill>
                    </a:ln>
                    <a:solidFill>
                      <a:prstClr val="white"/>
                    </a:solidFill>
                    <a:ea typeface="Apple LiGothic" pitchFamily="2" charset="-120"/>
                  </a:rPr>
                  <a:t>leverage </a:t>
                </a:r>
                <a:r>
                  <a:rPr lang="en-US" dirty="0" smtClean="0">
                    <a:ln w="3175">
                      <a:solidFill>
                        <a:prstClr val="white"/>
                      </a:solidFill>
                    </a:ln>
                    <a:solidFill>
                      <a:prstClr val="white"/>
                    </a:solidFill>
                    <a:ea typeface="Apple LiGothic" pitchFamily="2" charset="-120"/>
                  </a:rPr>
                  <a:t>HK.SHOP.COM</a:t>
                </a:r>
                <a:endParaRPr lang="en-US" dirty="0">
                  <a:ln w="3175">
                    <a:solidFill>
                      <a:prstClr val="white"/>
                    </a:solidFill>
                  </a:ln>
                  <a:solidFill>
                    <a:prstClr val="white"/>
                  </a:solidFill>
                  <a:ea typeface="Apple LiGothic" pitchFamily="2" charset="-120"/>
                </a:endParaRPr>
              </a:p>
            </p:txBody>
          </p:sp>
        </p:grpSp>
        <p:pic>
          <p:nvPicPr>
            <p:cNvPr id="14" name="Picture 13"/>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a:off x="7750629" y="528691"/>
              <a:ext cx="3815378" cy="723600"/>
            </a:xfrm>
            <a:prstGeom prst="rect">
              <a:avLst/>
            </a:prstGeom>
          </p:spPr>
        </p:pic>
      </p:grpSp>
    </p:spTree>
    <p:extLst>
      <p:ext uri="{BB962C8B-B14F-4D97-AF65-F5344CB8AC3E}">
        <p14:creationId xmlns:p14="http://schemas.microsoft.com/office/powerpoint/2010/main" val="799374555"/>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1506083" y="2369447"/>
            <a:ext cx="5145027" cy="225045"/>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96" y="-8263"/>
            <a:ext cx="3974335" cy="5151763"/>
          </a:xfrm>
          <a:prstGeom prst="rect">
            <a:avLst/>
          </a:prstGeom>
        </p:spPr>
      </p:pic>
      <p:sp>
        <p:nvSpPr>
          <p:cNvPr id="3" name="Rectangle 2"/>
          <p:cNvSpPr/>
          <p:nvPr/>
        </p:nvSpPr>
        <p:spPr>
          <a:xfrm>
            <a:off x="-7994" y="718461"/>
            <a:ext cx="3974237" cy="4425043"/>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dirty="0">
              <a:solidFill>
                <a:prstClr val="white"/>
              </a:solidFill>
              <a:ea typeface="Apple LiGothic" pitchFamily="2" charset="-120"/>
            </a:endParaRPr>
          </a:p>
        </p:txBody>
      </p:sp>
      <p:sp>
        <p:nvSpPr>
          <p:cNvPr id="39" name="Rectangle 38"/>
          <p:cNvSpPr/>
          <p:nvPr/>
        </p:nvSpPr>
        <p:spPr>
          <a:xfrm>
            <a:off x="171" y="2748125"/>
            <a:ext cx="3966073" cy="2377571"/>
          </a:xfrm>
          <a:prstGeom prst="rect">
            <a:avLst/>
          </a:prstGeom>
        </p:spPr>
        <p:txBody>
          <a:bodyPr wrap="square" lIns="68577" tIns="34289" rIns="68577" bIns="34289">
            <a:spAutoFit/>
          </a:bodyPr>
          <a:lstStyle/>
          <a:p>
            <a:pPr algn="ctr" defTabSz="685766"/>
            <a:r>
              <a:rPr lang="en-US" altLang="zh-TW" sz="3000" b="1" cap="all" dirty="0">
                <a:solidFill>
                  <a:prstClr val="white"/>
                </a:solidFill>
                <a:ea typeface="Apple LiGothic" pitchFamily="2" charset="-120"/>
                <a:cs typeface="Arial" panose="020B0604020202020204" pitchFamily="34" charset="0"/>
              </a:rPr>
              <a:t>4</a:t>
            </a:r>
            <a:r>
              <a:rPr lang="zh-TW" altLang="en-US" sz="3000" b="1" cap="all" dirty="0">
                <a:solidFill>
                  <a:schemeClr val="bg1"/>
                </a:solidFill>
                <a:ea typeface="Apple LiGothic" pitchFamily="2" charset="-120"/>
                <a:cs typeface="Arial" panose="020B0604020202020204" pitchFamily="34" charset="0"/>
              </a:rPr>
              <a:t>個簡單步驟便可以建立你的購物年金</a:t>
            </a:r>
            <a:endParaRPr lang="en-US" sz="3000" b="1" cap="all" dirty="0">
              <a:solidFill>
                <a:prstClr val="white"/>
              </a:solidFill>
              <a:ea typeface="Apple LiGothic" pitchFamily="2" charset="-120"/>
            </a:endParaRPr>
          </a:p>
          <a:p>
            <a:pPr algn="ctr" defTabSz="685766"/>
            <a:r>
              <a:rPr lang="en-US" sz="3000" b="1" cap="all" dirty="0">
                <a:solidFill>
                  <a:prstClr val="white"/>
                </a:solidFill>
                <a:ea typeface="Apple LiGothic" pitchFamily="2" charset="-120"/>
              </a:rPr>
              <a:t>Four Steps </a:t>
            </a:r>
            <a:br>
              <a:rPr lang="en-US" sz="3000" b="1" cap="all" dirty="0">
                <a:solidFill>
                  <a:prstClr val="white"/>
                </a:solidFill>
                <a:ea typeface="Apple LiGothic" pitchFamily="2" charset="-120"/>
              </a:rPr>
            </a:br>
            <a:r>
              <a:rPr lang="en-US" sz="3000" b="1" cap="all" dirty="0">
                <a:solidFill>
                  <a:prstClr val="white"/>
                </a:solidFill>
                <a:ea typeface="Apple LiGothic" pitchFamily="2" charset="-120"/>
              </a:rPr>
              <a:t>to build a </a:t>
            </a:r>
            <a:br>
              <a:rPr lang="en-US" sz="3000" b="1" cap="all" dirty="0">
                <a:solidFill>
                  <a:prstClr val="white"/>
                </a:solidFill>
                <a:ea typeface="Apple LiGothic" pitchFamily="2" charset="-120"/>
              </a:rPr>
            </a:br>
            <a:r>
              <a:rPr lang="en-US" sz="3000" b="1" cap="all" dirty="0">
                <a:solidFill>
                  <a:prstClr val="white"/>
                </a:solidFill>
                <a:ea typeface="Apple LiGothic" pitchFamily="2" charset="-120"/>
              </a:rPr>
              <a:t>shopping annuity</a:t>
            </a:r>
            <a:r>
              <a:rPr lang="en-US" altLang="en-US" sz="3000" dirty="0">
                <a:ln w="3175">
                  <a:noFill/>
                </a:ln>
                <a:solidFill>
                  <a:prstClr val="white"/>
                </a:solidFill>
                <a:ea typeface="Apple LiGothic" pitchFamily="2" charset="-120"/>
              </a:rPr>
              <a:t>™</a:t>
            </a:r>
            <a:endParaRPr lang="en-US" sz="3000" b="1" cap="all" dirty="0">
              <a:solidFill>
                <a:prstClr val="white"/>
              </a:solidFill>
              <a:ea typeface="Apple LiGothic" pitchFamily="2" charset="-120"/>
            </a:endParaRPr>
          </a:p>
        </p:txBody>
      </p:sp>
      <p:sp>
        <p:nvSpPr>
          <p:cNvPr id="2" name="TextBox 1"/>
          <p:cNvSpPr txBox="1"/>
          <p:nvPr/>
        </p:nvSpPr>
        <p:spPr>
          <a:xfrm>
            <a:off x="4432090" y="0"/>
            <a:ext cx="4221217" cy="1454244"/>
          </a:xfrm>
          <a:prstGeom prst="rect">
            <a:avLst/>
          </a:prstGeom>
          <a:noFill/>
        </p:spPr>
        <p:txBody>
          <a:bodyPr wrap="square" lIns="68580" tIns="34290" rIns="68580" bIns="34290" rtlCol="0">
            <a:spAutoFit/>
          </a:bodyPr>
          <a:lstStyle/>
          <a:p>
            <a:r>
              <a:rPr lang="zh-TW" altLang="en-US" sz="1800" dirty="0">
                <a:ln w="3175">
                  <a:solidFill>
                    <a:prstClr val="white"/>
                  </a:solidFill>
                </a:ln>
                <a:solidFill>
                  <a:prstClr val="white"/>
                </a:solidFill>
                <a:ea typeface="Apple LiGothic" pitchFamily="2" charset="-120"/>
              </a:rPr>
              <a:t>落實購物年金，從每一位超連鎖店主完成購物年金評量開始</a:t>
            </a:r>
          </a:p>
          <a:p>
            <a:r>
              <a:rPr lang="en-US" sz="1800" dirty="0">
                <a:ln w="3175">
                  <a:solidFill>
                    <a:prstClr val="white"/>
                  </a:solidFill>
                </a:ln>
                <a:solidFill>
                  <a:prstClr val="white"/>
                </a:solidFill>
                <a:ea typeface="Apple LiGothic" pitchFamily="2" charset="-120"/>
              </a:rPr>
              <a:t>The Shopping Annuity begins with each UFO completing the Shopping Annuity assessment </a:t>
            </a:r>
            <a:r>
              <a:rPr lang="en-US" sz="1500" dirty="0">
                <a:ln w="3175">
                  <a:solidFill>
                    <a:prstClr val="white"/>
                  </a:solidFill>
                </a:ln>
                <a:solidFill>
                  <a:prstClr val="white"/>
                </a:solidFill>
                <a:ea typeface="Apple LiGothic" pitchFamily="2" charset="-120"/>
              </a:rPr>
              <a:t>(www.shoppingannuity.com)</a:t>
            </a:r>
          </a:p>
        </p:txBody>
      </p:sp>
      <p:grpSp>
        <p:nvGrpSpPr>
          <p:cNvPr id="61" name="Group 60"/>
          <p:cNvGrpSpPr/>
          <p:nvPr/>
        </p:nvGrpSpPr>
        <p:grpSpPr>
          <a:xfrm>
            <a:off x="3966074" y="3993870"/>
            <a:ext cx="5178109" cy="747968"/>
            <a:chOff x="5736305" y="5223081"/>
            <a:chExt cx="6895330" cy="1099369"/>
          </a:xfrm>
        </p:grpSpPr>
        <p:sp>
          <p:nvSpPr>
            <p:cNvPr id="62" name="Rectangle 61"/>
            <p:cNvSpPr/>
            <p:nvPr/>
          </p:nvSpPr>
          <p:spPr>
            <a:xfrm>
              <a:off x="5929263" y="5223081"/>
              <a:ext cx="6702372" cy="2321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dirty="0">
                <a:solidFill>
                  <a:prstClr val="white"/>
                </a:solidFill>
                <a:ea typeface="Apple LiGothic" pitchFamily="2" charset="-120"/>
              </a:endParaRPr>
            </a:p>
          </p:txBody>
        </p:sp>
        <p:sp>
          <p:nvSpPr>
            <p:cNvPr id="63" name="Round Single Corner Rectangle 62"/>
            <p:cNvSpPr/>
            <p:nvPr/>
          </p:nvSpPr>
          <p:spPr>
            <a:xfrm flipH="1" flipV="1">
              <a:off x="5736305" y="5438401"/>
              <a:ext cx="6895329" cy="884049"/>
            </a:xfrm>
            <a:prstGeom prst="round1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dirty="0">
                <a:solidFill>
                  <a:prstClr val="white"/>
                </a:solidFill>
                <a:ea typeface="Apple LiGothic" pitchFamily="2" charset="-120"/>
              </a:endParaRPr>
            </a:p>
          </p:txBody>
        </p:sp>
        <p:sp>
          <p:nvSpPr>
            <p:cNvPr id="64" name="Right Triangle 63"/>
            <p:cNvSpPr/>
            <p:nvPr/>
          </p:nvSpPr>
          <p:spPr>
            <a:xfrm flipH="1">
              <a:off x="5736305" y="5227519"/>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dirty="0">
                <a:solidFill>
                  <a:prstClr val="white"/>
                </a:solidFill>
                <a:ea typeface="Apple LiGothic" pitchFamily="2" charset="-120"/>
              </a:endParaRPr>
            </a:p>
          </p:txBody>
        </p:sp>
        <p:sp>
          <p:nvSpPr>
            <p:cNvPr id="65" name="Rounded Rectangle 64"/>
            <p:cNvSpPr/>
            <p:nvPr/>
          </p:nvSpPr>
          <p:spPr>
            <a:xfrm>
              <a:off x="5872590" y="5525078"/>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US" sz="1800" b="1" dirty="0">
                  <a:solidFill>
                    <a:prstClr val="white"/>
                  </a:solidFill>
                  <a:ea typeface="Apple LiGothic" pitchFamily="2" charset="-120"/>
                </a:rPr>
                <a:t>4</a:t>
              </a:r>
            </a:p>
          </p:txBody>
        </p:sp>
        <p:sp>
          <p:nvSpPr>
            <p:cNvPr id="66" name="Rectangle 65"/>
            <p:cNvSpPr/>
            <p:nvPr/>
          </p:nvSpPr>
          <p:spPr>
            <a:xfrm>
              <a:off x="6764998" y="5490252"/>
              <a:ext cx="3771171" cy="814270"/>
            </a:xfrm>
            <a:prstGeom prst="rect">
              <a:avLst/>
            </a:prstGeom>
          </p:spPr>
          <p:txBody>
            <a:bodyPr wrap="none">
              <a:spAutoFit/>
            </a:bodyPr>
            <a:lstStyle/>
            <a:p>
              <a:pPr marL="0" lvl="1" defTabSz="685766"/>
              <a:r>
                <a:rPr lang="zh-TW" altLang="en-US" sz="1500" b="1" dirty="0">
                  <a:ln w="3175">
                    <a:noFill/>
                  </a:ln>
                  <a:solidFill>
                    <a:schemeClr val="bg1"/>
                  </a:solidFill>
                  <a:ea typeface="Apple LiGothic" pitchFamily="2" charset="-120"/>
                  <a:cs typeface="Arial" panose="020B0604020202020204" pitchFamily="34" charset="0"/>
                </a:rPr>
                <a:t>透過優惠顧客建立</a:t>
              </a:r>
              <a:r>
                <a:rPr lang="en-US" sz="1500" b="1" dirty="0">
                  <a:ln w="3175">
                    <a:noFill/>
                  </a:ln>
                  <a:solidFill>
                    <a:schemeClr val="bg1"/>
                  </a:solidFill>
                  <a:ea typeface="Apple LiGothic" pitchFamily="2" charset="-120"/>
                  <a:cs typeface="Arial" panose="020B0604020202020204" pitchFamily="34" charset="0"/>
                </a:rPr>
                <a:t>BV &amp; IBV </a:t>
              </a:r>
            </a:p>
            <a:p>
              <a:pPr marL="0" lvl="1" defTabSz="685766"/>
              <a:r>
                <a:rPr lang="en-US" sz="1500" dirty="0">
                  <a:ln w="3175">
                    <a:solidFill>
                      <a:prstClr val="white"/>
                    </a:solidFill>
                  </a:ln>
                  <a:solidFill>
                    <a:prstClr val="white"/>
                  </a:solidFill>
                  <a:ea typeface="Apple LiGothic" pitchFamily="2" charset="-120"/>
                </a:rPr>
                <a:t>Create BV and IBV with customers</a:t>
              </a:r>
            </a:p>
          </p:txBody>
        </p:sp>
      </p:grpSp>
      <p:grpSp>
        <p:nvGrpSpPr>
          <p:cNvPr id="67" name="Group 66"/>
          <p:cNvGrpSpPr/>
          <p:nvPr/>
        </p:nvGrpSpPr>
        <p:grpSpPr>
          <a:xfrm>
            <a:off x="4078597" y="3246286"/>
            <a:ext cx="5065446" cy="747968"/>
            <a:chOff x="6185479" y="4123712"/>
            <a:chExt cx="6446155" cy="1099370"/>
          </a:xfrm>
        </p:grpSpPr>
        <p:sp>
          <p:nvSpPr>
            <p:cNvPr id="68" name="Rectangle 67"/>
            <p:cNvSpPr/>
            <p:nvPr/>
          </p:nvSpPr>
          <p:spPr>
            <a:xfrm>
              <a:off x="6378440" y="4123712"/>
              <a:ext cx="6253194" cy="234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dirty="0">
                <a:solidFill>
                  <a:prstClr val="white"/>
                </a:solidFill>
                <a:ea typeface="Apple LiGothic" pitchFamily="2" charset="-120"/>
              </a:endParaRPr>
            </a:p>
          </p:txBody>
        </p:sp>
        <p:sp>
          <p:nvSpPr>
            <p:cNvPr id="69" name="Rectangle 68"/>
            <p:cNvSpPr/>
            <p:nvPr/>
          </p:nvSpPr>
          <p:spPr>
            <a:xfrm>
              <a:off x="6185480" y="4339033"/>
              <a:ext cx="6446154"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dirty="0">
                <a:solidFill>
                  <a:prstClr val="white"/>
                </a:solidFill>
                <a:ea typeface="Apple LiGothic" pitchFamily="2" charset="-120"/>
              </a:endParaRPr>
            </a:p>
          </p:txBody>
        </p:sp>
        <p:sp>
          <p:nvSpPr>
            <p:cNvPr id="70" name="Rounded Rectangle 69"/>
            <p:cNvSpPr/>
            <p:nvPr/>
          </p:nvSpPr>
          <p:spPr>
            <a:xfrm>
              <a:off x="6300504" y="4423316"/>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US" sz="1800" b="1" dirty="0">
                  <a:solidFill>
                    <a:prstClr val="white"/>
                  </a:solidFill>
                  <a:ea typeface="Apple LiGothic" pitchFamily="2" charset="-120"/>
                </a:rPr>
                <a:t>3</a:t>
              </a:r>
            </a:p>
          </p:txBody>
        </p:sp>
        <p:sp>
          <p:nvSpPr>
            <p:cNvPr id="71" name="Right Triangle 70"/>
            <p:cNvSpPr/>
            <p:nvPr/>
          </p:nvSpPr>
          <p:spPr>
            <a:xfrm flipH="1">
              <a:off x="6185479" y="4126224"/>
              <a:ext cx="192959" cy="21280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dirty="0">
                <a:solidFill>
                  <a:prstClr val="white"/>
                </a:solidFill>
                <a:ea typeface="Apple LiGothic" pitchFamily="2" charset="-120"/>
              </a:endParaRPr>
            </a:p>
          </p:txBody>
        </p:sp>
        <p:sp>
          <p:nvSpPr>
            <p:cNvPr id="72" name="Rectangle 71"/>
            <p:cNvSpPr/>
            <p:nvPr/>
          </p:nvSpPr>
          <p:spPr>
            <a:xfrm>
              <a:off x="7107349" y="4562200"/>
              <a:ext cx="3196749" cy="474991"/>
            </a:xfrm>
            <a:prstGeom prst="rect">
              <a:avLst/>
            </a:prstGeom>
          </p:spPr>
          <p:txBody>
            <a:bodyPr wrap="none">
              <a:spAutoFit/>
            </a:bodyPr>
            <a:lstStyle/>
            <a:p>
              <a:pPr marL="0" lvl="1" defTabSz="685766"/>
              <a:r>
                <a:rPr lang="zh-CN" altLang="en-US" sz="1500" dirty="0">
                  <a:ln w="3175">
                    <a:solidFill>
                      <a:prstClr val="white"/>
                    </a:solidFill>
                  </a:ln>
                  <a:solidFill>
                    <a:prstClr val="white"/>
                  </a:solidFill>
                  <a:ea typeface="PMingLiU" panose="02020500000000000000" pitchFamily="18" charset="-120"/>
                </a:rPr>
                <a:t>開展</a:t>
              </a:r>
              <a:r>
                <a:rPr lang="zh-TW" altLang="en-US" sz="1500" dirty="0">
                  <a:ln w="3175">
                    <a:solidFill>
                      <a:prstClr val="white"/>
                    </a:solidFill>
                  </a:ln>
                  <a:solidFill>
                    <a:prstClr val="white"/>
                  </a:solidFill>
                  <a:ea typeface="Apple LiGothic" pitchFamily="2" charset="-120"/>
                </a:rPr>
                <a:t>複製  </a:t>
              </a:r>
              <a:r>
                <a:rPr lang="en-US" sz="1500" dirty="0">
                  <a:ln w="3175">
                    <a:solidFill>
                      <a:prstClr val="white"/>
                    </a:solidFill>
                  </a:ln>
                  <a:solidFill>
                    <a:prstClr val="white"/>
                  </a:solidFill>
                  <a:ea typeface="Apple LiGothic" pitchFamily="2" charset="-120"/>
                </a:rPr>
                <a:t>Create duplication </a:t>
              </a:r>
            </a:p>
          </p:txBody>
        </p:sp>
      </p:grpSp>
      <p:grpSp>
        <p:nvGrpSpPr>
          <p:cNvPr id="73" name="Group 72"/>
          <p:cNvGrpSpPr/>
          <p:nvPr/>
        </p:nvGrpSpPr>
        <p:grpSpPr>
          <a:xfrm>
            <a:off x="4349908" y="2497938"/>
            <a:ext cx="4794098" cy="747966"/>
            <a:chOff x="6612958" y="3024344"/>
            <a:chExt cx="6018679" cy="1099369"/>
          </a:xfrm>
        </p:grpSpPr>
        <p:sp>
          <p:nvSpPr>
            <p:cNvPr id="74" name="Rectangle 73"/>
            <p:cNvSpPr/>
            <p:nvPr/>
          </p:nvSpPr>
          <p:spPr>
            <a:xfrm>
              <a:off x="6612958" y="3239664"/>
              <a:ext cx="6018679" cy="88404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dirty="0">
                <a:solidFill>
                  <a:prstClr val="white"/>
                </a:solidFill>
                <a:ea typeface="Apple LiGothic" pitchFamily="2" charset="-120"/>
              </a:endParaRPr>
            </a:p>
          </p:txBody>
        </p:sp>
        <p:sp>
          <p:nvSpPr>
            <p:cNvPr id="75" name="Rectangle 74"/>
            <p:cNvSpPr/>
            <p:nvPr/>
          </p:nvSpPr>
          <p:spPr>
            <a:xfrm>
              <a:off x="6805916" y="3024344"/>
              <a:ext cx="5825719" cy="215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dirty="0">
                <a:solidFill>
                  <a:prstClr val="white"/>
                </a:solidFill>
                <a:ea typeface="Apple LiGothic" pitchFamily="2" charset="-120"/>
              </a:endParaRPr>
            </a:p>
          </p:txBody>
        </p:sp>
        <p:sp>
          <p:nvSpPr>
            <p:cNvPr id="76" name="Right Triangle 75"/>
            <p:cNvSpPr/>
            <p:nvPr/>
          </p:nvSpPr>
          <p:spPr>
            <a:xfrm flipH="1">
              <a:off x="6612958" y="3026855"/>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dirty="0">
                <a:solidFill>
                  <a:prstClr val="white"/>
                </a:solidFill>
                <a:ea typeface="Apple LiGothic" pitchFamily="2" charset="-120"/>
              </a:endParaRPr>
            </a:p>
          </p:txBody>
        </p:sp>
        <p:sp>
          <p:nvSpPr>
            <p:cNvPr id="77" name="Rounded Rectangle 76"/>
            <p:cNvSpPr/>
            <p:nvPr/>
          </p:nvSpPr>
          <p:spPr>
            <a:xfrm>
              <a:off x="6731209" y="3332322"/>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US" sz="1800" b="1" dirty="0">
                  <a:solidFill>
                    <a:prstClr val="white"/>
                  </a:solidFill>
                  <a:ea typeface="Apple LiGothic" pitchFamily="2" charset="-120"/>
                </a:rPr>
                <a:t>2</a:t>
              </a:r>
            </a:p>
          </p:txBody>
        </p:sp>
        <p:sp>
          <p:nvSpPr>
            <p:cNvPr id="78" name="Rectangle 77"/>
            <p:cNvSpPr/>
            <p:nvPr/>
          </p:nvSpPr>
          <p:spPr>
            <a:xfrm>
              <a:off x="7561001" y="3291518"/>
              <a:ext cx="5070630" cy="814273"/>
            </a:xfrm>
            <a:prstGeom prst="rect">
              <a:avLst/>
            </a:prstGeom>
          </p:spPr>
          <p:txBody>
            <a:bodyPr wrap="square">
              <a:spAutoFit/>
            </a:bodyPr>
            <a:lstStyle/>
            <a:p>
              <a:pPr marL="0" lvl="1" defTabSz="685766"/>
              <a:r>
                <a:rPr lang="zh-TW" altLang="en-US" sz="1500" dirty="0">
                  <a:ln w="3175">
                    <a:solidFill>
                      <a:prstClr val="white"/>
                    </a:solidFill>
                  </a:ln>
                  <a:solidFill>
                    <a:prstClr val="white"/>
                  </a:solidFill>
                  <a:ea typeface="Apple LiGothic" pitchFamily="2" charset="-120"/>
                  <a:cs typeface="Arial" panose="020B0604020202020204" pitchFamily="34" charset="0"/>
                </a:rPr>
                <a:t>購買美安</a:t>
              </a:r>
              <a:r>
                <a:rPr lang="en-US" altLang="zh-TW" sz="1500" dirty="0">
                  <a:ln w="3175">
                    <a:solidFill>
                      <a:prstClr val="white"/>
                    </a:solidFill>
                  </a:ln>
                  <a:solidFill>
                    <a:prstClr val="white"/>
                  </a:solidFill>
                  <a:ea typeface="Apple LiGothic" pitchFamily="2" charset="-120"/>
                  <a:cs typeface="Arial" panose="020B0604020202020204" pitchFamily="34" charset="0"/>
                </a:rPr>
                <a:t>HK.SHOP.COM</a:t>
              </a:r>
              <a:r>
                <a:rPr lang="zh-TW" altLang="en-US" sz="1500" dirty="0">
                  <a:ln w="3175">
                    <a:solidFill>
                      <a:prstClr val="white"/>
                    </a:solidFill>
                  </a:ln>
                  <a:solidFill>
                    <a:prstClr val="white"/>
                  </a:solidFill>
                  <a:ea typeface="Apple LiGothic" pitchFamily="2" charset="-120"/>
                  <a:cs typeface="Arial" panose="020B0604020202020204" pitchFamily="34" charset="0"/>
                </a:rPr>
                <a:t>夥伴商店產品，帶來</a:t>
              </a:r>
              <a:r>
                <a:rPr lang="en-US" altLang="zh-TW" sz="1500" dirty="0">
                  <a:ln w="3175">
                    <a:solidFill>
                      <a:prstClr val="white"/>
                    </a:solidFill>
                  </a:ln>
                  <a:solidFill>
                    <a:prstClr val="white"/>
                  </a:solidFill>
                  <a:ea typeface="Apple LiGothic" pitchFamily="2" charset="-120"/>
                  <a:cs typeface="Arial" panose="020B0604020202020204" pitchFamily="34" charset="0"/>
                </a:rPr>
                <a:t>IBV</a:t>
              </a:r>
              <a:endParaRPr lang="en-US" sz="1500" dirty="0">
                <a:ln w="3175">
                  <a:solidFill>
                    <a:prstClr val="white"/>
                  </a:solidFill>
                </a:ln>
                <a:solidFill>
                  <a:prstClr val="white"/>
                </a:solidFill>
                <a:ea typeface="Apple LiGothic" pitchFamily="2" charset="-120"/>
              </a:endParaRPr>
            </a:p>
            <a:p>
              <a:pPr marL="0" lvl="1" defTabSz="685766"/>
              <a:r>
                <a:rPr lang="en-US" sz="1500" dirty="0">
                  <a:ln w="3175">
                    <a:solidFill>
                      <a:prstClr val="white"/>
                    </a:solidFill>
                  </a:ln>
                  <a:solidFill>
                    <a:prstClr val="white"/>
                  </a:solidFill>
                  <a:ea typeface="Apple LiGothic" pitchFamily="2" charset="-120"/>
                </a:rPr>
                <a:t>Create IBV with partner stores on HK.SHOP.COM</a:t>
              </a:r>
            </a:p>
          </p:txBody>
        </p:sp>
      </p:grpSp>
      <p:grpSp>
        <p:nvGrpSpPr>
          <p:cNvPr id="79" name="Group 78"/>
          <p:cNvGrpSpPr/>
          <p:nvPr/>
        </p:nvGrpSpPr>
        <p:grpSpPr>
          <a:xfrm>
            <a:off x="4726820" y="1750353"/>
            <a:ext cx="4417349" cy="747967"/>
            <a:chOff x="7009584" y="1924975"/>
            <a:chExt cx="5622050" cy="1099369"/>
          </a:xfrm>
        </p:grpSpPr>
        <p:sp>
          <p:nvSpPr>
            <p:cNvPr id="80" name="Rectangle 79"/>
            <p:cNvSpPr/>
            <p:nvPr/>
          </p:nvSpPr>
          <p:spPr>
            <a:xfrm>
              <a:off x="7202545" y="1924975"/>
              <a:ext cx="5429087" cy="232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dirty="0">
                <a:solidFill>
                  <a:prstClr val="white"/>
                </a:solidFill>
                <a:ea typeface="Apple LiGothic" pitchFamily="2" charset="-120"/>
              </a:endParaRPr>
            </a:p>
          </p:txBody>
        </p:sp>
        <p:sp>
          <p:nvSpPr>
            <p:cNvPr id="81" name="Rectangle 80"/>
            <p:cNvSpPr/>
            <p:nvPr/>
          </p:nvSpPr>
          <p:spPr>
            <a:xfrm>
              <a:off x="7009584" y="2140295"/>
              <a:ext cx="5622050"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dirty="0">
                <a:solidFill>
                  <a:prstClr val="white"/>
                </a:solidFill>
                <a:ea typeface="Apple LiGothic" pitchFamily="2" charset="-120"/>
              </a:endParaRPr>
            </a:p>
          </p:txBody>
        </p:sp>
        <p:sp>
          <p:nvSpPr>
            <p:cNvPr id="82" name="Right Triangle 81"/>
            <p:cNvSpPr/>
            <p:nvPr/>
          </p:nvSpPr>
          <p:spPr>
            <a:xfrm flipH="1">
              <a:off x="7009587" y="1927486"/>
              <a:ext cx="192959" cy="21532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dirty="0">
                <a:solidFill>
                  <a:prstClr val="white"/>
                </a:solidFill>
                <a:ea typeface="Apple LiGothic" pitchFamily="2" charset="-120"/>
              </a:endParaRPr>
            </a:p>
          </p:txBody>
        </p:sp>
        <p:sp>
          <p:nvSpPr>
            <p:cNvPr id="83" name="Rounded Rectangle 82"/>
            <p:cNvSpPr/>
            <p:nvPr/>
          </p:nvSpPr>
          <p:spPr>
            <a:xfrm>
              <a:off x="7148118" y="2219698"/>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US" sz="1800" b="1" dirty="0">
                  <a:solidFill>
                    <a:prstClr val="white"/>
                  </a:solidFill>
                  <a:ea typeface="Apple LiGothic" pitchFamily="2" charset="-120"/>
                </a:rPr>
                <a:t>1</a:t>
              </a:r>
            </a:p>
          </p:txBody>
        </p:sp>
        <p:sp>
          <p:nvSpPr>
            <p:cNvPr id="84" name="Rectangle 83"/>
            <p:cNvSpPr/>
            <p:nvPr/>
          </p:nvSpPr>
          <p:spPr>
            <a:xfrm>
              <a:off x="7945545" y="2166005"/>
              <a:ext cx="3785747" cy="814272"/>
            </a:xfrm>
            <a:prstGeom prst="rect">
              <a:avLst/>
            </a:prstGeom>
          </p:spPr>
          <p:txBody>
            <a:bodyPr wrap="none">
              <a:spAutoFit/>
            </a:bodyPr>
            <a:lstStyle/>
            <a:p>
              <a:pPr marL="0" lvl="1" defTabSz="685766"/>
              <a:r>
                <a:rPr lang="zh-TW" altLang="en-US" sz="1500" dirty="0">
                  <a:ln w="3175">
                    <a:solidFill>
                      <a:prstClr val="white"/>
                    </a:solidFill>
                  </a:ln>
                  <a:solidFill>
                    <a:prstClr val="white"/>
                  </a:solidFill>
                  <a:ea typeface="Apple LiGothic" pitchFamily="2" charset="-120"/>
                  <a:cs typeface="Arial" panose="020B0604020202020204" pitchFamily="34" charset="0"/>
                </a:rPr>
                <a:t>購買美安獨家代理產品帶來</a:t>
              </a:r>
              <a:r>
                <a:rPr lang="en-US" altLang="zh-TW" sz="1500" dirty="0">
                  <a:ln w="3175">
                    <a:solidFill>
                      <a:prstClr val="white"/>
                    </a:solidFill>
                  </a:ln>
                  <a:solidFill>
                    <a:prstClr val="white"/>
                  </a:solidFill>
                  <a:ea typeface="Apple LiGothic" pitchFamily="2" charset="-120"/>
                  <a:cs typeface="Arial" panose="020B0604020202020204" pitchFamily="34" charset="0"/>
                </a:rPr>
                <a:t>BV</a:t>
              </a:r>
              <a:endParaRPr lang="en-US" sz="1500" dirty="0">
                <a:ln w="3175">
                  <a:solidFill>
                    <a:prstClr val="white"/>
                  </a:solidFill>
                </a:ln>
                <a:solidFill>
                  <a:prstClr val="white"/>
                </a:solidFill>
                <a:ea typeface="Apple LiGothic" pitchFamily="2" charset="-120"/>
              </a:endParaRPr>
            </a:p>
            <a:p>
              <a:pPr marL="0" lvl="1" defTabSz="685766"/>
              <a:r>
                <a:rPr lang="en-US" sz="1500" dirty="0">
                  <a:ln w="3175">
                    <a:solidFill>
                      <a:prstClr val="white"/>
                    </a:solidFill>
                  </a:ln>
                  <a:solidFill>
                    <a:prstClr val="white"/>
                  </a:solidFill>
                  <a:ea typeface="Apple LiGothic" pitchFamily="2" charset="-120"/>
                </a:rPr>
                <a:t>Create BV with our exclusive brands</a:t>
              </a:r>
            </a:p>
          </p:txBody>
        </p:sp>
      </p:grpSp>
    </p:spTree>
    <p:extLst>
      <p:ext uri="{BB962C8B-B14F-4D97-AF65-F5344CB8AC3E}">
        <p14:creationId xmlns:p14="http://schemas.microsoft.com/office/powerpoint/2010/main" val="213972136"/>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2950"/>
                            </p:stCondLst>
                            <p:childTnLst>
                              <p:par>
                                <p:cTn id="9" presetID="22" presetClass="entr" presetSubtype="2"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right)">
                                      <p:cBhvr>
                                        <p:cTn id="11" dur="500"/>
                                        <p:tgtEl>
                                          <p:spTgt spid="79"/>
                                        </p:tgtEl>
                                      </p:cBhvr>
                                    </p:animEffect>
                                  </p:childTnLst>
                                </p:cTn>
                              </p:par>
                            </p:childTnLst>
                          </p:cTn>
                        </p:par>
                        <p:par>
                          <p:cTn id="12" fill="hold">
                            <p:stCondLst>
                              <p:cond delay="3450"/>
                            </p:stCondLst>
                            <p:childTnLst>
                              <p:par>
                                <p:cTn id="13" presetID="22" presetClass="entr" presetSubtype="2" fill="hold" nodeType="after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right)">
                                      <p:cBhvr>
                                        <p:cTn id="15" dur="500"/>
                                        <p:tgtEl>
                                          <p:spTgt spid="73"/>
                                        </p:tgtEl>
                                      </p:cBhvr>
                                    </p:animEffect>
                                  </p:childTnLst>
                                </p:cTn>
                              </p:par>
                            </p:childTnLst>
                          </p:cTn>
                        </p:par>
                        <p:par>
                          <p:cTn id="16" fill="hold">
                            <p:stCondLst>
                              <p:cond delay="3950"/>
                            </p:stCondLst>
                            <p:childTnLst>
                              <p:par>
                                <p:cTn id="17" presetID="22" presetClass="entr" presetSubtype="2"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4450"/>
                            </p:stCondLst>
                            <p:childTnLst>
                              <p:par>
                                <p:cTn id="21" presetID="22" presetClass="entr" presetSubtype="2"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right)">
                                      <p:cBhvr>
                                        <p:cTn id="2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flipH="1">
            <a:off x="5093080" y="0"/>
            <a:ext cx="4050926"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prstClr val="white"/>
              </a:solidFill>
              <a:ea typeface="Apple LiGothic" pitchFamily="2" charset="-120"/>
            </a:endParaRPr>
          </a:p>
        </p:txBody>
      </p:sp>
      <p:sp>
        <p:nvSpPr>
          <p:cNvPr id="2" name="Rectangle 1"/>
          <p:cNvSpPr/>
          <p:nvPr/>
        </p:nvSpPr>
        <p:spPr>
          <a:xfrm>
            <a:off x="689167" y="131128"/>
            <a:ext cx="3714750" cy="1084913"/>
          </a:xfrm>
          <a:prstGeom prst="rect">
            <a:avLst/>
          </a:prstGeom>
        </p:spPr>
        <p:txBody>
          <a:bodyPr wrap="square" lIns="68580" tIns="34290" rIns="68580" bIns="34290">
            <a:spAutoFit/>
          </a:bodyPr>
          <a:lstStyle/>
          <a:p>
            <a:pPr algn="ctr"/>
            <a:r>
              <a:rPr lang="zh-TW" altLang="en-US" sz="2100" dirty="0">
                <a:ln>
                  <a:solidFill>
                    <a:prstClr val="white"/>
                  </a:solidFill>
                </a:ln>
                <a:solidFill>
                  <a:prstClr val="white"/>
                </a:solidFill>
                <a:ea typeface="Apple LiGothic" pitchFamily="2" charset="-120"/>
              </a:rPr>
              <a:t>完成</a:t>
            </a:r>
            <a:r>
              <a:rPr lang="en-US" sz="1500" dirty="0">
                <a:ln w="3175">
                  <a:solidFill>
                    <a:prstClr val="white"/>
                  </a:solidFill>
                </a:ln>
                <a:solidFill>
                  <a:prstClr val="white"/>
                </a:solidFill>
                <a:ea typeface="Apple LiGothic" pitchFamily="2" charset="-120"/>
              </a:rPr>
              <a:t>Complete the</a:t>
            </a:r>
            <a:endParaRPr lang="en-US" altLang="zh-TW" sz="1500" dirty="0">
              <a:ln>
                <a:solidFill>
                  <a:prstClr val="white"/>
                </a:solidFill>
              </a:ln>
              <a:solidFill>
                <a:prstClr val="white"/>
              </a:solidFill>
              <a:ea typeface="Apple LiGothic" pitchFamily="2" charset="-120"/>
            </a:endParaRPr>
          </a:p>
          <a:p>
            <a:pPr algn="ctr"/>
            <a:r>
              <a:rPr lang="zh-TW" altLang="en-US" sz="2700" cap="all" dirty="0">
                <a:ln w="3175">
                  <a:solidFill>
                    <a:srgbClr val="00A9FC"/>
                  </a:solidFill>
                </a:ln>
                <a:solidFill>
                  <a:srgbClr val="00A9FC"/>
                </a:solidFill>
                <a:ea typeface="Apple LiGothic" pitchFamily="2" charset="-120"/>
              </a:rPr>
              <a:t>購物年金評量</a:t>
            </a:r>
            <a:r>
              <a:rPr lang="en-US" sz="1500" dirty="0">
                <a:ln w="3175">
                  <a:solidFill>
                    <a:prstClr val="white"/>
                  </a:solidFill>
                </a:ln>
                <a:solidFill>
                  <a:prstClr val="white"/>
                </a:solidFill>
                <a:ea typeface="Apple LiGothic" pitchFamily="2" charset="-120"/>
              </a:rPr>
              <a:t> </a:t>
            </a:r>
          </a:p>
          <a:p>
            <a:pPr algn="ctr"/>
            <a:r>
              <a:rPr lang="en-US" sz="1800" cap="all" dirty="0">
                <a:ln w="3175">
                  <a:solidFill>
                    <a:srgbClr val="00A9FC"/>
                  </a:solidFill>
                </a:ln>
                <a:solidFill>
                  <a:srgbClr val="00A9FC"/>
                </a:solidFill>
                <a:ea typeface="Apple LiGothic" pitchFamily="2" charset="-120"/>
              </a:rPr>
              <a:t>Shopping Annuity</a:t>
            </a:r>
            <a:r>
              <a:rPr lang="en-US" sz="1800" cap="all" baseline="30000" dirty="0">
                <a:ln w="3175">
                  <a:solidFill>
                    <a:srgbClr val="00A9FC"/>
                  </a:solidFill>
                </a:ln>
                <a:solidFill>
                  <a:srgbClr val="00A9FC"/>
                </a:solidFill>
                <a:ea typeface="Apple LiGothic" pitchFamily="2" charset="-120"/>
              </a:rPr>
              <a:t>® </a:t>
            </a:r>
            <a:r>
              <a:rPr lang="en-US" sz="1800" cap="all" dirty="0">
                <a:ln w="3175">
                  <a:solidFill>
                    <a:srgbClr val="00A9FC"/>
                  </a:solidFill>
                </a:ln>
                <a:solidFill>
                  <a:srgbClr val="00A9FC"/>
                </a:solidFill>
                <a:ea typeface="Apple LiGothic" pitchFamily="2" charset="-120"/>
              </a:rPr>
              <a:t>assessment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59" y="1501725"/>
            <a:ext cx="4383965" cy="2531246"/>
          </a:xfrm>
          <a:prstGeom prst="rect">
            <a:avLst/>
          </a:prstGeom>
        </p:spPr>
      </p:pic>
      <p:sp>
        <p:nvSpPr>
          <p:cNvPr id="5" name="Rectangle 4"/>
          <p:cNvSpPr/>
          <p:nvPr/>
        </p:nvSpPr>
        <p:spPr>
          <a:xfrm>
            <a:off x="260677" y="4174985"/>
            <a:ext cx="4572001" cy="792525"/>
          </a:xfrm>
          <a:prstGeom prst="rect">
            <a:avLst/>
          </a:prstGeom>
        </p:spPr>
        <p:txBody>
          <a:bodyPr lIns="68580" tIns="34290" rIns="68580" bIns="34290">
            <a:spAutoFit/>
          </a:bodyPr>
          <a:lstStyle/>
          <a:p>
            <a:pPr marL="128585" algn="ctr" defTabSz="514337"/>
            <a:r>
              <a:rPr lang="zh-TW" altLang="en-US" sz="2300" dirty="0">
                <a:ln>
                  <a:solidFill>
                    <a:prstClr val="white"/>
                  </a:solidFill>
                </a:ln>
                <a:solidFill>
                  <a:prstClr val="white"/>
                </a:solidFill>
                <a:ea typeface="Apple LiGothic" pitchFamily="2" charset="-120"/>
                <a:cs typeface="Arial" panose="020B0604020202020204" pitchFamily="34" charset="0"/>
              </a:rPr>
              <a:t>在此網址下載</a:t>
            </a:r>
            <a:r>
              <a:rPr lang="zh-CN" altLang="en-US" sz="2300" dirty="0">
                <a:ln>
                  <a:solidFill>
                    <a:prstClr val="white"/>
                  </a:solidFill>
                </a:ln>
                <a:solidFill>
                  <a:prstClr val="white"/>
                </a:solidFill>
                <a:ea typeface="PMingLiU" panose="02020500000000000000" pitchFamily="18" charset="-120"/>
                <a:cs typeface="Arial" panose="020B0604020202020204" pitchFamily="34" charset="0"/>
              </a:rPr>
              <a:t>： </a:t>
            </a:r>
            <a:r>
              <a:rPr lang="en-US" sz="2300" dirty="0">
                <a:ln>
                  <a:solidFill>
                    <a:prstClr val="white"/>
                  </a:solidFill>
                </a:ln>
                <a:solidFill>
                  <a:prstClr val="white"/>
                </a:solidFill>
                <a:ea typeface="Apple LiGothic" pitchFamily="2" charset="-120"/>
              </a:rPr>
              <a:t>Download at: </a:t>
            </a:r>
            <a:br>
              <a:rPr lang="en-US" sz="2300" dirty="0">
                <a:ln>
                  <a:solidFill>
                    <a:prstClr val="white"/>
                  </a:solidFill>
                </a:ln>
                <a:solidFill>
                  <a:prstClr val="white"/>
                </a:solidFill>
                <a:ea typeface="Apple LiGothic" pitchFamily="2" charset="-120"/>
              </a:rPr>
            </a:br>
            <a:r>
              <a:rPr lang="en-US" sz="2400" dirty="0">
                <a:ln>
                  <a:solidFill>
                    <a:srgbClr val="00A9FC"/>
                  </a:solidFill>
                </a:ln>
                <a:solidFill>
                  <a:srgbClr val="00A9FC"/>
                </a:solidFill>
                <a:ea typeface="Apple LiGothic" pitchFamily="2" charset="-120"/>
              </a:rPr>
              <a:t>www.shoppingannuity.com </a:t>
            </a:r>
          </a:p>
        </p:txBody>
      </p:sp>
      <p:sp>
        <p:nvSpPr>
          <p:cNvPr id="7" name="Rectangle 6"/>
          <p:cNvSpPr/>
          <p:nvPr/>
        </p:nvSpPr>
        <p:spPr>
          <a:xfrm>
            <a:off x="5455214" y="417689"/>
            <a:ext cx="3326655" cy="948337"/>
          </a:xfrm>
          <a:prstGeom prst="rect">
            <a:avLst/>
          </a:prstGeom>
        </p:spPr>
        <p:txBody>
          <a:bodyPr wrap="square" lIns="68580" tIns="34290" rIns="68580" bIns="34290">
            <a:spAutoFit/>
          </a:bodyPr>
          <a:lstStyle/>
          <a:p>
            <a:pPr marL="128585" algn="ctr" defTabSz="514337">
              <a:spcAft>
                <a:spcPts val="338"/>
              </a:spcAft>
            </a:pPr>
            <a:r>
              <a:rPr lang="zh-TW" altLang="en-US" sz="1800" dirty="0">
                <a:ln>
                  <a:solidFill>
                    <a:prstClr val="white"/>
                  </a:solidFill>
                </a:ln>
                <a:solidFill>
                  <a:prstClr val="white"/>
                </a:solidFill>
                <a:ea typeface="Apple LiGothic" pitchFamily="2" charset="-120"/>
              </a:rPr>
              <a:t>購物年金評量將會協助你</a:t>
            </a:r>
            <a:r>
              <a:rPr lang="zh-CN" altLang="en-US" sz="1800" dirty="0">
                <a:ln>
                  <a:solidFill>
                    <a:prstClr val="white"/>
                  </a:solidFill>
                </a:ln>
                <a:solidFill>
                  <a:prstClr val="white"/>
                </a:solidFill>
                <a:ea typeface="PMingLiU" panose="02020500000000000000" pitchFamily="18" charset="-120"/>
              </a:rPr>
              <a:t>：</a:t>
            </a:r>
            <a:endParaRPr lang="en-US" altLang="zh-TW" sz="1800" dirty="0">
              <a:ln>
                <a:solidFill>
                  <a:prstClr val="white"/>
                </a:solidFill>
              </a:ln>
              <a:solidFill>
                <a:prstClr val="white"/>
              </a:solidFill>
              <a:ea typeface="Apple LiGothic" pitchFamily="2" charset="-120"/>
            </a:endParaRPr>
          </a:p>
          <a:p>
            <a:pPr marL="128585" algn="ctr" defTabSz="514337">
              <a:spcAft>
                <a:spcPts val="338"/>
              </a:spcAft>
            </a:pPr>
            <a:r>
              <a:rPr lang="en-US" sz="1800" dirty="0">
                <a:ln>
                  <a:solidFill>
                    <a:prstClr val="white"/>
                  </a:solidFill>
                </a:ln>
                <a:solidFill>
                  <a:prstClr val="white"/>
                </a:solidFill>
                <a:ea typeface="Apple LiGothic" pitchFamily="2" charset="-120"/>
              </a:rPr>
              <a:t>The Shopping Annuity Assessment will:</a:t>
            </a:r>
          </a:p>
        </p:txBody>
      </p:sp>
      <p:sp>
        <p:nvSpPr>
          <p:cNvPr id="10" name="Rectangle 9"/>
          <p:cNvSpPr/>
          <p:nvPr/>
        </p:nvSpPr>
        <p:spPr>
          <a:xfrm>
            <a:off x="6321745" y="1756151"/>
            <a:ext cx="2337932" cy="1271502"/>
          </a:xfrm>
          <a:prstGeom prst="rect">
            <a:avLst/>
          </a:prstGeom>
        </p:spPr>
        <p:txBody>
          <a:bodyPr wrap="square" lIns="68580" tIns="34290" rIns="68580" bIns="34290">
            <a:spAutoFit/>
          </a:bodyPr>
          <a:lstStyle/>
          <a:p>
            <a:pPr marL="0" lvl="2" defTabSz="514337">
              <a:spcAft>
                <a:spcPts val="338"/>
              </a:spcAft>
            </a:pPr>
            <a:r>
              <a:rPr lang="zh-TW" altLang="en-US" sz="1500" dirty="0">
                <a:ln w="3175">
                  <a:solidFill>
                    <a:prstClr val="white"/>
                  </a:solidFill>
                </a:ln>
                <a:solidFill>
                  <a:prstClr val="white"/>
                </a:solidFill>
                <a:ea typeface="Apple LiGothic" pitchFamily="2" charset="-120"/>
              </a:rPr>
              <a:t>找出你可以使用美安獨家</a:t>
            </a:r>
            <a:r>
              <a:rPr lang="zh-CN" altLang="en-US" sz="1500" dirty="0">
                <a:ln w="3175">
                  <a:solidFill>
                    <a:prstClr val="white"/>
                  </a:solidFill>
                </a:ln>
                <a:solidFill>
                  <a:prstClr val="white"/>
                </a:solidFill>
                <a:ea typeface="PMingLiU" panose="02020500000000000000" pitchFamily="18" charset="-120"/>
              </a:rPr>
              <a:t>品牌</a:t>
            </a:r>
            <a:r>
              <a:rPr lang="zh-TW" altLang="en-US" sz="1500" dirty="0">
                <a:ln w="3175">
                  <a:solidFill>
                    <a:prstClr val="white"/>
                  </a:solidFill>
                </a:ln>
                <a:solidFill>
                  <a:prstClr val="white"/>
                </a:solidFill>
                <a:ea typeface="Apple LiGothic" pitchFamily="2" charset="-120"/>
              </a:rPr>
              <a:t>產品取代的家用品</a:t>
            </a:r>
            <a:endParaRPr lang="en-US" sz="1500" dirty="0">
              <a:ln w="3175">
                <a:solidFill>
                  <a:prstClr val="white"/>
                </a:solidFill>
              </a:ln>
              <a:solidFill>
                <a:prstClr val="white"/>
              </a:solidFill>
              <a:ea typeface="Apple LiGothic" pitchFamily="2" charset="-120"/>
            </a:endParaRPr>
          </a:p>
          <a:p>
            <a:pPr marL="0" lvl="2" defTabSz="514337">
              <a:spcAft>
                <a:spcPts val="338"/>
              </a:spcAft>
            </a:pPr>
            <a:r>
              <a:rPr lang="en-US" sz="1500" dirty="0">
                <a:ln w="3175">
                  <a:solidFill>
                    <a:prstClr val="white"/>
                  </a:solidFill>
                </a:ln>
                <a:solidFill>
                  <a:prstClr val="white"/>
                </a:solidFill>
                <a:ea typeface="Apple LiGothic" pitchFamily="2" charset="-120"/>
              </a:rPr>
              <a:t>Identify the products you could replace with the company’s exclusive brands</a:t>
            </a:r>
          </a:p>
        </p:txBody>
      </p:sp>
      <p:sp>
        <p:nvSpPr>
          <p:cNvPr id="11" name="Rectangle 10"/>
          <p:cNvSpPr/>
          <p:nvPr/>
        </p:nvSpPr>
        <p:spPr>
          <a:xfrm>
            <a:off x="6321745" y="3333574"/>
            <a:ext cx="2644835" cy="809837"/>
          </a:xfrm>
          <a:prstGeom prst="rect">
            <a:avLst/>
          </a:prstGeom>
        </p:spPr>
        <p:txBody>
          <a:bodyPr wrap="square" lIns="68580" tIns="34290" rIns="68580" bIns="34290">
            <a:spAutoFit/>
          </a:bodyPr>
          <a:lstStyle/>
          <a:p>
            <a:pPr marL="0" lvl="2" defTabSz="514337">
              <a:spcAft>
                <a:spcPts val="338"/>
              </a:spcAft>
            </a:pPr>
            <a:r>
              <a:rPr lang="zh-TW" altLang="en-US" sz="1500" dirty="0">
                <a:ln w="3175">
                  <a:solidFill>
                    <a:prstClr val="white"/>
                  </a:solidFill>
                </a:ln>
                <a:solidFill>
                  <a:prstClr val="white"/>
                </a:solidFill>
                <a:ea typeface="Apple LiGothic" pitchFamily="2" charset="-120"/>
                <a:cs typeface="Arial" panose="020B0604020202020204" pitchFamily="34" charset="0"/>
              </a:rPr>
              <a:t>計算出預估的</a:t>
            </a:r>
            <a:r>
              <a:rPr lang="en-US" altLang="zh-TW" sz="1500" dirty="0">
                <a:ln w="3175">
                  <a:solidFill>
                    <a:prstClr val="white"/>
                  </a:solidFill>
                </a:ln>
                <a:solidFill>
                  <a:prstClr val="white"/>
                </a:solidFill>
                <a:ea typeface="Apple LiGothic" pitchFamily="2" charset="-120"/>
                <a:cs typeface="Arial" panose="020B0604020202020204" pitchFamily="34" charset="0"/>
              </a:rPr>
              <a:t>BV</a:t>
            </a:r>
            <a:r>
              <a:rPr lang="zh-TW" altLang="en-US" sz="1500" dirty="0">
                <a:ln w="3175">
                  <a:solidFill>
                    <a:prstClr val="white"/>
                  </a:solidFill>
                </a:ln>
                <a:solidFill>
                  <a:prstClr val="white"/>
                </a:solidFill>
                <a:ea typeface="Apple LiGothic" pitchFamily="2" charset="-120"/>
                <a:cs typeface="Arial" panose="020B0604020202020204" pitchFamily="34" charset="0"/>
              </a:rPr>
              <a:t>及現金回贈</a:t>
            </a:r>
            <a:endParaRPr lang="en-US" sz="1500" dirty="0">
              <a:ln w="3175">
                <a:solidFill>
                  <a:prstClr val="white"/>
                </a:solidFill>
              </a:ln>
              <a:solidFill>
                <a:prstClr val="white"/>
              </a:solidFill>
              <a:ea typeface="Apple LiGothic" pitchFamily="2" charset="-120"/>
            </a:endParaRPr>
          </a:p>
          <a:p>
            <a:pPr marL="0" lvl="2" defTabSz="514337">
              <a:spcAft>
                <a:spcPts val="338"/>
              </a:spcAft>
            </a:pPr>
            <a:r>
              <a:rPr lang="en-US" sz="1500" dirty="0">
                <a:ln w="3175">
                  <a:solidFill>
                    <a:prstClr val="white"/>
                  </a:solidFill>
                </a:ln>
                <a:solidFill>
                  <a:prstClr val="white"/>
                </a:solidFill>
                <a:ea typeface="Apple LiGothic" pitchFamily="2" charset="-120"/>
              </a:rPr>
              <a:t>Calculate the BV and Cashback potential</a:t>
            </a:r>
          </a:p>
        </p:txBody>
      </p:sp>
      <p:grpSp>
        <p:nvGrpSpPr>
          <p:cNvPr id="50" name="Group 49"/>
          <p:cNvGrpSpPr/>
          <p:nvPr/>
        </p:nvGrpSpPr>
        <p:grpSpPr>
          <a:xfrm>
            <a:off x="5577538" y="3290420"/>
            <a:ext cx="617220" cy="617220"/>
            <a:chOff x="7436717" y="4387227"/>
            <a:chExt cx="822960" cy="822960"/>
          </a:xfrm>
        </p:grpSpPr>
        <p:sp>
          <p:nvSpPr>
            <p:cNvPr id="9" name="Oval 8"/>
            <p:cNvSpPr/>
            <p:nvPr/>
          </p:nvSpPr>
          <p:spPr>
            <a:xfrm>
              <a:off x="7436717" y="4387227"/>
              <a:ext cx="822960" cy="8229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a typeface="Apple LiGothic" pitchFamily="2" charset="-120"/>
              </a:endParaRPr>
            </a:p>
          </p:txBody>
        </p:sp>
        <p:grpSp>
          <p:nvGrpSpPr>
            <p:cNvPr id="37" name="Group 27"/>
            <p:cNvGrpSpPr>
              <a:grpSpLocks noChangeAspect="1"/>
            </p:cNvGrpSpPr>
            <p:nvPr/>
          </p:nvGrpSpPr>
          <p:grpSpPr bwMode="auto">
            <a:xfrm>
              <a:off x="7671218" y="4589364"/>
              <a:ext cx="353958" cy="418687"/>
              <a:chOff x="3607" y="77"/>
              <a:chExt cx="432" cy="511"/>
            </a:xfrm>
            <a:solidFill>
              <a:schemeClr val="bg1"/>
            </a:solidFill>
          </p:grpSpPr>
          <p:sp>
            <p:nvSpPr>
              <p:cNvPr id="40" name="Freeform 29"/>
              <p:cNvSpPr>
                <a:spLocks noEditPoints="1"/>
              </p:cNvSpPr>
              <p:nvPr/>
            </p:nvSpPr>
            <p:spPr bwMode="auto">
              <a:xfrm>
                <a:off x="3607" y="77"/>
                <a:ext cx="432" cy="511"/>
              </a:xfrm>
              <a:custGeom>
                <a:avLst/>
                <a:gdLst>
                  <a:gd name="T0" fmla="*/ 1990 w 3022"/>
                  <a:gd name="T1" fmla="*/ 2892 h 3576"/>
                  <a:gd name="T2" fmla="*/ 2022 w 3022"/>
                  <a:gd name="T3" fmla="*/ 3134 h 3576"/>
                  <a:gd name="T4" fmla="*/ 2479 w 3022"/>
                  <a:gd name="T5" fmla="*/ 3123 h 3576"/>
                  <a:gd name="T6" fmla="*/ 2490 w 3022"/>
                  <a:gd name="T7" fmla="*/ 2875 h 3576"/>
                  <a:gd name="T8" fmla="*/ 1315 w 3022"/>
                  <a:gd name="T9" fmla="*/ 2840 h 3576"/>
                  <a:gd name="T10" fmla="*/ 1244 w 3022"/>
                  <a:gd name="T11" fmla="*/ 2911 h 3576"/>
                  <a:gd name="T12" fmla="*/ 1296 w 3022"/>
                  <a:gd name="T13" fmla="*/ 3140 h 3576"/>
                  <a:gd name="T14" fmla="*/ 1747 w 3022"/>
                  <a:gd name="T15" fmla="*/ 3108 h 3576"/>
                  <a:gd name="T16" fmla="*/ 1736 w 3022"/>
                  <a:gd name="T17" fmla="*/ 2860 h 3576"/>
                  <a:gd name="T18" fmla="*/ 564 w 3022"/>
                  <a:gd name="T19" fmla="*/ 2843 h 3576"/>
                  <a:gd name="T20" fmla="*/ 512 w 3022"/>
                  <a:gd name="T21" fmla="*/ 3072 h 3576"/>
                  <a:gd name="T22" fmla="*/ 582 w 3022"/>
                  <a:gd name="T23" fmla="*/ 3143 h 3576"/>
                  <a:gd name="T24" fmla="*/ 1022 w 3022"/>
                  <a:gd name="T25" fmla="*/ 3092 h 3576"/>
                  <a:gd name="T26" fmla="*/ 990 w 3022"/>
                  <a:gd name="T27" fmla="*/ 2850 h 3576"/>
                  <a:gd name="T28" fmla="*/ 2022 w 3022"/>
                  <a:gd name="T29" fmla="*/ 2305 h 3576"/>
                  <a:gd name="T30" fmla="*/ 1990 w 3022"/>
                  <a:gd name="T31" fmla="*/ 2548 h 3576"/>
                  <a:gd name="T32" fmla="*/ 2429 w 3022"/>
                  <a:gd name="T33" fmla="*/ 2599 h 3576"/>
                  <a:gd name="T34" fmla="*/ 2500 w 3022"/>
                  <a:gd name="T35" fmla="*/ 2528 h 3576"/>
                  <a:gd name="T36" fmla="*/ 2448 w 3022"/>
                  <a:gd name="T37" fmla="*/ 2299 h 3576"/>
                  <a:gd name="T38" fmla="*/ 1265 w 3022"/>
                  <a:gd name="T39" fmla="*/ 2317 h 3576"/>
                  <a:gd name="T40" fmla="*/ 1254 w 3022"/>
                  <a:gd name="T41" fmla="*/ 2565 h 3576"/>
                  <a:gd name="T42" fmla="*/ 1706 w 3022"/>
                  <a:gd name="T43" fmla="*/ 2597 h 3576"/>
                  <a:gd name="T44" fmla="*/ 1756 w 3022"/>
                  <a:gd name="T45" fmla="*/ 2367 h 3576"/>
                  <a:gd name="T46" fmla="*/ 1687 w 3022"/>
                  <a:gd name="T47" fmla="*/ 2297 h 3576"/>
                  <a:gd name="T48" fmla="*/ 522 w 3022"/>
                  <a:gd name="T49" fmla="*/ 2331 h 3576"/>
                  <a:gd name="T50" fmla="*/ 533 w 3022"/>
                  <a:gd name="T51" fmla="*/ 2579 h 3576"/>
                  <a:gd name="T52" fmla="*/ 990 w 3022"/>
                  <a:gd name="T53" fmla="*/ 2589 h 3576"/>
                  <a:gd name="T54" fmla="*/ 1022 w 3022"/>
                  <a:gd name="T55" fmla="*/ 2348 h 3576"/>
                  <a:gd name="T56" fmla="*/ 582 w 3022"/>
                  <a:gd name="T57" fmla="*/ 2297 h 3576"/>
                  <a:gd name="T58" fmla="*/ 1990 w 3022"/>
                  <a:gd name="T59" fmla="*/ 1814 h 3576"/>
                  <a:gd name="T60" fmla="*/ 2022 w 3022"/>
                  <a:gd name="T61" fmla="*/ 2055 h 3576"/>
                  <a:gd name="T62" fmla="*/ 2479 w 3022"/>
                  <a:gd name="T63" fmla="*/ 2044 h 3576"/>
                  <a:gd name="T64" fmla="*/ 2490 w 3022"/>
                  <a:gd name="T65" fmla="*/ 1797 h 3576"/>
                  <a:gd name="T66" fmla="*/ 1315 w 3022"/>
                  <a:gd name="T67" fmla="*/ 1763 h 3576"/>
                  <a:gd name="T68" fmla="*/ 1244 w 3022"/>
                  <a:gd name="T69" fmla="*/ 1833 h 3576"/>
                  <a:gd name="T70" fmla="*/ 1296 w 3022"/>
                  <a:gd name="T71" fmla="*/ 2062 h 3576"/>
                  <a:gd name="T72" fmla="*/ 1747 w 3022"/>
                  <a:gd name="T73" fmla="*/ 2031 h 3576"/>
                  <a:gd name="T74" fmla="*/ 1736 w 3022"/>
                  <a:gd name="T75" fmla="*/ 1783 h 3576"/>
                  <a:gd name="T76" fmla="*/ 564 w 3022"/>
                  <a:gd name="T77" fmla="*/ 1765 h 3576"/>
                  <a:gd name="T78" fmla="*/ 512 w 3022"/>
                  <a:gd name="T79" fmla="*/ 1994 h 3576"/>
                  <a:gd name="T80" fmla="*/ 582 w 3022"/>
                  <a:gd name="T81" fmla="*/ 2065 h 3576"/>
                  <a:gd name="T82" fmla="*/ 1022 w 3022"/>
                  <a:gd name="T83" fmla="*/ 2013 h 3576"/>
                  <a:gd name="T84" fmla="*/ 990 w 3022"/>
                  <a:gd name="T85" fmla="*/ 1772 h 3576"/>
                  <a:gd name="T86" fmla="*/ 506 w 3022"/>
                  <a:gd name="T87" fmla="*/ 432 h 3576"/>
                  <a:gd name="T88" fmla="*/ 474 w 3022"/>
                  <a:gd name="T89" fmla="*/ 1450 h 3576"/>
                  <a:gd name="T90" fmla="*/ 2459 w 3022"/>
                  <a:gd name="T91" fmla="*/ 1501 h 3576"/>
                  <a:gd name="T92" fmla="*/ 2530 w 3022"/>
                  <a:gd name="T93" fmla="*/ 1430 h 3576"/>
                  <a:gd name="T94" fmla="*/ 2478 w 3022"/>
                  <a:gd name="T95" fmla="*/ 425 h 3576"/>
                  <a:gd name="T96" fmla="*/ 2910 w 3022"/>
                  <a:gd name="T97" fmla="*/ 7 h 3576"/>
                  <a:gd name="T98" fmla="*/ 3006 w 3022"/>
                  <a:gd name="T99" fmla="*/ 112 h 3576"/>
                  <a:gd name="T100" fmla="*/ 2994 w 3022"/>
                  <a:gd name="T101" fmla="*/ 3506 h 3576"/>
                  <a:gd name="T102" fmla="*/ 161 w 3022"/>
                  <a:gd name="T103" fmla="*/ 3576 h 3576"/>
                  <a:gd name="T104" fmla="*/ 13 w 3022"/>
                  <a:gd name="T105" fmla="*/ 3475 h 3576"/>
                  <a:gd name="T106" fmla="*/ 12 w 3022"/>
                  <a:gd name="T107" fmla="*/ 98 h 3576"/>
                  <a:gd name="T108" fmla="*/ 161 w 3022"/>
                  <a:gd name="T109" fmla="*/ 0 h 3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22" h="3576">
                    <a:moveTo>
                      <a:pt x="2057" y="2840"/>
                    </a:moveTo>
                    <a:lnTo>
                      <a:pt x="2039" y="2843"/>
                    </a:lnTo>
                    <a:lnTo>
                      <a:pt x="2022" y="2850"/>
                    </a:lnTo>
                    <a:lnTo>
                      <a:pt x="2008" y="2860"/>
                    </a:lnTo>
                    <a:lnTo>
                      <a:pt x="1997" y="2875"/>
                    </a:lnTo>
                    <a:lnTo>
                      <a:pt x="1990" y="2892"/>
                    </a:lnTo>
                    <a:lnTo>
                      <a:pt x="1988" y="2911"/>
                    </a:lnTo>
                    <a:lnTo>
                      <a:pt x="1988" y="3072"/>
                    </a:lnTo>
                    <a:lnTo>
                      <a:pt x="1990" y="3092"/>
                    </a:lnTo>
                    <a:lnTo>
                      <a:pt x="1997" y="3108"/>
                    </a:lnTo>
                    <a:lnTo>
                      <a:pt x="2008" y="3123"/>
                    </a:lnTo>
                    <a:lnTo>
                      <a:pt x="2022" y="3134"/>
                    </a:lnTo>
                    <a:lnTo>
                      <a:pt x="2039" y="3140"/>
                    </a:lnTo>
                    <a:lnTo>
                      <a:pt x="2057" y="3143"/>
                    </a:lnTo>
                    <a:lnTo>
                      <a:pt x="2429" y="3143"/>
                    </a:lnTo>
                    <a:lnTo>
                      <a:pt x="2448" y="3140"/>
                    </a:lnTo>
                    <a:lnTo>
                      <a:pt x="2466" y="3134"/>
                    </a:lnTo>
                    <a:lnTo>
                      <a:pt x="2479" y="3123"/>
                    </a:lnTo>
                    <a:lnTo>
                      <a:pt x="2490" y="3108"/>
                    </a:lnTo>
                    <a:lnTo>
                      <a:pt x="2497" y="3092"/>
                    </a:lnTo>
                    <a:lnTo>
                      <a:pt x="2500" y="3072"/>
                    </a:lnTo>
                    <a:lnTo>
                      <a:pt x="2500" y="2911"/>
                    </a:lnTo>
                    <a:lnTo>
                      <a:pt x="2497" y="2892"/>
                    </a:lnTo>
                    <a:lnTo>
                      <a:pt x="2490" y="2875"/>
                    </a:lnTo>
                    <a:lnTo>
                      <a:pt x="2479" y="2860"/>
                    </a:lnTo>
                    <a:lnTo>
                      <a:pt x="2466" y="2850"/>
                    </a:lnTo>
                    <a:lnTo>
                      <a:pt x="2448" y="2843"/>
                    </a:lnTo>
                    <a:lnTo>
                      <a:pt x="2429" y="2840"/>
                    </a:lnTo>
                    <a:lnTo>
                      <a:pt x="2057" y="2840"/>
                    </a:lnTo>
                    <a:close/>
                    <a:moveTo>
                      <a:pt x="1315" y="2840"/>
                    </a:moveTo>
                    <a:lnTo>
                      <a:pt x="1296" y="2843"/>
                    </a:lnTo>
                    <a:lnTo>
                      <a:pt x="1279" y="2850"/>
                    </a:lnTo>
                    <a:lnTo>
                      <a:pt x="1265" y="2860"/>
                    </a:lnTo>
                    <a:lnTo>
                      <a:pt x="1254" y="2875"/>
                    </a:lnTo>
                    <a:lnTo>
                      <a:pt x="1248" y="2892"/>
                    </a:lnTo>
                    <a:lnTo>
                      <a:pt x="1244" y="2911"/>
                    </a:lnTo>
                    <a:lnTo>
                      <a:pt x="1244" y="3072"/>
                    </a:lnTo>
                    <a:lnTo>
                      <a:pt x="1248" y="3092"/>
                    </a:lnTo>
                    <a:lnTo>
                      <a:pt x="1254" y="3108"/>
                    </a:lnTo>
                    <a:lnTo>
                      <a:pt x="1265" y="3123"/>
                    </a:lnTo>
                    <a:lnTo>
                      <a:pt x="1279" y="3134"/>
                    </a:lnTo>
                    <a:lnTo>
                      <a:pt x="1296" y="3140"/>
                    </a:lnTo>
                    <a:lnTo>
                      <a:pt x="1315" y="3143"/>
                    </a:lnTo>
                    <a:lnTo>
                      <a:pt x="1687" y="3143"/>
                    </a:lnTo>
                    <a:lnTo>
                      <a:pt x="1706" y="3140"/>
                    </a:lnTo>
                    <a:lnTo>
                      <a:pt x="1722" y="3134"/>
                    </a:lnTo>
                    <a:lnTo>
                      <a:pt x="1736" y="3123"/>
                    </a:lnTo>
                    <a:lnTo>
                      <a:pt x="1747" y="3108"/>
                    </a:lnTo>
                    <a:lnTo>
                      <a:pt x="1754" y="3092"/>
                    </a:lnTo>
                    <a:lnTo>
                      <a:pt x="1756" y="3072"/>
                    </a:lnTo>
                    <a:lnTo>
                      <a:pt x="1756" y="2911"/>
                    </a:lnTo>
                    <a:lnTo>
                      <a:pt x="1754" y="2892"/>
                    </a:lnTo>
                    <a:lnTo>
                      <a:pt x="1747" y="2875"/>
                    </a:lnTo>
                    <a:lnTo>
                      <a:pt x="1736" y="2860"/>
                    </a:lnTo>
                    <a:lnTo>
                      <a:pt x="1722" y="2850"/>
                    </a:lnTo>
                    <a:lnTo>
                      <a:pt x="1706" y="2843"/>
                    </a:lnTo>
                    <a:lnTo>
                      <a:pt x="1687" y="2840"/>
                    </a:lnTo>
                    <a:lnTo>
                      <a:pt x="1315" y="2840"/>
                    </a:lnTo>
                    <a:close/>
                    <a:moveTo>
                      <a:pt x="582" y="2840"/>
                    </a:moveTo>
                    <a:lnTo>
                      <a:pt x="564" y="2843"/>
                    </a:lnTo>
                    <a:lnTo>
                      <a:pt x="546" y="2850"/>
                    </a:lnTo>
                    <a:lnTo>
                      <a:pt x="533" y="2860"/>
                    </a:lnTo>
                    <a:lnTo>
                      <a:pt x="522" y="2875"/>
                    </a:lnTo>
                    <a:lnTo>
                      <a:pt x="515" y="2892"/>
                    </a:lnTo>
                    <a:lnTo>
                      <a:pt x="512" y="2911"/>
                    </a:lnTo>
                    <a:lnTo>
                      <a:pt x="512" y="3072"/>
                    </a:lnTo>
                    <a:lnTo>
                      <a:pt x="515" y="3092"/>
                    </a:lnTo>
                    <a:lnTo>
                      <a:pt x="522" y="3108"/>
                    </a:lnTo>
                    <a:lnTo>
                      <a:pt x="533" y="3123"/>
                    </a:lnTo>
                    <a:lnTo>
                      <a:pt x="546" y="3134"/>
                    </a:lnTo>
                    <a:lnTo>
                      <a:pt x="564" y="3140"/>
                    </a:lnTo>
                    <a:lnTo>
                      <a:pt x="582" y="3143"/>
                    </a:lnTo>
                    <a:lnTo>
                      <a:pt x="953" y="3143"/>
                    </a:lnTo>
                    <a:lnTo>
                      <a:pt x="973" y="3140"/>
                    </a:lnTo>
                    <a:lnTo>
                      <a:pt x="990" y="3134"/>
                    </a:lnTo>
                    <a:lnTo>
                      <a:pt x="1004" y="3123"/>
                    </a:lnTo>
                    <a:lnTo>
                      <a:pt x="1015" y="3108"/>
                    </a:lnTo>
                    <a:lnTo>
                      <a:pt x="1022" y="3092"/>
                    </a:lnTo>
                    <a:lnTo>
                      <a:pt x="1024" y="3072"/>
                    </a:lnTo>
                    <a:lnTo>
                      <a:pt x="1024" y="2911"/>
                    </a:lnTo>
                    <a:lnTo>
                      <a:pt x="1022" y="2892"/>
                    </a:lnTo>
                    <a:lnTo>
                      <a:pt x="1015" y="2875"/>
                    </a:lnTo>
                    <a:lnTo>
                      <a:pt x="1004" y="2860"/>
                    </a:lnTo>
                    <a:lnTo>
                      <a:pt x="990" y="2850"/>
                    </a:lnTo>
                    <a:lnTo>
                      <a:pt x="973" y="2843"/>
                    </a:lnTo>
                    <a:lnTo>
                      <a:pt x="953" y="2840"/>
                    </a:lnTo>
                    <a:lnTo>
                      <a:pt x="582" y="2840"/>
                    </a:lnTo>
                    <a:close/>
                    <a:moveTo>
                      <a:pt x="2057" y="2297"/>
                    </a:moveTo>
                    <a:lnTo>
                      <a:pt x="2039" y="2299"/>
                    </a:lnTo>
                    <a:lnTo>
                      <a:pt x="2022" y="2305"/>
                    </a:lnTo>
                    <a:lnTo>
                      <a:pt x="2008" y="2317"/>
                    </a:lnTo>
                    <a:lnTo>
                      <a:pt x="1997" y="2331"/>
                    </a:lnTo>
                    <a:lnTo>
                      <a:pt x="1990" y="2348"/>
                    </a:lnTo>
                    <a:lnTo>
                      <a:pt x="1988" y="2367"/>
                    </a:lnTo>
                    <a:lnTo>
                      <a:pt x="1988" y="2528"/>
                    </a:lnTo>
                    <a:lnTo>
                      <a:pt x="1990" y="2548"/>
                    </a:lnTo>
                    <a:lnTo>
                      <a:pt x="1997" y="2565"/>
                    </a:lnTo>
                    <a:lnTo>
                      <a:pt x="2008" y="2579"/>
                    </a:lnTo>
                    <a:lnTo>
                      <a:pt x="2022" y="2589"/>
                    </a:lnTo>
                    <a:lnTo>
                      <a:pt x="2039" y="2597"/>
                    </a:lnTo>
                    <a:lnTo>
                      <a:pt x="2057" y="2599"/>
                    </a:lnTo>
                    <a:lnTo>
                      <a:pt x="2429" y="2599"/>
                    </a:lnTo>
                    <a:lnTo>
                      <a:pt x="2448" y="2597"/>
                    </a:lnTo>
                    <a:lnTo>
                      <a:pt x="2466" y="2589"/>
                    </a:lnTo>
                    <a:lnTo>
                      <a:pt x="2479" y="2579"/>
                    </a:lnTo>
                    <a:lnTo>
                      <a:pt x="2490" y="2565"/>
                    </a:lnTo>
                    <a:lnTo>
                      <a:pt x="2497" y="2548"/>
                    </a:lnTo>
                    <a:lnTo>
                      <a:pt x="2500" y="2528"/>
                    </a:lnTo>
                    <a:lnTo>
                      <a:pt x="2500" y="2367"/>
                    </a:lnTo>
                    <a:lnTo>
                      <a:pt x="2497" y="2348"/>
                    </a:lnTo>
                    <a:lnTo>
                      <a:pt x="2490" y="2331"/>
                    </a:lnTo>
                    <a:lnTo>
                      <a:pt x="2479" y="2317"/>
                    </a:lnTo>
                    <a:lnTo>
                      <a:pt x="2466" y="2305"/>
                    </a:lnTo>
                    <a:lnTo>
                      <a:pt x="2448" y="2299"/>
                    </a:lnTo>
                    <a:lnTo>
                      <a:pt x="2429" y="2297"/>
                    </a:lnTo>
                    <a:lnTo>
                      <a:pt x="2057" y="2297"/>
                    </a:lnTo>
                    <a:close/>
                    <a:moveTo>
                      <a:pt x="1315" y="2297"/>
                    </a:moveTo>
                    <a:lnTo>
                      <a:pt x="1296" y="2299"/>
                    </a:lnTo>
                    <a:lnTo>
                      <a:pt x="1279" y="2305"/>
                    </a:lnTo>
                    <a:lnTo>
                      <a:pt x="1265" y="2317"/>
                    </a:lnTo>
                    <a:lnTo>
                      <a:pt x="1254" y="2331"/>
                    </a:lnTo>
                    <a:lnTo>
                      <a:pt x="1248" y="2348"/>
                    </a:lnTo>
                    <a:lnTo>
                      <a:pt x="1244" y="2367"/>
                    </a:lnTo>
                    <a:lnTo>
                      <a:pt x="1244" y="2528"/>
                    </a:lnTo>
                    <a:lnTo>
                      <a:pt x="1248" y="2548"/>
                    </a:lnTo>
                    <a:lnTo>
                      <a:pt x="1254" y="2565"/>
                    </a:lnTo>
                    <a:lnTo>
                      <a:pt x="1265" y="2579"/>
                    </a:lnTo>
                    <a:lnTo>
                      <a:pt x="1279" y="2589"/>
                    </a:lnTo>
                    <a:lnTo>
                      <a:pt x="1296" y="2597"/>
                    </a:lnTo>
                    <a:lnTo>
                      <a:pt x="1315" y="2599"/>
                    </a:lnTo>
                    <a:lnTo>
                      <a:pt x="1687" y="2599"/>
                    </a:lnTo>
                    <a:lnTo>
                      <a:pt x="1706" y="2597"/>
                    </a:lnTo>
                    <a:lnTo>
                      <a:pt x="1722" y="2589"/>
                    </a:lnTo>
                    <a:lnTo>
                      <a:pt x="1736" y="2579"/>
                    </a:lnTo>
                    <a:lnTo>
                      <a:pt x="1747" y="2565"/>
                    </a:lnTo>
                    <a:lnTo>
                      <a:pt x="1754" y="2548"/>
                    </a:lnTo>
                    <a:lnTo>
                      <a:pt x="1756" y="2528"/>
                    </a:lnTo>
                    <a:lnTo>
                      <a:pt x="1756" y="2367"/>
                    </a:lnTo>
                    <a:lnTo>
                      <a:pt x="1754" y="2348"/>
                    </a:lnTo>
                    <a:lnTo>
                      <a:pt x="1747" y="2331"/>
                    </a:lnTo>
                    <a:lnTo>
                      <a:pt x="1736" y="2317"/>
                    </a:lnTo>
                    <a:lnTo>
                      <a:pt x="1722" y="2305"/>
                    </a:lnTo>
                    <a:lnTo>
                      <a:pt x="1706" y="2299"/>
                    </a:lnTo>
                    <a:lnTo>
                      <a:pt x="1687" y="2297"/>
                    </a:lnTo>
                    <a:lnTo>
                      <a:pt x="1315" y="2297"/>
                    </a:lnTo>
                    <a:close/>
                    <a:moveTo>
                      <a:pt x="582" y="2297"/>
                    </a:moveTo>
                    <a:lnTo>
                      <a:pt x="564" y="2299"/>
                    </a:lnTo>
                    <a:lnTo>
                      <a:pt x="546" y="2305"/>
                    </a:lnTo>
                    <a:lnTo>
                      <a:pt x="533" y="2317"/>
                    </a:lnTo>
                    <a:lnTo>
                      <a:pt x="522" y="2331"/>
                    </a:lnTo>
                    <a:lnTo>
                      <a:pt x="515" y="2348"/>
                    </a:lnTo>
                    <a:lnTo>
                      <a:pt x="512" y="2367"/>
                    </a:lnTo>
                    <a:lnTo>
                      <a:pt x="512" y="2528"/>
                    </a:lnTo>
                    <a:lnTo>
                      <a:pt x="515" y="2548"/>
                    </a:lnTo>
                    <a:lnTo>
                      <a:pt x="522" y="2565"/>
                    </a:lnTo>
                    <a:lnTo>
                      <a:pt x="533" y="2579"/>
                    </a:lnTo>
                    <a:lnTo>
                      <a:pt x="546" y="2589"/>
                    </a:lnTo>
                    <a:lnTo>
                      <a:pt x="564" y="2597"/>
                    </a:lnTo>
                    <a:lnTo>
                      <a:pt x="582" y="2599"/>
                    </a:lnTo>
                    <a:lnTo>
                      <a:pt x="953" y="2599"/>
                    </a:lnTo>
                    <a:lnTo>
                      <a:pt x="973" y="2597"/>
                    </a:lnTo>
                    <a:lnTo>
                      <a:pt x="990" y="2589"/>
                    </a:lnTo>
                    <a:lnTo>
                      <a:pt x="1004" y="2579"/>
                    </a:lnTo>
                    <a:lnTo>
                      <a:pt x="1015" y="2565"/>
                    </a:lnTo>
                    <a:lnTo>
                      <a:pt x="1022" y="2548"/>
                    </a:lnTo>
                    <a:lnTo>
                      <a:pt x="1024" y="2528"/>
                    </a:lnTo>
                    <a:lnTo>
                      <a:pt x="1024" y="2367"/>
                    </a:lnTo>
                    <a:lnTo>
                      <a:pt x="1022" y="2348"/>
                    </a:lnTo>
                    <a:lnTo>
                      <a:pt x="1015" y="2331"/>
                    </a:lnTo>
                    <a:lnTo>
                      <a:pt x="1004" y="2317"/>
                    </a:lnTo>
                    <a:lnTo>
                      <a:pt x="990" y="2305"/>
                    </a:lnTo>
                    <a:lnTo>
                      <a:pt x="973" y="2299"/>
                    </a:lnTo>
                    <a:lnTo>
                      <a:pt x="953" y="2297"/>
                    </a:lnTo>
                    <a:lnTo>
                      <a:pt x="582" y="2297"/>
                    </a:lnTo>
                    <a:close/>
                    <a:moveTo>
                      <a:pt x="2057" y="1763"/>
                    </a:moveTo>
                    <a:lnTo>
                      <a:pt x="2039" y="1765"/>
                    </a:lnTo>
                    <a:lnTo>
                      <a:pt x="2022" y="1772"/>
                    </a:lnTo>
                    <a:lnTo>
                      <a:pt x="2008" y="1783"/>
                    </a:lnTo>
                    <a:lnTo>
                      <a:pt x="1997" y="1797"/>
                    </a:lnTo>
                    <a:lnTo>
                      <a:pt x="1990" y="1814"/>
                    </a:lnTo>
                    <a:lnTo>
                      <a:pt x="1988" y="1833"/>
                    </a:lnTo>
                    <a:lnTo>
                      <a:pt x="1988" y="1994"/>
                    </a:lnTo>
                    <a:lnTo>
                      <a:pt x="1990" y="2013"/>
                    </a:lnTo>
                    <a:lnTo>
                      <a:pt x="1997" y="2031"/>
                    </a:lnTo>
                    <a:lnTo>
                      <a:pt x="2008" y="2044"/>
                    </a:lnTo>
                    <a:lnTo>
                      <a:pt x="2022" y="2055"/>
                    </a:lnTo>
                    <a:lnTo>
                      <a:pt x="2039" y="2062"/>
                    </a:lnTo>
                    <a:lnTo>
                      <a:pt x="2057" y="2065"/>
                    </a:lnTo>
                    <a:lnTo>
                      <a:pt x="2429" y="2065"/>
                    </a:lnTo>
                    <a:lnTo>
                      <a:pt x="2448" y="2062"/>
                    </a:lnTo>
                    <a:lnTo>
                      <a:pt x="2466" y="2055"/>
                    </a:lnTo>
                    <a:lnTo>
                      <a:pt x="2479" y="2044"/>
                    </a:lnTo>
                    <a:lnTo>
                      <a:pt x="2490" y="2031"/>
                    </a:lnTo>
                    <a:lnTo>
                      <a:pt x="2497" y="2013"/>
                    </a:lnTo>
                    <a:lnTo>
                      <a:pt x="2500" y="1994"/>
                    </a:lnTo>
                    <a:lnTo>
                      <a:pt x="2500" y="1833"/>
                    </a:lnTo>
                    <a:lnTo>
                      <a:pt x="2497" y="1814"/>
                    </a:lnTo>
                    <a:lnTo>
                      <a:pt x="2490" y="1797"/>
                    </a:lnTo>
                    <a:lnTo>
                      <a:pt x="2479" y="1783"/>
                    </a:lnTo>
                    <a:lnTo>
                      <a:pt x="2466" y="1772"/>
                    </a:lnTo>
                    <a:lnTo>
                      <a:pt x="2448" y="1765"/>
                    </a:lnTo>
                    <a:lnTo>
                      <a:pt x="2429" y="1763"/>
                    </a:lnTo>
                    <a:lnTo>
                      <a:pt x="2057" y="1763"/>
                    </a:lnTo>
                    <a:close/>
                    <a:moveTo>
                      <a:pt x="1315" y="1763"/>
                    </a:moveTo>
                    <a:lnTo>
                      <a:pt x="1296" y="1765"/>
                    </a:lnTo>
                    <a:lnTo>
                      <a:pt x="1279" y="1772"/>
                    </a:lnTo>
                    <a:lnTo>
                      <a:pt x="1265" y="1783"/>
                    </a:lnTo>
                    <a:lnTo>
                      <a:pt x="1254" y="1797"/>
                    </a:lnTo>
                    <a:lnTo>
                      <a:pt x="1248" y="1814"/>
                    </a:lnTo>
                    <a:lnTo>
                      <a:pt x="1244" y="1833"/>
                    </a:lnTo>
                    <a:lnTo>
                      <a:pt x="1244" y="1994"/>
                    </a:lnTo>
                    <a:lnTo>
                      <a:pt x="1248" y="2013"/>
                    </a:lnTo>
                    <a:lnTo>
                      <a:pt x="1254" y="2031"/>
                    </a:lnTo>
                    <a:lnTo>
                      <a:pt x="1265" y="2044"/>
                    </a:lnTo>
                    <a:lnTo>
                      <a:pt x="1279" y="2055"/>
                    </a:lnTo>
                    <a:lnTo>
                      <a:pt x="1296" y="2062"/>
                    </a:lnTo>
                    <a:lnTo>
                      <a:pt x="1315" y="2065"/>
                    </a:lnTo>
                    <a:lnTo>
                      <a:pt x="1687" y="2065"/>
                    </a:lnTo>
                    <a:lnTo>
                      <a:pt x="1706" y="2062"/>
                    </a:lnTo>
                    <a:lnTo>
                      <a:pt x="1722" y="2055"/>
                    </a:lnTo>
                    <a:lnTo>
                      <a:pt x="1736" y="2044"/>
                    </a:lnTo>
                    <a:lnTo>
                      <a:pt x="1747" y="2031"/>
                    </a:lnTo>
                    <a:lnTo>
                      <a:pt x="1754" y="2013"/>
                    </a:lnTo>
                    <a:lnTo>
                      <a:pt x="1756" y="1994"/>
                    </a:lnTo>
                    <a:lnTo>
                      <a:pt x="1756" y="1833"/>
                    </a:lnTo>
                    <a:lnTo>
                      <a:pt x="1754" y="1814"/>
                    </a:lnTo>
                    <a:lnTo>
                      <a:pt x="1747" y="1797"/>
                    </a:lnTo>
                    <a:lnTo>
                      <a:pt x="1736" y="1783"/>
                    </a:lnTo>
                    <a:lnTo>
                      <a:pt x="1722" y="1772"/>
                    </a:lnTo>
                    <a:lnTo>
                      <a:pt x="1706" y="1765"/>
                    </a:lnTo>
                    <a:lnTo>
                      <a:pt x="1687" y="1763"/>
                    </a:lnTo>
                    <a:lnTo>
                      <a:pt x="1315" y="1763"/>
                    </a:lnTo>
                    <a:close/>
                    <a:moveTo>
                      <a:pt x="582" y="1763"/>
                    </a:moveTo>
                    <a:lnTo>
                      <a:pt x="564" y="1765"/>
                    </a:lnTo>
                    <a:lnTo>
                      <a:pt x="546" y="1772"/>
                    </a:lnTo>
                    <a:lnTo>
                      <a:pt x="533" y="1783"/>
                    </a:lnTo>
                    <a:lnTo>
                      <a:pt x="522" y="1797"/>
                    </a:lnTo>
                    <a:lnTo>
                      <a:pt x="515" y="1814"/>
                    </a:lnTo>
                    <a:lnTo>
                      <a:pt x="512" y="1833"/>
                    </a:lnTo>
                    <a:lnTo>
                      <a:pt x="512" y="1994"/>
                    </a:lnTo>
                    <a:lnTo>
                      <a:pt x="515" y="2013"/>
                    </a:lnTo>
                    <a:lnTo>
                      <a:pt x="522" y="2031"/>
                    </a:lnTo>
                    <a:lnTo>
                      <a:pt x="533" y="2044"/>
                    </a:lnTo>
                    <a:lnTo>
                      <a:pt x="546" y="2055"/>
                    </a:lnTo>
                    <a:lnTo>
                      <a:pt x="564" y="2062"/>
                    </a:lnTo>
                    <a:lnTo>
                      <a:pt x="582" y="2065"/>
                    </a:lnTo>
                    <a:lnTo>
                      <a:pt x="953" y="2065"/>
                    </a:lnTo>
                    <a:lnTo>
                      <a:pt x="973" y="2062"/>
                    </a:lnTo>
                    <a:lnTo>
                      <a:pt x="990" y="2055"/>
                    </a:lnTo>
                    <a:lnTo>
                      <a:pt x="1004" y="2044"/>
                    </a:lnTo>
                    <a:lnTo>
                      <a:pt x="1015" y="2031"/>
                    </a:lnTo>
                    <a:lnTo>
                      <a:pt x="1022" y="2013"/>
                    </a:lnTo>
                    <a:lnTo>
                      <a:pt x="1024" y="1994"/>
                    </a:lnTo>
                    <a:lnTo>
                      <a:pt x="1024" y="1833"/>
                    </a:lnTo>
                    <a:lnTo>
                      <a:pt x="1022" y="1814"/>
                    </a:lnTo>
                    <a:lnTo>
                      <a:pt x="1015" y="1797"/>
                    </a:lnTo>
                    <a:lnTo>
                      <a:pt x="1004" y="1783"/>
                    </a:lnTo>
                    <a:lnTo>
                      <a:pt x="990" y="1772"/>
                    </a:lnTo>
                    <a:lnTo>
                      <a:pt x="973" y="1765"/>
                    </a:lnTo>
                    <a:lnTo>
                      <a:pt x="953" y="1763"/>
                    </a:lnTo>
                    <a:lnTo>
                      <a:pt x="582" y="1763"/>
                    </a:lnTo>
                    <a:close/>
                    <a:moveTo>
                      <a:pt x="542" y="423"/>
                    </a:moveTo>
                    <a:lnTo>
                      <a:pt x="523" y="425"/>
                    </a:lnTo>
                    <a:lnTo>
                      <a:pt x="506" y="432"/>
                    </a:lnTo>
                    <a:lnTo>
                      <a:pt x="492" y="443"/>
                    </a:lnTo>
                    <a:lnTo>
                      <a:pt x="481" y="457"/>
                    </a:lnTo>
                    <a:lnTo>
                      <a:pt x="474" y="474"/>
                    </a:lnTo>
                    <a:lnTo>
                      <a:pt x="472" y="493"/>
                    </a:lnTo>
                    <a:lnTo>
                      <a:pt x="472" y="1430"/>
                    </a:lnTo>
                    <a:lnTo>
                      <a:pt x="474" y="1450"/>
                    </a:lnTo>
                    <a:lnTo>
                      <a:pt x="481" y="1466"/>
                    </a:lnTo>
                    <a:lnTo>
                      <a:pt x="492" y="1481"/>
                    </a:lnTo>
                    <a:lnTo>
                      <a:pt x="506" y="1492"/>
                    </a:lnTo>
                    <a:lnTo>
                      <a:pt x="523" y="1498"/>
                    </a:lnTo>
                    <a:lnTo>
                      <a:pt x="542" y="1501"/>
                    </a:lnTo>
                    <a:lnTo>
                      <a:pt x="2459" y="1501"/>
                    </a:lnTo>
                    <a:lnTo>
                      <a:pt x="2478" y="1498"/>
                    </a:lnTo>
                    <a:lnTo>
                      <a:pt x="2495" y="1492"/>
                    </a:lnTo>
                    <a:lnTo>
                      <a:pt x="2510" y="1481"/>
                    </a:lnTo>
                    <a:lnTo>
                      <a:pt x="2520" y="1466"/>
                    </a:lnTo>
                    <a:lnTo>
                      <a:pt x="2527" y="1450"/>
                    </a:lnTo>
                    <a:lnTo>
                      <a:pt x="2530" y="1430"/>
                    </a:lnTo>
                    <a:lnTo>
                      <a:pt x="2530" y="493"/>
                    </a:lnTo>
                    <a:lnTo>
                      <a:pt x="2527" y="474"/>
                    </a:lnTo>
                    <a:lnTo>
                      <a:pt x="2520" y="457"/>
                    </a:lnTo>
                    <a:lnTo>
                      <a:pt x="2510" y="443"/>
                    </a:lnTo>
                    <a:lnTo>
                      <a:pt x="2495" y="432"/>
                    </a:lnTo>
                    <a:lnTo>
                      <a:pt x="2478" y="425"/>
                    </a:lnTo>
                    <a:lnTo>
                      <a:pt x="2459" y="423"/>
                    </a:lnTo>
                    <a:lnTo>
                      <a:pt x="542" y="423"/>
                    </a:lnTo>
                    <a:close/>
                    <a:moveTo>
                      <a:pt x="161" y="0"/>
                    </a:moveTo>
                    <a:lnTo>
                      <a:pt x="2861" y="0"/>
                    </a:lnTo>
                    <a:lnTo>
                      <a:pt x="2886" y="1"/>
                    </a:lnTo>
                    <a:lnTo>
                      <a:pt x="2910" y="7"/>
                    </a:lnTo>
                    <a:lnTo>
                      <a:pt x="2933" y="16"/>
                    </a:lnTo>
                    <a:lnTo>
                      <a:pt x="2955" y="30"/>
                    </a:lnTo>
                    <a:lnTo>
                      <a:pt x="2974" y="48"/>
                    </a:lnTo>
                    <a:lnTo>
                      <a:pt x="2991" y="70"/>
                    </a:lnTo>
                    <a:lnTo>
                      <a:pt x="2999" y="91"/>
                    </a:lnTo>
                    <a:lnTo>
                      <a:pt x="3006" y="112"/>
                    </a:lnTo>
                    <a:lnTo>
                      <a:pt x="3014" y="134"/>
                    </a:lnTo>
                    <a:lnTo>
                      <a:pt x="3022" y="161"/>
                    </a:lnTo>
                    <a:lnTo>
                      <a:pt x="3022" y="3415"/>
                    </a:lnTo>
                    <a:lnTo>
                      <a:pt x="3018" y="3447"/>
                    </a:lnTo>
                    <a:lnTo>
                      <a:pt x="3008" y="3478"/>
                    </a:lnTo>
                    <a:lnTo>
                      <a:pt x="2994" y="3506"/>
                    </a:lnTo>
                    <a:lnTo>
                      <a:pt x="2975" y="3529"/>
                    </a:lnTo>
                    <a:lnTo>
                      <a:pt x="2951" y="3549"/>
                    </a:lnTo>
                    <a:lnTo>
                      <a:pt x="2924" y="3563"/>
                    </a:lnTo>
                    <a:lnTo>
                      <a:pt x="2894" y="3572"/>
                    </a:lnTo>
                    <a:lnTo>
                      <a:pt x="2861" y="3576"/>
                    </a:lnTo>
                    <a:lnTo>
                      <a:pt x="161" y="3576"/>
                    </a:lnTo>
                    <a:lnTo>
                      <a:pt x="131" y="3572"/>
                    </a:lnTo>
                    <a:lnTo>
                      <a:pt x="101" y="3562"/>
                    </a:lnTo>
                    <a:lnTo>
                      <a:pt x="75" y="3548"/>
                    </a:lnTo>
                    <a:lnTo>
                      <a:pt x="51" y="3528"/>
                    </a:lnTo>
                    <a:lnTo>
                      <a:pt x="31" y="3506"/>
                    </a:lnTo>
                    <a:lnTo>
                      <a:pt x="13" y="3475"/>
                    </a:lnTo>
                    <a:lnTo>
                      <a:pt x="3" y="3445"/>
                    </a:lnTo>
                    <a:lnTo>
                      <a:pt x="0" y="3415"/>
                    </a:lnTo>
                    <a:lnTo>
                      <a:pt x="0" y="1802"/>
                    </a:lnTo>
                    <a:lnTo>
                      <a:pt x="0" y="161"/>
                    </a:lnTo>
                    <a:lnTo>
                      <a:pt x="3" y="127"/>
                    </a:lnTo>
                    <a:lnTo>
                      <a:pt x="12" y="98"/>
                    </a:lnTo>
                    <a:lnTo>
                      <a:pt x="27" y="70"/>
                    </a:lnTo>
                    <a:lnTo>
                      <a:pt x="46" y="47"/>
                    </a:lnTo>
                    <a:lnTo>
                      <a:pt x="71" y="27"/>
                    </a:lnTo>
                    <a:lnTo>
                      <a:pt x="97" y="12"/>
                    </a:lnTo>
                    <a:lnTo>
                      <a:pt x="128" y="2"/>
                    </a:lnTo>
                    <a:lnTo>
                      <a:pt x="1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a typeface="Apple LiGothic" pitchFamily="2" charset="-120"/>
                </a:endParaRPr>
              </a:p>
            </p:txBody>
          </p:sp>
          <p:sp>
            <p:nvSpPr>
              <p:cNvPr id="41" name="Freeform 30"/>
              <p:cNvSpPr>
                <a:spLocks/>
              </p:cNvSpPr>
              <p:nvPr/>
            </p:nvSpPr>
            <p:spPr bwMode="auto">
              <a:xfrm>
                <a:off x="3717" y="165"/>
                <a:ext cx="51" cy="93"/>
              </a:xfrm>
              <a:custGeom>
                <a:avLst/>
                <a:gdLst>
                  <a:gd name="T0" fmla="*/ 221 w 352"/>
                  <a:gd name="T1" fmla="*/ 0 h 654"/>
                  <a:gd name="T2" fmla="*/ 255 w 352"/>
                  <a:gd name="T3" fmla="*/ 77 h 654"/>
                  <a:gd name="T4" fmla="*/ 308 w 352"/>
                  <a:gd name="T5" fmla="*/ 93 h 654"/>
                  <a:gd name="T6" fmla="*/ 311 w 352"/>
                  <a:gd name="T7" fmla="*/ 190 h 654"/>
                  <a:gd name="T8" fmla="*/ 287 w 352"/>
                  <a:gd name="T9" fmla="*/ 178 h 654"/>
                  <a:gd name="T10" fmla="*/ 252 w 352"/>
                  <a:gd name="T11" fmla="*/ 166 h 654"/>
                  <a:gd name="T12" fmla="*/ 201 w 352"/>
                  <a:gd name="T13" fmla="*/ 160 h 654"/>
                  <a:gd name="T14" fmla="*/ 160 w 352"/>
                  <a:gd name="T15" fmla="*/ 167 h 654"/>
                  <a:gd name="T16" fmla="*/ 137 w 352"/>
                  <a:gd name="T17" fmla="*/ 181 h 654"/>
                  <a:gd name="T18" fmla="*/ 130 w 352"/>
                  <a:gd name="T19" fmla="*/ 201 h 654"/>
                  <a:gd name="T20" fmla="*/ 138 w 352"/>
                  <a:gd name="T21" fmla="*/ 222 h 654"/>
                  <a:gd name="T22" fmla="*/ 162 w 352"/>
                  <a:gd name="T23" fmla="*/ 240 h 654"/>
                  <a:gd name="T24" fmla="*/ 203 w 352"/>
                  <a:gd name="T25" fmla="*/ 259 h 654"/>
                  <a:gd name="T26" fmla="*/ 266 w 352"/>
                  <a:gd name="T27" fmla="*/ 285 h 654"/>
                  <a:gd name="T28" fmla="*/ 319 w 352"/>
                  <a:gd name="T29" fmla="*/ 321 h 654"/>
                  <a:gd name="T30" fmla="*/ 348 w 352"/>
                  <a:gd name="T31" fmla="*/ 363 h 654"/>
                  <a:gd name="T32" fmla="*/ 351 w 352"/>
                  <a:gd name="T33" fmla="*/ 413 h 654"/>
                  <a:gd name="T34" fmla="*/ 342 w 352"/>
                  <a:gd name="T35" fmla="*/ 463 h 654"/>
                  <a:gd name="T36" fmla="*/ 315 w 352"/>
                  <a:gd name="T37" fmla="*/ 507 h 654"/>
                  <a:gd name="T38" fmla="*/ 271 w 352"/>
                  <a:gd name="T39" fmla="*/ 541 h 654"/>
                  <a:gd name="T40" fmla="*/ 211 w 352"/>
                  <a:gd name="T41" fmla="*/ 563 h 654"/>
                  <a:gd name="T42" fmla="*/ 130 w 352"/>
                  <a:gd name="T43" fmla="*/ 654 h 654"/>
                  <a:gd name="T44" fmla="*/ 101 w 352"/>
                  <a:gd name="T45" fmla="*/ 572 h 654"/>
                  <a:gd name="T46" fmla="*/ 44 w 352"/>
                  <a:gd name="T47" fmla="*/ 562 h 654"/>
                  <a:gd name="T48" fmla="*/ 0 w 352"/>
                  <a:gd name="T49" fmla="*/ 543 h 654"/>
                  <a:gd name="T50" fmla="*/ 40 w 352"/>
                  <a:gd name="T51" fmla="*/ 459 h 654"/>
                  <a:gd name="T52" fmla="*/ 92 w 352"/>
                  <a:gd name="T53" fmla="*/ 475 h 654"/>
                  <a:gd name="T54" fmla="*/ 150 w 352"/>
                  <a:gd name="T55" fmla="*/ 482 h 654"/>
                  <a:gd name="T56" fmla="*/ 193 w 352"/>
                  <a:gd name="T57" fmla="*/ 477 h 654"/>
                  <a:gd name="T58" fmla="*/ 221 w 352"/>
                  <a:gd name="T59" fmla="*/ 459 h 654"/>
                  <a:gd name="T60" fmla="*/ 231 w 352"/>
                  <a:gd name="T61" fmla="*/ 433 h 654"/>
                  <a:gd name="T62" fmla="*/ 223 w 352"/>
                  <a:gd name="T63" fmla="*/ 405 h 654"/>
                  <a:gd name="T64" fmla="*/ 198 w 352"/>
                  <a:gd name="T65" fmla="*/ 383 h 654"/>
                  <a:gd name="T66" fmla="*/ 150 w 352"/>
                  <a:gd name="T67" fmla="*/ 362 h 654"/>
                  <a:gd name="T68" fmla="*/ 101 w 352"/>
                  <a:gd name="T69" fmla="*/ 345 h 654"/>
                  <a:gd name="T70" fmla="*/ 59 w 352"/>
                  <a:gd name="T71" fmla="*/ 321 h 654"/>
                  <a:gd name="T72" fmla="*/ 29 w 352"/>
                  <a:gd name="T73" fmla="*/ 289 h 654"/>
                  <a:gd name="T74" fmla="*/ 12 w 352"/>
                  <a:gd name="T75" fmla="*/ 247 h 654"/>
                  <a:gd name="T76" fmla="*/ 14 w 352"/>
                  <a:gd name="T77" fmla="*/ 192 h 654"/>
                  <a:gd name="T78" fmla="*/ 37 w 352"/>
                  <a:gd name="T79" fmla="*/ 143 h 654"/>
                  <a:gd name="T80" fmla="*/ 80 w 352"/>
                  <a:gd name="T81" fmla="*/ 104 h 654"/>
                  <a:gd name="T82" fmla="*/ 140 w 352"/>
                  <a:gd name="T83" fmla="*/ 79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2" h="654">
                    <a:moveTo>
                      <a:pt x="140" y="0"/>
                    </a:moveTo>
                    <a:lnTo>
                      <a:pt x="221" y="0"/>
                    </a:lnTo>
                    <a:lnTo>
                      <a:pt x="221" y="69"/>
                    </a:lnTo>
                    <a:lnTo>
                      <a:pt x="255" y="77"/>
                    </a:lnTo>
                    <a:lnTo>
                      <a:pt x="284" y="85"/>
                    </a:lnTo>
                    <a:lnTo>
                      <a:pt x="308" y="93"/>
                    </a:lnTo>
                    <a:lnTo>
                      <a:pt x="331" y="99"/>
                    </a:lnTo>
                    <a:lnTo>
                      <a:pt x="311" y="190"/>
                    </a:lnTo>
                    <a:lnTo>
                      <a:pt x="300" y="185"/>
                    </a:lnTo>
                    <a:lnTo>
                      <a:pt x="287" y="178"/>
                    </a:lnTo>
                    <a:lnTo>
                      <a:pt x="271" y="171"/>
                    </a:lnTo>
                    <a:lnTo>
                      <a:pt x="252" y="166"/>
                    </a:lnTo>
                    <a:lnTo>
                      <a:pt x="229" y="162"/>
                    </a:lnTo>
                    <a:lnTo>
                      <a:pt x="201" y="160"/>
                    </a:lnTo>
                    <a:lnTo>
                      <a:pt x="178" y="162"/>
                    </a:lnTo>
                    <a:lnTo>
                      <a:pt x="160" y="167"/>
                    </a:lnTo>
                    <a:lnTo>
                      <a:pt x="147" y="174"/>
                    </a:lnTo>
                    <a:lnTo>
                      <a:pt x="137" y="181"/>
                    </a:lnTo>
                    <a:lnTo>
                      <a:pt x="133" y="190"/>
                    </a:lnTo>
                    <a:lnTo>
                      <a:pt x="130" y="201"/>
                    </a:lnTo>
                    <a:lnTo>
                      <a:pt x="133" y="212"/>
                    </a:lnTo>
                    <a:lnTo>
                      <a:pt x="138" y="222"/>
                    </a:lnTo>
                    <a:lnTo>
                      <a:pt x="148" y="231"/>
                    </a:lnTo>
                    <a:lnTo>
                      <a:pt x="162" y="240"/>
                    </a:lnTo>
                    <a:lnTo>
                      <a:pt x="180" y="249"/>
                    </a:lnTo>
                    <a:lnTo>
                      <a:pt x="203" y="259"/>
                    </a:lnTo>
                    <a:lnTo>
                      <a:pt x="231" y="271"/>
                    </a:lnTo>
                    <a:lnTo>
                      <a:pt x="266" y="285"/>
                    </a:lnTo>
                    <a:lnTo>
                      <a:pt x="296" y="302"/>
                    </a:lnTo>
                    <a:lnTo>
                      <a:pt x="319" y="321"/>
                    </a:lnTo>
                    <a:lnTo>
                      <a:pt x="337" y="341"/>
                    </a:lnTo>
                    <a:lnTo>
                      <a:pt x="348" y="363"/>
                    </a:lnTo>
                    <a:lnTo>
                      <a:pt x="352" y="387"/>
                    </a:lnTo>
                    <a:lnTo>
                      <a:pt x="351" y="413"/>
                    </a:lnTo>
                    <a:lnTo>
                      <a:pt x="349" y="438"/>
                    </a:lnTo>
                    <a:lnTo>
                      <a:pt x="342" y="463"/>
                    </a:lnTo>
                    <a:lnTo>
                      <a:pt x="330" y="486"/>
                    </a:lnTo>
                    <a:lnTo>
                      <a:pt x="315" y="507"/>
                    </a:lnTo>
                    <a:lnTo>
                      <a:pt x="295" y="526"/>
                    </a:lnTo>
                    <a:lnTo>
                      <a:pt x="271" y="541"/>
                    </a:lnTo>
                    <a:lnTo>
                      <a:pt x="243" y="554"/>
                    </a:lnTo>
                    <a:lnTo>
                      <a:pt x="211" y="563"/>
                    </a:lnTo>
                    <a:lnTo>
                      <a:pt x="211" y="654"/>
                    </a:lnTo>
                    <a:lnTo>
                      <a:pt x="130" y="654"/>
                    </a:lnTo>
                    <a:lnTo>
                      <a:pt x="130" y="573"/>
                    </a:lnTo>
                    <a:lnTo>
                      <a:pt x="101" y="572"/>
                    </a:lnTo>
                    <a:lnTo>
                      <a:pt x="72" y="569"/>
                    </a:lnTo>
                    <a:lnTo>
                      <a:pt x="44" y="562"/>
                    </a:lnTo>
                    <a:lnTo>
                      <a:pt x="20" y="554"/>
                    </a:lnTo>
                    <a:lnTo>
                      <a:pt x="0" y="543"/>
                    </a:lnTo>
                    <a:lnTo>
                      <a:pt x="20" y="453"/>
                    </a:lnTo>
                    <a:lnTo>
                      <a:pt x="40" y="459"/>
                    </a:lnTo>
                    <a:lnTo>
                      <a:pt x="64" y="468"/>
                    </a:lnTo>
                    <a:lnTo>
                      <a:pt x="92" y="475"/>
                    </a:lnTo>
                    <a:lnTo>
                      <a:pt x="121" y="480"/>
                    </a:lnTo>
                    <a:lnTo>
                      <a:pt x="150" y="482"/>
                    </a:lnTo>
                    <a:lnTo>
                      <a:pt x="173" y="481"/>
                    </a:lnTo>
                    <a:lnTo>
                      <a:pt x="193" y="477"/>
                    </a:lnTo>
                    <a:lnTo>
                      <a:pt x="210" y="469"/>
                    </a:lnTo>
                    <a:lnTo>
                      <a:pt x="221" y="459"/>
                    </a:lnTo>
                    <a:lnTo>
                      <a:pt x="229" y="447"/>
                    </a:lnTo>
                    <a:lnTo>
                      <a:pt x="231" y="433"/>
                    </a:lnTo>
                    <a:lnTo>
                      <a:pt x="230" y="418"/>
                    </a:lnTo>
                    <a:lnTo>
                      <a:pt x="223" y="405"/>
                    </a:lnTo>
                    <a:lnTo>
                      <a:pt x="213" y="394"/>
                    </a:lnTo>
                    <a:lnTo>
                      <a:pt x="198" y="383"/>
                    </a:lnTo>
                    <a:lnTo>
                      <a:pt x="178" y="372"/>
                    </a:lnTo>
                    <a:lnTo>
                      <a:pt x="150" y="362"/>
                    </a:lnTo>
                    <a:lnTo>
                      <a:pt x="125" y="354"/>
                    </a:lnTo>
                    <a:lnTo>
                      <a:pt x="101" y="345"/>
                    </a:lnTo>
                    <a:lnTo>
                      <a:pt x="79" y="334"/>
                    </a:lnTo>
                    <a:lnTo>
                      <a:pt x="59" y="321"/>
                    </a:lnTo>
                    <a:lnTo>
                      <a:pt x="42" y="306"/>
                    </a:lnTo>
                    <a:lnTo>
                      <a:pt x="29" y="289"/>
                    </a:lnTo>
                    <a:lnTo>
                      <a:pt x="19" y="269"/>
                    </a:lnTo>
                    <a:lnTo>
                      <a:pt x="12" y="247"/>
                    </a:lnTo>
                    <a:lnTo>
                      <a:pt x="10" y="221"/>
                    </a:lnTo>
                    <a:lnTo>
                      <a:pt x="14" y="192"/>
                    </a:lnTo>
                    <a:lnTo>
                      <a:pt x="22" y="166"/>
                    </a:lnTo>
                    <a:lnTo>
                      <a:pt x="37" y="143"/>
                    </a:lnTo>
                    <a:lnTo>
                      <a:pt x="55" y="121"/>
                    </a:lnTo>
                    <a:lnTo>
                      <a:pt x="80" y="104"/>
                    </a:lnTo>
                    <a:lnTo>
                      <a:pt x="108" y="90"/>
                    </a:lnTo>
                    <a:lnTo>
                      <a:pt x="140" y="79"/>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a typeface="Apple LiGothic" pitchFamily="2" charset="-120"/>
                </a:endParaRPr>
              </a:p>
            </p:txBody>
          </p:sp>
          <p:sp>
            <p:nvSpPr>
              <p:cNvPr id="42" name="Freeform 31"/>
              <p:cNvSpPr>
                <a:spLocks/>
              </p:cNvSpPr>
              <p:nvPr/>
            </p:nvSpPr>
            <p:spPr bwMode="auto">
              <a:xfrm>
                <a:off x="3795" y="165"/>
                <a:ext cx="51" cy="93"/>
              </a:xfrm>
              <a:custGeom>
                <a:avLst/>
                <a:gdLst>
                  <a:gd name="T0" fmla="*/ 221 w 356"/>
                  <a:gd name="T1" fmla="*/ 0 h 654"/>
                  <a:gd name="T2" fmla="*/ 255 w 356"/>
                  <a:gd name="T3" fmla="*/ 77 h 654"/>
                  <a:gd name="T4" fmla="*/ 308 w 356"/>
                  <a:gd name="T5" fmla="*/ 93 h 654"/>
                  <a:gd name="T6" fmla="*/ 311 w 356"/>
                  <a:gd name="T7" fmla="*/ 190 h 654"/>
                  <a:gd name="T8" fmla="*/ 287 w 356"/>
                  <a:gd name="T9" fmla="*/ 178 h 654"/>
                  <a:gd name="T10" fmla="*/ 252 w 356"/>
                  <a:gd name="T11" fmla="*/ 166 h 654"/>
                  <a:gd name="T12" fmla="*/ 201 w 356"/>
                  <a:gd name="T13" fmla="*/ 160 h 654"/>
                  <a:gd name="T14" fmla="*/ 160 w 356"/>
                  <a:gd name="T15" fmla="*/ 167 h 654"/>
                  <a:gd name="T16" fmla="*/ 138 w 356"/>
                  <a:gd name="T17" fmla="*/ 181 h 654"/>
                  <a:gd name="T18" fmla="*/ 130 w 356"/>
                  <a:gd name="T19" fmla="*/ 201 h 654"/>
                  <a:gd name="T20" fmla="*/ 138 w 356"/>
                  <a:gd name="T21" fmla="*/ 222 h 654"/>
                  <a:gd name="T22" fmla="*/ 162 w 356"/>
                  <a:gd name="T23" fmla="*/ 240 h 654"/>
                  <a:gd name="T24" fmla="*/ 203 w 356"/>
                  <a:gd name="T25" fmla="*/ 259 h 654"/>
                  <a:gd name="T26" fmla="*/ 266 w 356"/>
                  <a:gd name="T27" fmla="*/ 283 h 654"/>
                  <a:gd name="T28" fmla="*/ 319 w 356"/>
                  <a:gd name="T29" fmla="*/ 313 h 654"/>
                  <a:gd name="T30" fmla="*/ 349 w 356"/>
                  <a:gd name="T31" fmla="*/ 350 h 654"/>
                  <a:gd name="T32" fmla="*/ 356 w 356"/>
                  <a:gd name="T33" fmla="*/ 391 h 654"/>
                  <a:gd name="T34" fmla="*/ 349 w 356"/>
                  <a:gd name="T35" fmla="*/ 438 h 654"/>
                  <a:gd name="T36" fmla="*/ 331 w 356"/>
                  <a:gd name="T37" fmla="*/ 486 h 654"/>
                  <a:gd name="T38" fmla="*/ 295 w 356"/>
                  <a:gd name="T39" fmla="*/ 526 h 654"/>
                  <a:gd name="T40" fmla="*/ 243 w 356"/>
                  <a:gd name="T41" fmla="*/ 554 h 654"/>
                  <a:gd name="T42" fmla="*/ 211 w 356"/>
                  <a:gd name="T43" fmla="*/ 654 h 654"/>
                  <a:gd name="T44" fmla="*/ 130 w 356"/>
                  <a:gd name="T45" fmla="*/ 573 h 654"/>
                  <a:gd name="T46" fmla="*/ 72 w 356"/>
                  <a:gd name="T47" fmla="*/ 569 h 654"/>
                  <a:gd name="T48" fmla="*/ 20 w 356"/>
                  <a:gd name="T49" fmla="*/ 554 h 654"/>
                  <a:gd name="T50" fmla="*/ 20 w 356"/>
                  <a:gd name="T51" fmla="*/ 453 h 654"/>
                  <a:gd name="T52" fmla="*/ 65 w 356"/>
                  <a:gd name="T53" fmla="*/ 468 h 654"/>
                  <a:gd name="T54" fmla="*/ 120 w 356"/>
                  <a:gd name="T55" fmla="*/ 480 h 654"/>
                  <a:gd name="T56" fmla="*/ 174 w 356"/>
                  <a:gd name="T57" fmla="*/ 481 h 654"/>
                  <a:gd name="T58" fmla="*/ 210 w 356"/>
                  <a:gd name="T59" fmla="*/ 469 h 654"/>
                  <a:gd name="T60" fmla="*/ 228 w 356"/>
                  <a:gd name="T61" fmla="*/ 447 h 654"/>
                  <a:gd name="T62" fmla="*/ 229 w 356"/>
                  <a:gd name="T63" fmla="*/ 418 h 654"/>
                  <a:gd name="T64" fmla="*/ 213 w 356"/>
                  <a:gd name="T65" fmla="*/ 394 h 654"/>
                  <a:gd name="T66" fmla="*/ 178 w 356"/>
                  <a:gd name="T67" fmla="*/ 372 h 654"/>
                  <a:gd name="T68" fmla="*/ 125 w 356"/>
                  <a:gd name="T69" fmla="*/ 354 h 654"/>
                  <a:gd name="T70" fmla="*/ 78 w 356"/>
                  <a:gd name="T71" fmla="*/ 334 h 654"/>
                  <a:gd name="T72" fmla="*/ 42 w 356"/>
                  <a:gd name="T73" fmla="*/ 306 h 654"/>
                  <a:gd name="T74" fmla="*/ 19 w 356"/>
                  <a:gd name="T75" fmla="*/ 269 h 654"/>
                  <a:gd name="T76" fmla="*/ 10 w 356"/>
                  <a:gd name="T77" fmla="*/ 221 h 654"/>
                  <a:gd name="T78" fmla="*/ 22 w 356"/>
                  <a:gd name="T79" fmla="*/ 166 h 654"/>
                  <a:gd name="T80" fmla="*/ 55 w 356"/>
                  <a:gd name="T81" fmla="*/ 121 h 654"/>
                  <a:gd name="T82" fmla="*/ 108 w 356"/>
                  <a:gd name="T83" fmla="*/ 90 h 654"/>
                  <a:gd name="T84" fmla="*/ 140 w 356"/>
                  <a:gd name="T85"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6" h="654">
                    <a:moveTo>
                      <a:pt x="140" y="0"/>
                    </a:moveTo>
                    <a:lnTo>
                      <a:pt x="221" y="0"/>
                    </a:lnTo>
                    <a:lnTo>
                      <a:pt x="221" y="69"/>
                    </a:lnTo>
                    <a:lnTo>
                      <a:pt x="255" y="77"/>
                    </a:lnTo>
                    <a:lnTo>
                      <a:pt x="284" y="85"/>
                    </a:lnTo>
                    <a:lnTo>
                      <a:pt x="308" y="93"/>
                    </a:lnTo>
                    <a:lnTo>
                      <a:pt x="331" y="99"/>
                    </a:lnTo>
                    <a:lnTo>
                      <a:pt x="311" y="190"/>
                    </a:lnTo>
                    <a:lnTo>
                      <a:pt x="300" y="185"/>
                    </a:lnTo>
                    <a:lnTo>
                      <a:pt x="287" y="178"/>
                    </a:lnTo>
                    <a:lnTo>
                      <a:pt x="271" y="171"/>
                    </a:lnTo>
                    <a:lnTo>
                      <a:pt x="252" y="166"/>
                    </a:lnTo>
                    <a:lnTo>
                      <a:pt x="228" y="162"/>
                    </a:lnTo>
                    <a:lnTo>
                      <a:pt x="201" y="160"/>
                    </a:lnTo>
                    <a:lnTo>
                      <a:pt x="179" y="162"/>
                    </a:lnTo>
                    <a:lnTo>
                      <a:pt x="160" y="167"/>
                    </a:lnTo>
                    <a:lnTo>
                      <a:pt x="147" y="174"/>
                    </a:lnTo>
                    <a:lnTo>
                      <a:pt x="138" y="181"/>
                    </a:lnTo>
                    <a:lnTo>
                      <a:pt x="132" y="190"/>
                    </a:lnTo>
                    <a:lnTo>
                      <a:pt x="130" y="201"/>
                    </a:lnTo>
                    <a:lnTo>
                      <a:pt x="132" y="212"/>
                    </a:lnTo>
                    <a:lnTo>
                      <a:pt x="138" y="222"/>
                    </a:lnTo>
                    <a:lnTo>
                      <a:pt x="148" y="231"/>
                    </a:lnTo>
                    <a:lnTo>
                      <a:pt x="162" y="240"/>
                    </a:lnTo>
                    <a:lnTo>
                      <a:pt x="180" y="249"/>
                    </a:lnTo>
                    <a:lnTo>
                      <a:pt x="203" y="259"/>
                    </a:lnTo>
                    <a:lnTo>
                      <a:pt x="231" y="271"/>
                    </a:lnTo>
                    <a:lnTo>
                      <a:pt x="266" y="283"/>
                    </a:lnTo>
                    <a:lnTo>
                      <a:pt x="295" y="298"/>
                    </a:lnTo>
                    <a:lnTo>
                      <a:pt x="319" y="313"/>
                    </a:lnTo>
                    <a:lnTo>
                      <a:pt x="336" y="331"/>
                    </a:lnTo>
                    <a:lnTo>
                      <a:pt x="349" y="350"/>
                    </a:lnTo>
                    <a:lnTo>
                      <a:pt x="355" y="370"/>
                    </a:lnTo>
                    <a:lnTo>
                      <a:pt x="356" y="391"/>
                    </a:lnTo>
                    <a:lnTo>
                      <a:pt x="351" y="413"/>
                    </a:lnTo>
                    <a:lnTo>
                      <a:pt x="349" y="438"/>
                    </a:lnTo>
                    <a:lnTo>
                      <a:pt x="342" y="463"/>
                    </a:lnTo>
                    <a:lnTo>
                      <a:pt x="331" y="486"/>
                    </a:lnTo>
                    <a:lnTo>
                      <a:pt x="314" y="507"/>
                    </a:lnTo>
                    <a:lnTo>
                      <a:pt x="295" y="526"/>
                    </a:lnTo>
                    <a:lnTo>
                      <a:pt x="271" y="541"/>
                    </a:lnTo>
                    <a:lnTo>
                      <a:pt x="243" y="554"/>
                    </a:lnTo>
                    <a:lnTo>
                      <a:pt x="211" y="563"/>
                    </a:lnTo>
                    <a:lnTo>
                      <a:pt x="211" y="654"/>
                    </a:lnTo>
                    <a:lnTo>
                      <a:pt x="130" y="654"/>
                    </a:lnTo>
                    <a:lnTo>
                      <a:pt x="130" y="573"/>
                    </a:lnTo>
                    <a:lnTo>
                      <a:pt x="100" y="572"/>
                    </a:lnTo>
                    <a:lnTo>
                      <a:pt x="72" y="569"/>
                    </a:lnTo>
                    <a:lnTo>
                      <a:pt x="44" y="562"/>
                    </a:lnTo>
                    <a:lnTo>
                      <a:pt x="20" y="554"/>
                    </a:lnTo>
                    <a:lnTo>
                      <a:pt x="0" y="543"/>
                    </a:lnTo>
                    <a:lnTo>
                      <a:pt x="20" y="453"/>
                    </a:lnTo>
                    <a:lnTo>
                      <a:pt x="41" y="459"/>
                    </a:lnTo>
                    <a:lnTo>
                      <a:pt x="65" y="468"/>
                    </a:lnTo>
                    <a:lnTo>
                      <a:pt x="92" y="475"/>
                    </a:lnTo>
                    <a:lnTo>
                      <a:pt x="120" y="480"/>
                    </a:lnTo>
                    <a:lnTo>
                      <a:pt x="151" y="482"/>
                    </a:lnTo>
                    <a:lnTo>
                      <a:pt x="174" y="481"/>
                    </a:lnTo>
                    <a:lnTo>
                      <a:pt x="194" y="477"/>
                    </a:lnTo>
                    <a:lnTo>
                      <a:pt x="210" y="469"/>
                    </a:lnTo>
                    <a:lnTo>
                      <a:pt x="222" y="459"/>
                    </a:lnTo>
                    <a:lnTo>
                      <a:pt x="228" y="447"/>
                    </a:lnTo>
                    <a:lnTo>
                      <a:pt x="231" y="433"/>
                    </a:lnTo>
                    <a:lnTo>
                      <a:pt x="229" y="418"/>
                    </a:lnTo>
                    <a:lnTo>
                      <a:pt x="224" y="405"/>
                    </a:lnTo>
                    <a:lnTo>
                      <a:pt x="213" y="394"/>
                    </a:lnTo>
                    <a:lnTo>
                      <a:pt x="199" y="383"/>
                    </a:lnTo>
                    <a:lnTo>
                      <a:pt x="178" y="372"/>
                    </a:lnTo>
                    <a:lnTo>
                      <a:pt x="151" y="362"/>
                    </a:lnTo>
                    <a:lnTo>
                      <a:pt x="125" y="354"/>
                    </a:lnTo>
                    <a:lnTo>
                      <a:pt x="100" y="345"/>
                    </a:lnTo>
                    <a:lnTo>
                      <a:pt x="78" y="334"/>
                    </a:lnTo>
                    <a:lnTo>
                      <a:pt x="58" y="321"/>
                    </a:lnTo>
                    <a:lnTo>
                      <a:pt x="42" y="306"/>
                    </a:lnTo>
                    <a:lnTo>
                      <a:pt x="29" y="289"/>
                    </a:lnTo>
                    <a:lnTo>
                      <a:pt x="19" y="269"/>
                    </a:lnTo>
                    <a:lnTo>
                      <a:pt x="12" y="247"/>
                    </a:lnTo>
                    <a:lnTo>
                      <a:pt x="10" y="221"/>
                    </a:lnTo>
                    <a:lnTo>
                      <a:pt x="13" y="192"/>
                    </a:lnTo>
                    <a:lnTo>
                      <a:pt x="22" y="166"/>
                    </a:lnTo>
                    <a:lnTo>
                      <a:pt x="36" y="143"/>
                    </a:lnTo>
                    <a:lnTo>
                      <a:pt x="55" y="121"/>
                    </a:lnTo>
                    <a:lnTo>
                      <a:pt x="79" y="104"/>
                    </a:lnTo>
                    <a:lnTo>
                      <a:pt x="108" y="90"/>
                    </a:lnTo>
                    <a:lnTo>
                      <a:pt x="140" y="79"/>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a typeface="Apple LiGothic" pitchFamily="2" charset="-120"/>
                </a:endParaRPr>
              </a:p>
            </p:txBody>
          </p:sp>
          <p:sp>
            <p:nvSpPr>
              <p:cNvPr id="43" name="Freeform 32"/>
              <p:cNvSpPr>
                <a:spLocks/>
              </p:cNvSpPr>
              <p:nvPr/>
            </p:nvSpPr>
            <p:spPr bwMode="auto">
              <a:xfrm>
                <a:off x="3874" y="165"/>
                <a:ext cx="50" cy="93"/>
              </a:xfrm>
              <a:custGeom>
                <a:avLst/>
                <a:gdLst>
                  <a:gd name="T0" fmla="*/ 221 w 353"/>
                  <a:gd name="T1" fmla="*/ 0 h 654"/>
                  <a:gd name="T2" fmla="*/ 256 w 353"/>
                  <a:gd name="T3" fmla="*/ 77 h 654"/>
                  <a:gd name="T4" fmla="*/ 308 w 353"/>
                  <a:gd name="T5" fmla="*/ 93 h 654"/>
                  <a:gd name="T6" fmla="*/ 311 w 353"/>
                  <a:gd name="T7" fmla="*/ 190 h 654"/>
                  <a:gd name="T8" fmla="*/ 288 w 353"/>
                  <a:gd name="T9" fmla="*/ 178 h 654"/>
                  <a:gd name="T10" fmla="*/ 252 w 353"/>
                  <a:gd name="T11" fmla="*/ 166 h 654"/>
                  <a:gd name="T12" fmla="*/ 200 w 353"/>
                  <a:gd name="T13" fmla="*/ 160 h 654"/>
                  <a:gd name="T14" fmla="*/ 161 w 353"/>
                  <a:gd name="T15" fmla="*/ 167 h 654"/>
                  <a:gd name="T16" fmla="*/ 137 w 353"/>
                  <a:gd name="T17" fmla="*/ 181 h 654"/>
                  <a:gd name="T18" fmla="*/ 131 w 353"/>
                  <a:gd name="T19" fmla="*/ 201 h 654"/>
                  <a:gd name="T20" fmla="*/ 139 w 353"/>
                  <a:gd name="T21" fmla="*/ 222 h 654"/>
                  <a:gd name="T22" fmla="*/ 162 w 353"/>
                  <a:gd name="T23" fmla="*/ 240 h 654"/>
                  <a:gd name="T24" fmla="*/ 204 w 353"/>
                  <a:gd name="T25" fmla="*/ 259 h 654"/>
                  <a:gd name="T26" fmla="*/ 267 w 353"/>
                  <a:gd name="T27" fmla="*/ 285 h 654"/>
                  <a:gd name="T28" fmla="*/ 320 w 353"/>
                  <a:gd name="T29" fmla="*/ 321 h 654"/>
                  <a:gd name="T30" fmla="*/ 348 w 353"/>
                  <a:gd name="T31" fmla="*/ 363 h 654"/>
                  <a:gd name="T32" fmla="*/ 352 w 353"/>
                  <a:gd name="T33" fmla="*/ 413 h 654"/>
                  <a:gd name="T34" fmla="*/ 343 w 353"/>
                  <a:gd name="T35" fmla="*/ 463 h 654"/>
                  <a:gd name="T36" fmla="*/ 315 w 353"/>
                  <a:gd name="T37" fmla="*/ 507 h 654"/>
                  <a:gd name="T38" fmla="*/ 271 w 353"/>
                  <a:gd name="T39" fmla="*/ 541 h 654"/>
                  <a:gd name="T40" fmla="*/ 210 w 353"/>
                  <a:gd name="T41" fmla="*/ 563 h 654"/>
                  <a:gd name="T42" fmla="*/ 131 w 353"/>
                  <a:gd name="T43" fmla="*/ 654 h 654"/>
                  <a:gd name="T44" fmla="*/ 101 w 353"/>
                  <a:gd name="T45" fmla="*/ 572 h 654"/>
                  <a:gd name="T46" fmla="*/ 45 w 353"/>
                  <a:gd name="T47" fmla="*/ 562 h 654"/>
                  <a:gd name="T48" fmla="*/ 0 w 353"/>
                  <a:gd name="T49" fmla="*/ 543 h 654"/>
                  <a:gd name="T50" fmla="*/ 40 w 353"/>
                  <a:gd name="T51" fmla="*/ 459 h 654"/>
                  <a:gd name="T52" fmla="*/ 92 w 353"/>
                  <a:gd name="T53" fmla="*/ 475 h 654"/>
                  <a:gd name="T54" fmla="*/ 151 w 353"/>
                  <a:gd name="T55" fmla="*/ 482 h 654"/>
                  <a:gd name="T56" fmla="*/ 194 w 353"/>
                  <a:gd name="T57" fmla="*/ 477 h 654"/>
                  <a:gd name="T58" fmla="*/ 221 w 353"/>
                  <a:gd name="T59" fmla="*/ 459 h 654"/>
                  <a:gd name="T60" fmla="*/ 231 w 353"/>
                  <a:gd name="T61" fmla="*/ 433 h 654"/>
                  <a:gd name="T62" fmla="*/ 224 w 353"/>
                  <a:gd name="T63" fmla="*/ 405 h 654"/>
                  <a:gd name="T64" fmla="*/ 198 w 353"/>
                  <a:gd name="T65" fmla="*/ 383 h 654"/>
                  <a:gd name="T66" fmla="*/ 151 w 353"/>
                  <a:gd name="T67" fmla="*/ 362 h 654"/>
                  <a:gd name="T68" fmla="*/ 101 w 353"/>
                  <a:gd name="T69" fmla="*/ 345 h 654"/>
                  <a:gd name="T70" fmla="*/ 59 w 353"/>
                  <a:gd name="T71" fmla="*/ 321 h 654"/>
                  <a:gd name="T72" fmla="*/ 28 w 353"/>
                  <a:gd name="T73" fmla="*/ 289 h 654"/>
                  <a:gd name="T74" fmla="*/ 13 w 353"/>
                  <a:gd name="T75" fmla="*/ 247 h 654"/>
                  <a:gd name="T76" fmla="*/ 13 w 353"/>
                  <a:gd name="T77" fmla="*/ 192 h 654"/>
                  <a:gd name="T78" fmla="*/ 36 w 353"/>
                  <a:gd name="T79" fmla="*/ 143 h 654"/>
                  <a:gd name="T80" fmla="*/ 80 w 353"/>
                  <a:gd name="T81" fmla="*/ 104 h 654"/>
                  <a:gd name="T82" fmla="*/ 141 w 353"/>
                  <a:gd name="T83" fmla="*/ 79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3" h="654">
                    <a:moveTo>
                      <a:pt x="141" y="0"/>
                    </a:moveTo>
                    <a:lnTo>
                      <a:pt x="221" y="0"/>
                    </a:lnTo>
                    <a:lnTo>
                      <a:pt x="221" y="69"/>
                    </a:lnTo>
                    <a:lnTo>
                      <a:pt x="256" y="77"/>
                    </a:lnTo>
                    <a:lnTo>
                      <a:pt x="283" y="85"/>
                    </a:lnTo>
                    <a:lnTo>
                      <a:pt x="308" y="93"/>
                    </a:lnTo>
                    <a:lnTo>
                      <a:pt x="332" y="99"/>
                    </a:lnTo>
                    <a:lnTo>
                      <a:pt x="311" y="190"/>
                    </a:lnTo>
                    <a:lnTo>
                      <a:pt x="301" y="185"/>
                    </a:lnTo>
                    <a:lnTo>
                      <a:pt x="288" y="178"/>
                    </a:lnTo>
                    <a:lnTo>
                      <a:pt x="271" y="171"/>
                    </a:lnTo>
                    <a:lnTo>
                      <a:pt x="252" y="166"/>
                    </a:lnTo>
                    <a:lnTo>
                      <a:pt x="228" y="162"/>
                    </a:lnTo>
                    <a:lnTo>
                      <a:pt x="200" y="160"/>
                    </a:lnTo>
                    <a:lnTo>
                      <a:pt x="178" y="162"/>
                    </a:lnTo>
                    <a:lnTo>
                      <a:pt x="161" y="167"/>
                    </a:lnTo>
                    <a:lnTo>
                      <a:pt x="147" y="174"/>
                    </a:lnTo>
                    <a:lnTo>
                      <a:pt x="137" y="181"/>
                    </a:lnTo>
                    <a:lnTo>
                      <a:pt x="132" y="190"/>
                    </a:lnTo>
                    <a:lnTo>
                      <a:pt x="131" y="201"/>
                    </a:lnTo>
                    <a:lnTo>
                      <a:pt x="133" y="212"/>
                    </a:lnTo>
                    <a:lnTo>
                      <a:pt x="139" y="222"/>
                    </a:lnTo>
                    <a:lnTo>
                      <a:pt x="149" y="231"/>
                    </a:lnTo>
                    <a:lnTo>
                      <a:pt x="162" y="240"/>
                    </a:lnTo>
                    <a:lnTo>
                      <a:pt x="181" y="249"/>
                    </a:lnTo>
                    <a:lnTo>
                      <a:pt x="204" y="259"/>
                    </a:lnTo>
                    <a:lnTo>
                      <a:pt x="231" y="271"/>
                    </a:lnTo>
                    <a:lnTo>
                      <a:pt x="267" y="285"/>
                    </a:lnTo>
                    <a:lnTo>
                      <a:pt x="296" y="302"/>
                    </a:lnTo>
                    <a:lnTo>
                      <a:pt x="320" y="321"/>
                    </a:lnTo>
                    <a:lnTo>
                      <a:pt x="336" y="341"/>
                    </a:lnTo>
                    <a:lnTo>
                      <a:pt x="348" y="363"/>
                    </a:lnTo>
                    <a:lnTo>
                      <a:pt x="353" y="387"/>
                    </a:lnTo>
                    <a:lnTo>
                      <a:pt x="352" y="413"/>
                    </a:lnTo>
                    <a:lnTo>
                      <a:pt x="349" y="438"/>
                    </a:lnTo>
                    <a:lnTo>
                      <a:pt x="343" y="463"/>
                    </a:lnTo>
                    <a:lnTo>
                      <a:pt x="331" y="486"/>
                    </a:lnTo>
                    <a:lnTo>
                      <a:pt x="315" y="507"/>
                    </a:lnTo>
                    <a:lnTo>
                      <a:pt x="295" y="526"/>
                    </a:lnTo>
                    <a:lnTo>
                      <a:pt x="271" y="541"/>
                    </a:lnTo>
                    <a:lnTo>
                      <a:pt x="242" y="554"/>
                    </a:lnTo>
                    <a:lnTo>
                      <a:pt x="210" y="563"/>
                    </a:lnTo>
                    <a:lnTo>
                      <a:pt x="210" y="654"/>
                    </a:lnTo>
                    <a:lnTo>
                      <a:pt x="131" y="654"/>
                    </a:lnTo>
                    <a:lnTo>
                      <a:pt x="131" y="573"/>
                    </a:lnTo>
                    <a:lnTo>
                      <a:pt x="101" y="572"/>
                    </a:lnTo>
                    <a:lnTo>
                      <a:pt x="71" y="569"/>
                    </a:lnTo>
                    <a:lnTo>
                      <a:pt x="45" y="562"/>
                    </a:lnTo>
                    <a:lnTo>
                      <a:pt x="21" y="554"/>
                    </a:lnTo>
                    <a:lnTo>
                      <a:pt x="0" y="543"/>
                    </a:lnTo>
                    <a:lnTo>
                      <a:pt x="21" y="453"/>
                    </a:lnTo>
                    <a:lnTo>
                      <a:pt x="40" y="459"/>
                    </a:lnTo>
                    <a:lnTo>
                      <a:pt x="65" y="468"/>
                    </a:lnTo>
                    <a:lnTo>
                      <a:pt x="92" y="475"/>
                    </a:lnTo>
                    <a:lnTo>
                      <a:pt x="121" y="480"/>
                    </a:lnTo>
                    <a:lnTo>
                      <a:pt x="151" y="482"/>
                    </a:lnTo>
                    <a:lnTo>
                      <a:pt x="174" y="481"/>
                    </a:lnTo>
                    <a:lnTo>
                      <a:pt x="194" y="477"/>
                    </a:lnTo>
                    <a:lnTo>
                      <a:pt x="209" y="469"/>
                    </a:lnTo>
                    <a:lnTo>
                      <a:pt x="221" y="459"/>
                    </a:lnTo>
                    <a:lnTo>
                      <a:pt x="228" y="447"/>
                    </a:lnTo>
                    <a:lnTo>
                      <a:pt x="231" y="433"/>
                    </a:lnTo>
                    <a:lnTo>
                      <a:pt x="229" y="418"/>
                    </a:lnTo>
                    <a:lnTo>
                      <a:pt x="224" y="405"/>
                    </a:lnTo>
                    <a:lnTo>
                      <a:pt x="214" y="394"/>
                    </a:lnTo>
                    <a:lnTo>
                      <a:pt x="198" y="383"/>
                    </a:lnTo>
                    <a:lnTo>
                      <a:pt x="177" y="372"/>
                    </a:lnTo>
                    <a:lnTo>
                      <a:pt x="151" y="362"/>
                    </a:lnTo>
                    <a:lnTo>
                      <a:pt x="124" y="354"/>
                    </a:lnTo>
                    <a:lnTo>
                      <a:pt x="101" y="345"/>
                    </a:lnTo>
                    <a:lnTo>
                      <a:pt x="79" y="334"/>
                    </a:lnTo>
                    <a:lnTo>
                      <a:pt x="59" y="321"/>
                    </a:lnTo>
                    <a:lnTo>
                      <a:pt x="43" y="306"/>
                    </a:lnTo>
                    <a:lnTo>
                      <a:pt x="28" y="289"/>
                    </a:lnTo>
                    <a:lnTo>
                      <a:pt x="18" y="269"/>
                    </a:lnTo>
                    <a:lnTo>
                      <a:pt x="13" y="247"/>
                    </a:lnTo>
                    <a:lnTo>
                      <a:pt x="11" y="221"/>
                    </a:lnTo>
                    <a:lnTo>
                      <a:pt x="13" y="192"/>
                    </a:lnTo>
                    <a:lnTo>
                      <a:pt x="22" y="166"/>
                    </a:lnTo>
                    <a:lnTo>
                      <a:pt x="36" y="143"/>
                    </a:lnTo>
                    <a:lnTo>
                      <a:pt x="56" y="121"/>
                    </a:lnTo>
                    <a:lnTo>
                      <a:pt x="80" y="104"/>
                    </a:lnTo>
                    <a:lnTo>
                      <a:pt x="108" y="90"/>
                    </a:lnTo>
                    <a:lnTo>
                      <a:pt x="141" y="79"/>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a typeface="Apple LiGothic" pitchFamily="2" charset="-120"/>
                </a:endParaRPr>
              </a:p>
            </p:txBody>
          </p:sp>
        </p:grpSp>
      </p:grpSp>
      <p:grpSp>
        <p:nvGrpSpPr>
          <p:cNvPr id="49" name="Group 48"/>
          <p:cNvGrpSpPr/>
          <p:nvPr/>
        </p:nvGrpSpPr>
        <p:grpSpPr>
          <a:xfrm>
            <a:off x="5577538" y="2083292"/>
            <a:ext cx="617220" cy="617220"/>
            <a:chOff x="7436717" y="2731557"/>
            <a:chExt cx="822960" cy="822960"/>
          </a:xfrm>
        </p:grpSpPr>
        <p:sp>
          <p:nvSpPr>
            <p:cNvPr id="8" name="Oval 7"/>
            <p:cNvSpPr/>
            <p:nvPr/>
          </p:nvSpPr>
          <p:spPr>
            <a:xfrm>
              <a:off x="7436717" y="2731557"/>
              <a:ext cx="822960" cy="8229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a typeface="Apple LiGothic" pitchFamily="2" charset="-120"/>
              </a:endParaRPr>
            </a:p>
          </p:txBody>
        </p:sp>
        <p:sp>
          <p:nvSpPr>
            <p:cNvPr id="48" name="Freeform 37"/>
            <p:cNvSpPr>
              <a:spLocks/>
            </p:cNvSpPr>
            <p:nvPr/>
          </p:nvSpPr>
          <p:spPr bwMode="auto">
            <a:xfrm>
              <a:off x="7630180" y="2970606"/>
              <a:ext cx="436035" cy="344862"/>
            </a:xfrm>
            <a:custGeom>
              <a:avLst/>
              <a:gdLst>
                <a:gd name="T0" fmla="*/ 3104 w 3427"/>
                <a:gd name="T1" fmla="*/ 0 h 2477"/>
                <a:gd name="T2" fmla="*/ 3184 w 3427"/>
                <a:gd name="T3" fmla="*/ 14 h 2477"/>
                <a:gd name="T4" fmla="*/ 3259 w 3427"/>
                <a:gd name="T5" fmla="*/ 47 h 2477"/>
                <a:gd name="T6" fmla="*/ 3327 w 3427"/>
                <a:gd name="T7" fmla="*/ 99 h 2477"/>
                <a:gd name="T8" fmla="*/ 3380 w 3427"/>
                <a:gd name="T9" fmla="*/ 166 h 2477"/>
                <a:gd name="T10" fmla="*/ 3412 w 3427"/>
                <a:gd name="T11" fmla="*/ 241 h 2477"/>
                <a:gd name="T12" fmla="*/ 3427 w 3427"/>
                <a:gd name="T13" fmla="*/ 320 h 2477"/>
                <a:gd name="T14" fmla="*/ 3421 w 3427"/>
                <a:gd name="T15" fmla="*/ 401 h 2477"/>
                <a:gd name="T16" fmla="*/ 3398 w 3427"/>
                <a:gd name="T17" fmla="*/ 478 h 2477"/>
                <a:gd name="T18" fmla="*/ 3356 w 3427"/>
                <a:gd name="T19" fmla="*/ 550 h 2477"/>
                <a:gd name="T20" fmla="*/ 1519 w 3427"/>
                <a:gd name="T21" fmla="*/ 2379 h 2477"/>
                <a:gd name="T22" fmla="*/ 1452 w 3427"/>
                <a:gd name="T23" fmla="*/ 2431 h 2477"/>
                <a:gd name="T24" fmla="*/ 1376 w 3427"/>
                <a:gd name="T25" fmla="*/ 2464 h 2477"/>
                <a:gd name="T26" fmla="*/ 1296 w 3427"/>
                <a:gd name="T27" fmla="*/ 2477 h 2477"/>
                <a:gd name="T28" fmla="*/ 1215 w 3427"/>
                <a:gd name="T29" fmla="*/ 2473 h 2477"/>
                <a:gd name="T30" fmla="*/ 1137 w 3427"/>
                <a:gd name="T31" fmla="*/ 2449 h 2477"/>
                <a:gd name="T32" fmla="*/ 1065 w 3427"/>
                <a:gd name="T33" fmla="*/ 2407 h 2477"/>
                <a:gd name="T34" fmla="*/ 100 w 3427"/>
                <a:gd name="T35" fmla="*/ 1451 h 2477"/>
                <a:gd name="T36" fmla="*/ 47 w 3427"/>
                <a:gd name="T37" fmla="*/ 1385 h 2477"/>
                <a:gd name="T38" fmla="*/ 14 w 3427"/>
                <a:gd name="T39" fmla="*/ 1310 h 2477"/>
                <a:gd name="T40" fmla="*/ 0 w 3427"/>
                <a:gd name="T41" fmla="*/ 1229 h 2477"/>
                <a:gd name="T42" fmla="*/ 4 w 3427"/>
                <a:gd name="T43" fmla="*/ 1149 h 2477"/>
                <a:gd name="T44" fmla="*/ 28 w 3427"/>
                <a:gd name="T45" fmla="*/ 1072 h 2477"/>
                <a:gd name="T46" fmla="*/ 71 w 3427"/>
                <a:gd name="T47" fmla="*/ 1000 h 2477"/>
                <a:gd name="T48" fmla="*/ 132 w 3427"/>
                <a:gd name="T49" fmla="*/ 940 h 2477"/>
                <a:gd name="T50" fmla="*/ 203 w 3427"/>
                <a:gd name="T51" fmla="*/ 897 h 2477"/>
                <a:gd name="T52" fmla="*/ 282 w 3427"/>
                <a:gd name="T53" fmla="*/ 874 h 2477"/>
                <a:gd name="T54" fmla="*/ 362 w 3427"/>
                <a:gd name="T55" fmla="*/ 869 h 2477"/>
                <a:gd name="T56" fmla="*/ 442 w 3427"/>
                <a:gd name="T57" fmla="*/ 884 h 2477"/>
                <a:gd name="T58" fmla="*/ 517 w 3427"/>
                <a:gd name="T59" fmla="*/ 916 h 2477"/>
                <a:gd name="T60" fmla="*/ 584 w 3427"/>
                <a:gd name="T61" fmla="*/ 968 h 2477"/>
                <a:gd name="T62" fmla="*/ 2841 w 3427"/>
                <a:gd name="T63" fmla="*/ 99 h 2477"/>
                <a:gd name="T64" fmla="*/ 2908 w 3427"/>
                <a:gd name="T65" fmla="*/ 47 h 2477"/>
                <a:gd name="T66" fmla="*/ 2984 w 3427"/>
                <a:gd name="T67" fmla="*/ 14 h 2477"/>
                <a:gd name="T68" fmla="*/ 3064 w 3427"/>
                <a:gd name="T69" fmla="*/ 0 h 2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27" h="2477">
                  <a:moveTo>
                    <a:pt x="3064" y="0"/>
                  </a:moveTo>
                  <a:lnTo>
                    <a:pt x="3104" y="0"/>
                  </a:lnTo>
                  <a:lnTo>
                    <a:pt x="3145" y="4"/>
                  </a:lnTo>
                  <a:lnTo>
                    <a:pt x="3184" y="14"/>
                  </a:lnTo>
                  <a:lnTo>
                    <a:pt x="3223" y="28"/>
                  </a:lnTo>
                  <a:lnTo>
                    <a:pt x="3259" y="47"/>
                  </a:lnTo>
                  <a:lnTo>
                    <a:pt x="3295" y="71"/>
                  </a:lnTo>
                  <a:lnTo>
                    <a:pt x="3327" y="99"/>
                  </a:lnTo>
                  <a:lnTo>
                    <a:pt x="3356" y="131"/>
                  </a:lnTo>
                  <a:lnTo>
                    <a:pt x="3380" y="166"/>
                  </a:lnTo>
                  <a:lnTo>
                    <a:pt x="3398" y="202"/>
                  </a:lnTo>
                  <a:lnTo>
                    <a:pt x="3412" y="241"/>
                  </a:lnTo>
                  <a:lnTo>
                    <a:pt x="3421" y="280"/>
                  </a:lnTo>
                  <a:lnTo>
                    <a:pt x="3427" y="320"/>
                  </a:lnTo>
                  <a:lnTo>
                    <a:pt x="3427" y="360"/>
                  </a:lnTo>
                  <a:lnTo>
                    <a:pt x="3421" y="401"/>
                  </a:lnTo>
                  <a:lnTo>
                    <a:pt x="3412" y="439"/>
                  </a:lnTo>
                  <a:lnTo>
                    <a:pt x="3398" y="478"/>
                  </a:lnTo>
                  <a:lnTo>
                    <a:pt x="3380" y="514"/>
                  </a:lnTo>
                  <a:lnTo>
                    <a:pt x="3356" y="550"/>
                  </a:lnTo>
                  <a:lnTo>
                    <a:pt x="3327" y="581"/>
                  </a:lnTo>
                  <a:lnTo>
                    <a:pt x="1519" y="2379"/>
                  </a:lnTo>
                  <a:lnTo>
                    <a:pt x="1486" y="2407"/>
                  </a:lnTo>
                  <a:lnTo>
                    <a:pt x="1452" y="2431"/>
                  </a:lnTo>
                  <a:lnTo>
                    <a:pt x="1414" y="2449"/>
                  </a:lnTo>
                  <a:lnTo>
                    <a:pt x="1376" y="2464"/>
                  </a:lnTo>
                  <a:lnTo>
                    <a:pt x="1336" y="2473"/>
                  </a:lnTo>
                  <a:lnTo>
                    <a:pt x="1296" y="2477"/>
                  </a:lnTo>
                  <a:lnTo>
                    <a:pt x="1256" y="2477"/>
                  </a:lnTo>
                  <a:lnTo>
                    <a:pt x="1215" y="2473"/>
                  </a:lnTo>
                  <a:lnTo>
                    <a:pt x="1175" y="2464"/>
                  </a:lnTo>
                  <a:lnTo>
                    <a:pt x="1137" y="2449"/>
                  </a:lnTo>
                  <a:lnTo>
                    <a:pt x="1100" y="2431"/>
                  </a:lnTo>
                  <a:lnTo>
                    <a:pt x="1065" y="2407"/>
                  </a:lnTo>
                  <a:lnTo>
                    <a:pt x="1033" y="2379"/>
                  </a:lnTo>
                  <a:lnTo>
                    <a:pt x="100" y="1451"/>
                  </a:lnTo>
                  <a:lnTo>
                    <a:pt x="71" y="1419"/>
                  </a:lnTo>
                  <a:lnTo>
                    <a:pt x="47" y="1385"/>
                  </a:lnTo>
                  <a:lnTo>
                    <a:pt x="28" y="1347"/>
                  </a:lnTo>
                  <a:lnTo>
                    <a:pt x="14" y="1310"/>
                  </a:lnTo>
                  <a:lnTo>
                    <a:pt x="4" y="1269"/>
                  </a:lnTo>
                  <a:lnTo>
                    <a:pt x="0" y="1229"/>
                  </a:lnTo>
                  <a:lnTo>
                    <a:pt x="0" y="1190"/>
                  </a:lnTo>
                  <a:lnTo>
                    <a:pt x="4" y="1149"/>
                  </a:lnTo>
                  <a:lnTo>
                    <a:pt x="14" y="1110"/>
                  </a:lnTo>
                  <a:lnTo>
                    <a:pt x="28" y="1072"/>
                  </a:lnTo>
                  <a:lnTo>
                    <a:pt x="47" y="1035"/>
                  </a:lnTo>
                  <a:lnTo>
                    <a:pt x="71" y="1000"/>
                  </a:lnTo>
                  <a:lnTo>
                    <a:pt x="100" y="968"/>
                  </a:lnTo>
                  <a:lnTo>
                    <a:pt x="132" y="940"/>
                  </a:lnTo>
                  <a:lnTo>
                    <a:pt x="167" y="916"/>
                  </a:lnTo>
                  <a:lnTo>
                    <a:pt x="203" y="897"/>
                  </a:lnTo>
                  <a:lnTo>
                    <a:pt x="242" y="884"/>
                  </a:lnTo>
                  <a:lnTo>
                    <a:pt x="282" y="874"/>
                  </a:lnTo>
                  <a:lnTo>
                    <a:pt x="322" y="869"/>
                  </a:lnTo>
                  <a:lnTo>
                    <a:pt x="362" y="869"/>
                  </a:lnTo>
                  <a:lnTo>
                    <a:pt x="402" y="874"/>
                  </a:lnTo>
                  <a:lnTo>
                    <a:pt x="442" y="884"/>
                  </a:lnTo>
                  <a:lnTo>
                    <a:pt x="481" y="897"/>
                  </a:lnTo>
                  <a:lnTo>
                    <a:pt x="517" y="916"/>
                  </a:lnTo>
                  <a:lnTo>
                    <a:pt x="552" y="940"/>
                  </a:lnTo>
                  <a:lnTo>
                    <a:pt x="584" y="968"/>
                  </a:lnTo>
                  <a:lnTo>
                    <a:pt x="1276" y="1655"/>
                  </a:lnTo>
                  <a:lnTo>
                    <a:pt x="2841" y="99"/>
                  </a:lnTo>
                  <a:lnTo>
                    <a:pt x="2874" y="71"/>
                  </a:lnTo>
                  <a:lnTo>
                    <a:pt x="2908" y="47"/>
                  </a:lnTo>
                  <a:lnTo>
                    <a:pt x="2946" y="28"/>
                  </a:lnTo>
                  <a:lnTo>
                    <a:pt x="2984" y="14"/>
                  </a:lnTo>
                  <a:lnTo>
                    <a:pt x="3024" y="4"/>
                  </a:lnTo>
                  <a:lnTo>
                    <a:pt x="306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a typeface="Apple LiGothic" pitchFamily="2" charset="-120"/>
              </a:endParaRPr>
            </a:p>
          </p:txBody>
        </p:sp>
      </p:grpSp>
    </p:spTree>
    <p:extLst>
      <p:ext uri="{BB962C8B-B14F-4D97-AF65-F5344CB8AC3E}">
        <p14:creationId xmlns:p14="http://schemas.microsoft.com/office/powerpoint/2010/main" val="106023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p:cTn id="23" dur="500" fill="hold"/>
                                        <p:tgtEl>
                                          <p:spTgt spid="49"/>
                                        </p:tgtEl>
                                        <p:attrNameLst>
                                          <p:attrName>ppt_w</p:attrName>
                                        </p:attrNameLst>
                                      </p:cBhvr>
                                      <p:tavLst>
                                        <p:tav tm="0">
                                          <p:val>
                                            <p:fltVal val="0"/>
                                          </p:val>
                                        </p:tav>
                                        <p:tav tm="100000">
                                          <p:val>
                                            <p:strVal val="#ppt_w"/>
                                          </p:val>
                                        </p:tav>
                                      </p:tavLst>
                                    </p:anim>
                                    <p:anim calcmode="lin" valueType="num">
                                      <p:cBhvr>
                                        <p:cTn id="24" dur="500" fill="hold"/>
                                        <p:tgtEl>
                                          <p:spTgt spid="49"/>
                                        </p:tgtEl>
                                        <p:attrNameLst>
                                          <p:attrName>ppt_h</p:attrName>
                                        </p:attrNameLst>
                                      </p:cBhvr>
                                      <p:tavLst>
                                        <p:tav tm="0">
                                          <p:val>
                                            <p:fltVal val="0"/>
                                          </p:val>
                                        </p:tav>
                                        <p:tav tm="100000">
                                          <p:val>
                                            <p:strVal val="#ppt_h"/>
                                          </p:val>
                                        </p:tav>
                                      </p:tavLst>
                                    </p:anim>
                                    <p:animEffect transition="in" filter="fade">
                                      <p:cBhvr>
                                        <p:cTn id="25" dur="500"/>
                                        <p:tgtEl>
                                          <p:spTgt spid="49"/>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p:cTn id="29" dur="500" fill="hold"/>
                                        <p:tgtEl>
                                          <p:spTgt spid="50"/>
                                        </p:tgtEl>
                                        <p:attrNameLst>
                                          <p:attrName>ppt_w</p:attrName>
                                        </p:attrNameLst>
                                      </p:cBhvr>
                                      <p:tavLst>
                                        <p:tav tm="0">
                                          <p:val>
                                            <p:fltVal val="0"/>
                                          </p:val>
                                        </p:tav>
                                        <p:tav tm="100000">
                                          <p:val>
                                            <p:strVal val="#ppt_w"/>
                                          </p:val>
                                        </p:tav>
                                      </p:tavLst>
                                    </p:anim>
                                    <p:anim calcmode="lin" valueType="num">
                                      <p:cBhvr>
                                        <p:cTn id="30" dur="500" fill="hold"/>
                                        <p:tgtEl>
                                          <p:spTgt spid="50"/>
                                        </p:tgtEl>
                                        <p:attrNameLst>
                                          <p:attrName>ppt_h</p:attrName>
                                        </p:attrNameLst>
                                      </p:cBhvr>
                                      <p:tavLst>
                                        <p:tav tm="0">
                                          <p:val>
                                            <p:fltVal val="0"/>
                                          </p:val>
                                        </p:tav>
                                        <p:tav tm="100000">
                                          <p:val>
                                            <p:strVal val="#ppt_h"/>
                                          </p:val>
                                        </p:tav>
                                      </p:tavLst>
                                    </p:anim>
                                    <p:animEffect transition="in" filter="fade">
                                      <p:cBhvr>
                                        <p:cTn id="31" dur="500"/>
                                        <p:tgtEl>
                                          <p:spTgt spid="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3163807" y="2605202"/>
            <a:ext cx="2825750" cy="123599"/>
          </a:xfrm>
          <a:prstGeom prst="rect">
            <a:avLst/>
          </a:prstGeom>
        </p:spPr>
      </p:pic>
      <p:sp>
        <p:nvSpPr>
          <p:cNvPr id="4" name="Title 1"/>
          <p:cNvSpPr txBox="1">
            <a:spLocks/>
          </p:cNvSpPr>
          <p:nvPr/>
        </p:nvSpPr>
        <p:spPr>
          <a:xfrm>
            <a:off x="1592496" y="168078"/>
            <a:ext cx="5948137" cy="688541"/>
          </a:xfrm>
          <a:prstGeom prst="rect">
            <a:avLst/>
          </a:prstGeom>
        </p:spPr>
        <p:txBody>
          <a:bodyPr lIns="68577" tIns="34289" rIns="68577"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500" cap="all" dirty="0">
                <a:ln w="3175">
                  <a:noFill/>
                </a:ln>
                <a:solidFill>
                  <a:srgbClr val="FFFFFF"/>
                </a:solidFill>
                <a:latin typeface="+mn-lt"/>
                <a:ea typeface="Apple LiGothic" pitchFamily="2" charset="-120"/>
              </a:rPr>
              <a:t>這是你的選擇</a:t>
            </a:r>
            <a:endParaRPr lang="en-US" sz="4500" cap="all" dirty="0">
              <a:ln w="3175">
                <a:noFill/>
              </a:ln>
              <a:solidFill>
                <a:srgbClr val="FFFFFF"/>
              </a:solidFill>
              <a:latin typeface="+mn-lt"/>
              <a:ea typeface="Apple LiGothic" pitchFamily="2" charset="-120"/>
            </a:endParaRPr>
          </a:p>
          <a:p>
            <a:pPr algn="ctr"/>
            <a:r>
              <a:rPr lang="en-US" sz="4500" cap="all" dirty="0">
                <a:ln w="3175">
                  <a:noFill/>
                </a:ln>
                <a:solidFill>
                  <a:srgbClr val="FFFFFF"/>
                </a:solidFill>
                <a:latin typeface="+mn-lt"/>
                <a:ea typeface="Apple LiGothic" pitchFamily="2" charset="-120"/>
              </a:rPr>
              <a:t>It’s Your Choice </a:t>
            </a:r>
          </a:p>
        </p:txBody>
      </p:sp>
      <p:sp>
        <p:nvSpPr>
          <p:cNvPr id="6" name="Rectangle 5"/>
          <p:cNvSpPr/>
          <p:nvPr/>
        </p:nvSpPr>
        <p:spPr>
          <a:xfrm>
            <a:off x="513942" y="1876959"/>
            <a:ext cx="3378728" cy="1685074"/>
          </a:xfrm>
          <a:prstGeom prst="rect">
            <a:avLst/>
          </a:prstGeom>
        </p:spPr>
        <p:txBody>
          <a:bodyPr wrap="square" lIns="68577" tIns="34289" rIns="68577" bIns="34289">
            <a:spAutoFit/>
          </a:bodyPr>
          <a:lstStyle/>
          <a:p>
            <a:pPr algn="ctr" defTabSz="685766"/>
            <a:r>
              <a:rPr lang="zh-TW" altLang="en-US" sz="2100" b="1" dirty="0">
                <a:solidFill>
                  <a:srgbClr val="00B0F0"/>
                </a:solidFill>
                <a:ea typeface="Apple LiGothic" pitchFamily="2" charset="-120"/>
              </a:rPr>
              <a:t>你可以繼續消費，</a:t>
            </a:r>
          </a:p>
          <a:p>
            <a:pPr algn="ctr" defTabSz="685766"/>
            <a:r>
              <a:rPr lang="zh-TW" altLang="en-US" sz="2100" b="1" dirty="0">
                <a:solidFill>
                  <a:srgbClr val="00B0F0"/>
                </a:solidFill>
                <a:ea typeface="Apple LiGothic" pitchFamily="2" charset="-120"/>
              </a:rPr>
              <a:t>幫別人、幫別的公司賺錢</a:t>
            </a:r>
          </a:p>
          <a:p>
            <a:pPr algn="ctr" defTabSz="685766"/>
            <a:r>
              <a:rPr lang="en-US" sz="2100" b="1" dirty="0">
                <a:solidFill>
                  <a:srgbClr val="00B0F0"/>
                </a:solidFill>
                <a:ea typeface="Apple LiGothic" pitchFamily="2" charset="-120"/>
              </a:rPr>
              <a:t>You can continue to shop and make other companies and people money</a:t>
            </a:r>
          </a:p>
        </p:txBody>
      </p:sp>
      <p:sp>
        <p:nvSpPr>
          <p:cNvPr id="7" name="Rectangle 6"/>
          <p:cNvSpPr/>
          <p:nvPr/>
        </p:nvSpPr>
        <p:spPr>
          <a:xfrm>
            <a:off x="5349357" y="1876958"/>
            <a:ext cx="3378728" cy="2008239"/>
          </a:xfrm>
          <a:prstGeom prst="rect">
            <a:avLst/>
          </a:prstGeom>
        </p:spPr>
        <p:txBody>
          <a:bodyPr wrap="square" lIns="68577" tIns="34289" rIns="68577" bIns="34289">
            <a:spAutoFit/>
          </a:bodyPr>
          <a:lstStyle/>
          <a:p>
            <a:pPr algn="ctr" defTabSz="685766"/>
            <a:r>
              <a:rPr lang="zh-TW" altLang="en-US" sz="2100" b="1" dirty="0">
                <a:solidFill>
                  <a:srgbClr val="FFBE00"/>
                </a:solidFill>
                <a:ea typeface="Apple LiGothic" pitchFamily="2" charset="-120"/>
              </a:rPr>
              <a:t>你也可以透過購物年金，</a:t>
            </a:r>
          </a:p>
          <a:p>
            <a:pPr algn="ctr" defTabSz="685766"/>
            <a:r>
              <a:rPr lang="zh-TW" altLang="en-US" sz="2100" b="1" dirty="0">
                <a:solidFill>
                  <a:srgbClr val="FFBE00"/>
                </a:solidFill>
                <a:ea typeface="Apple LiGothic" pitchFamily="2" charset="-120"/>
              </a:rPr>
              <a:t>轉消費為收入，幫自己賺錢</a:t>
            </a:r>
            <a:endParaRPr lang="en-US" sz="2100" b="1" dirty="0">
              <a:solidFill>
                <a:srgbClr val="FFBE00"/>
              </a:solidFill>
              <a:ea typeface="Apple LiGothic" pitchFamily="2" charset="-120"/>
            </a:endParaRPr>
          </a:p>
          <a:p>
            <a:pPr algn="ctr" defTabSz="685766"/>
            <a:r>
              <a:rPr lang="en-US" sz="2100" b="1" dirty="0">
                <a:solidFill>
                  <a:srgbClr val="FFBE00"/>
                </a:solidFill>
                <a:ea typeface="Apple LiGothic" pitchFamily="2" charset="-120"/>
              </a:rPr>
              <a:t>You can convert your spending into earning with the Shopping Annuity® and help yourself make money</a:t>
            </a:r>
          </a:p>
        </p:txBody>
      </p:sp>
      <p:sp>
        <p:nvSpPr>
          <p:cNvPr id="8" name="Oval 7"/>
          <p:cNvSpPr/>
          <p:nvPr/>
        </p:nvSpPr>
        <p:spPr>
          <a:xfrm>
            <a:off x="4106594" y="2138156"/>
            <a:ext cx="859809" cy="839514"/>
          </a:xfrm>
          <a:prstGeom prst="ellipse">
            <a:avLst/>
          </a:prstGeom>
          <a:solidFill>
            <a:srgbClr val="00B0F0"/>
          </a:solid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r>
              <a:rPr lang="zh-TW" altLang="en-US" sz="1800" dirty="0">
                <a:solidFill>
                  <a:prstClr val="white"/>
                </a:solidFill>
                <a:ea typeface="Apple LiGothic" pitchFamily="2" charset="-120"/>
              </a:rPr>
              <a:t>或者</a:t>
            </a:r>
            <a:endParaRPr lang="en-US" sz="1800" dirty="0">
              <a:solidFill>
                <a:prstClr val="white"/>
              </a:solidFill>
              <a:ea typeface="Apple LiGothic" pitchFamily="2" charset="-120"/>
            </a:endParaRPr>
          </a:p>
          <a:p>
            <a:pPr algn="ctr" defTabSz="685766"/>
            <a:r>
              <a:rPr lang="en-US" sz="1800" dirty="0">
                <a:solidFill>
                  <a:prstClr val="white"/>
                </a:solidFill>
                <a:ea typeface="Apple LiGothic" pitchFamily="2" charset="-120"/>
              </a:rPr>
              <a:t>or</a:t>
            </a:r>
          </a:p>
        </p:txBody>
      </p:sp>
      <p:sp>
        <p:nvSpPr>
          <p:cNvPr id="9" name="Rectangle 8"/>
          <p:cNvSpPr/>
          <p:nvPr/>
        </p:nvSpPr>
        <p:spPr>
          <a:xfrm>
            <a:off x="2369972" y="4080158"/>
            <a:ext cx="4333055" cy="1027202"/>
          </a:xfrm>
          <a:prstGeom prst="rect">
            <a:avLst/>
          </a:prstGeom>
        </p:spPr>
        <p:txBody>
          <a:bodyPr wrap="none" lIns="68577" tIns="34289" rIns="68577" bIns="34289">
            <a:spAutoFit/>
          </a:bodyPr>
          <a:lstStyle/>
          <a:p>
            <a:pPr algn="ctr" defTabSz="685766"/>
            <a:r>
              <a:rPr lang="zh-TW" altLang="en-US" sz="3000" cap="all" dirty="0">
                <a:solidFill>
                  <a:prstClr val="white"/>
                </a:solidFill>
                <a:ea typeface="Apple LiGothic" pitchFamily="2" charset="-120"/>
              </a:rPr>
              <a:t>你會選擇哪一種？</a:t>
            </a:r>
            <a:endParaRPr lang="en-US" sz="3200" cap="all" dirty="0">
              <a:solidFill>
                <a:prstClr val="white"/>
              </a:solidFill>
              <a:ea typeface="Apple LiGothic" pitchFamily="2" charset="-120"/>
            </a:endParaRPr>
          </a:p>
          <a:p>
            <a:pPr algn="ctr" defTabSz="685766"/>
            <a:r>
              <a:rPr lang="en-US" sz="3200" cap="all" dirty="0">
                <a:solidFill>
                  <a:prstClr val="white"/>
                </a:solidFill>
                <a:ea typeface="Apple LiGothic" pitchFamily="2" charset="-120"/>
              </a:rPr>
              <a:t>Which do you Prefer?</a:t>
            </a:r>
          </a:p>
        </p:txBody>
      </p:sp>
    </p:spTree>
    <p:extLst>
      <p:ext uri="{BB962C8B-B14F-4D97-AF65-F5344CB8AC3E}">
        <p14:creationId xmlns:p14="http://schemas.microsoft.com/office/powerpoint/2010/main" val="1638614780"/>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10"/>
          <p:cNvSpPr/>
          <p:nvPr/>
        </p:nvSpPr>
        <p:spPr>
          <a:xfrm>
            <a:off x="818115" y="1"/>
            <a:ext cx="7851626" cy="992579"/>
          </a:xfrm>
          <a:prstGeom prst="rect">
            <a:avLst/>
          </a:prstGeom>
        </p:spPr>
        <p:txBody>
          <a:bodyPr wrap="square" lIns="68580" tIns="34290" rIns="68580" bIns="34290">
            <a:spAutoFit/>
          </a:bodyPr>
          <a:lstStyle/>
          <a:p>
            <a:r>
              <a:rPr lang="zh-TW" altLang="en-US" sz="3600" dirty="0">
                <a:ln w="3175">
                  <a:solidFill>
                    <a:prstClr val="white"/>
                  </a:solidFill>
                </a:ln>
                <a:solidFill>
                  <a:prstClr val="white"/>
                </a:solidFill>
                <a:ea typeface="Apple LiGothic" pitchFamily="2" charset="-120"/>
                <a:cs typeface="Arial" charset="0"/>
              </a:rPr>
              <a:t>超連鎖</a:t>
            </a:r>
            <a:r>
              <a:rPr lang="en-US" sz="3600" dirty="0">
                <a:ln w="3175">
                  <a:noFill/>
                </a:ln>
                <a:solidFill>
                  <a:prstClr val="white"/>
                </a:solidFill>
                <a:ea typeface="Apple LiGothic" pitchFamily="2" charset="-120"/>
              </a:rPr>
              <a:t>™</a:t>
            </a:r>
            <a:r>
              <a:rPr lang="zh-TW" altLang="en-US" sz="3600" dirty="0">
                <a:ln w="3175">
                  <a:solidFill>
                    <a:prstClr val="white"/>
                  </a:solidFill>
                </a:ln>
                <a:solidFill>
                  <a:prstClr val="white"/>
                </a:solidFill>
                <a:ea typeface="Apple LiGothic" pitchFamily="2" charset="-120"/>
                <a:cs typeface="Arial" charset="0"/>
              </a:rPr>
              <a:t>系統  </a:t>
            </a:r>
            <a:endParaRPr lang="en-US" altLang="zh-TW" sz="3600" dirty="0">
              <a:ln w="3175">
                <a:solidFill>
                  <a:prstClr val="white"/>
                </a:solidFill>
              </a:ln>
              <a:solidFill>
                <a:prstClr val="white"/>
              </a:solidFill>
              <a:ea typeface="Apple LiGothic" pitchFamily="2" charset="-120"/>
              <a:cs typeface="Arial" charset="0"/>
            </a:endParaRPr>
          </a:p>
          <a:p>
            <a:r>
              <a:rPr lang="en-US" sz="2400" dirty="0">
                <a:ln w="3175">
                  <a:solidFill>
                    <a:prstClr val="white"/>
                  </a:solidFill>
                </a:ln>
                <a:solidFill>
                  <a:prstClr val="white"/>
                </a:solidFill>
                <a:ea typeface="Apple LiGothic" pitchFamily="2" charset="-120"/>
                <a:cs typeface="Arial" charset="0"/>
              </a:rPr>
              <a:t>The </a:t>
            </a:r>
            <a:r>
              <a:rPr lang="en-US" sz="2400" dirty="0" err="1">
                <a:ln w="3175">
                  <a:solidFill>
                    <a:prstClr val="white"/>
                  </a:solidFill>
                </a:ln>
                <a:solidFill>
                  <a:prstClr val="white"/>
                </a:solidFill>
                <a:ea typeface="Apple LiGothic" pitchFamily="2" charset="-120"/>
                <a:cs typeface="Arial" charset="0"/>
              </a:rPr>
              <a:t>UnFranchise</a:t>
            </a:r>
            <a:r>
              <a:rPr lang="en-US" sz="2400" dirty="0">
                <a:ln w="3175">
                  <a:noFill/>
                </a:ln>
                <a:solidFill>
                  <a:prstClr val="white"/>
                </a:solidFill>
                <a:ea typeface="Apple LiGothic" pitchFamily="2" charset="-120"/>
              </a:rPr>
              <a:t>™</a:t>
            </a:r>
            <a:r>
              <a:rPr lang="en-US" sz="2400" dirty="0">
                <a:ln w="3175">
                  <a:solidFill>
                    <a:prstClr val="white"/>
                  </a:solidFill>
                </a:ln>
                <a:solidFill>
                  <a:prstClr val="white"/>
                </a:solidFill>
                <a:ea typeface="Apple LiGothic" pitchFamily="2" charset="-120"/>
                <a:cs typeface="Arial" charset="0"/>
              </a:rPr>
              <a:t> System</a:t>
            </a:r>
            <a:endParaRPr lang="en-US" sz="2400" dirty="0">
              <a:ln w="3175">
                <a:solidFill>
                  <a:prstClr val="white"/>
                </a:solidFill>
              </a:ln>
              <a:solidFill>
                <a:prstClr val="white"/>
              </a:solidFill>
              <a:ea typeface="Apple LiGothic" pitchFamily="2" charset="-120"/>
            </a:endParaRPr>
          </a:p>
        </p:txBody>
      </p:sp>
      <p:sp>
        <p:nvSpPr>
          <p:cNvPr id="13" name="Rounded Rectangle 12"/>
          <p:cNvSpPr/>
          <p:nvPr/>
        </p:nvSpPr>
        <p:spPr>
          <a:xfrm>
            <a:off x="2085719" y="4447374"/>
            <a:ext cx="4350543" cy="703278"/>
          </a:xfrm>
          <a:prstGeom prst="roundRect">
            <a:avLst>
              <a:gd name="adj" fmla="val 5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spcBef>
                <a:spcPct val="0"/>
              </a:spcBef>
              <a:defRPr/>
            </a:pPr>
            <a:r>
              <a:rPr lang="zh-TW" altLang="en-US" sz="2400" b="1" dirty="0">
                <a:ln w="3175">
                  <a:solidFill>
                    <a:prstClr val="white"/>
                  </a:solidFill>
                </a:ln>
                <a:solidFill>
                  <a:prstClr val="black"/>
                </a:solidFill>
                <a:ea typeface="Apple LiGothic" pitchFamily="2" charset="-120"/>
                <a:cs typeface="Arial" charset="0"/>
              </a:rPr>
              <a:t>一套證實可行的事業系統</a:t>
            </a:r>
            <a:endParaRPr lang="en-US" sz="2400" b="1" dirty="0">
              <a:ln w="3175">
                <a:solidFill>
                  <a:prstClr val="white"/>
                </a:solidFill>
              </a:ln>
              <a:solidFill>
                <a:prstClr val="black"/>
              </a:solidFill>
              <a:ea typeface="Apple LiGothic" pitchFamily="2" charset="-120"/>
              <a:cs typeface="Arial" charset="0"/>
            </a:endParaRPr>
          </a:p>
          <a:p>
            <a:pPr algn="ctr">
              <a:spcBef>
                <a:spcPct val="0"/>
              </a:spcBef>
              <a:defRPr/>
            </a:pPr>
            <a:r>
              <a:rPr lang="en-US" sz="2000" b="1" dirty="0">
                <a:ln w="3175">
                  <a:solidFill>
                    <a:prstClr val="white"/>
                  </a:solidFill>
                </a:ln>
                <a:solidFill>
                  <a:prstClr val="black"/>
                </a:solidFill>
                <a:ea typeface="Apple LiGothic" pitchFamily="2" charset="-120"/>
                <a:cs typeface="Arial" charset="0"/>
              </a:rPr>
              <a:t>A Proven System for Success</a:t>
            </a:r>
          </a:p>
        </p:txBody>
      </p:sp>
    </p:spTree>
    <p:extLst>
      <p:ext uri="{BB962C8B-B14F-4D97-AF65-F5344CB8AC3E}">
        <p14:creationId xmlns:p14="http://schemas.microsoft.com/office/powerpoint/2010/main" val="640739672"/>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 name="Rectangle 104"/>
          <p:cNvSpPr/>
          <p:nvPr/>
        </p:nvSpPr>
        <p:spPr>
          <a:xfrm>
            <a:off x="439196" y="529822"/>
            <a:ext cx="3313342" cy="1602539"/>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579"/>
            <a:endParaRPr lang="en-US" dirty="0">
              <a:solidFill>
                <a:prstClr val="white"/>
              </a:solidFill>
              <a:ea typeface="Apple LiGothic" pitchFamily="2" charset="-120"/>
              <a:cs typeface="Helvetica"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14" cy="5143500"/>
          </a:xfrm>
          <a:prstGeom prst="rect">
            <a:avLst/>
          </a:prstGeom>
        </p:spPr>
      </p:pic>
      <p:sp>
        <p:nvSpPr>
          <p:cNvPr id="140" name="Rectangle 139"/>
          <p:cNvSpPr/>
          <p:nvPr/>
        </p:nvSpPr>
        <p:spPr>
          <a:xfrm>
            <a:off x="440835" y="529822"/>
            <a:ext cx="3313342" cy="1270909"/>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579"/>
            <a:endParaRPr lang="en-US" dirty="0">
              <a:solidFill>
                <a:prstClr val="white"/>
              </a:solidFill>
              <a:ea typeface="Apple LiGothic" pitchFamily="2" charset="-120"/>
              <a:cs typeface="Helvetica" charset="0"/>
            </a:endParaRPr>
          </a:p>
        </p:txBody>
      </p:sp>
      <p:sp>
        <p:nvSpPr>
          <p:cNvPr id="106" name="TextBox 105"/>
          <p:cNvSpPr txBox="1"/>
          <p:nvPr/>
        </p:nvSpPr>
        <p:spPr>
          <a:xfrm>
            <a:off x="484688" y="576269"/>
            <a:ext cx="3192887" cy="1509644"/>
          </a:xfrm>
          <a:prstGeom prst="rect">
            <a:avLst/>
          </a:prstGeom>
          <a:noFill/>
        </p:spPr>
        <p:txBody>
          <a:bodyPr wrap="square" lIns="68580" tIns="34290" rIns="68580" bIns="34290" rtlCol="0">
            <a:spAutoFit/>
          </a:bodyPr>
          <a:lstStyle/>
          <a:p>
            <a:pPr>
              <a:lnSpc>
                <a:spcPct val="90000"/>
              </a:lnSpc>
            </a:pPr>
            <a:r>
              <a:rPr lang="zh-TW" altLang="en-US" sz="2600" b="1" cap="all" spc="75" dirty="0" smtClean="0">
                <a:ln w="3175">
                  <a:noFill/>
                </a:ln>
                <a:solidFill>
                  <a:prstClr val="white"/>
                </a:solidFill>
                <a:ea typeface="Apple LiGothic" pitchFamily="2" charset="-120"/>
                <a:cs typeface="Helvetica"/>
              </a:rPr>
              <a:t>水平式行銷結構</a:t>
            </a:r>
            <a:endParaRPr lang="en-US" sz="2600" b="1" cap="all" spc="75" dirty="0" smtClean="0">
              <a:ln w="3175">
                <a:noFill/>
              </a:ln>
              <a:solidFill>
                <a:prstClr val="white"/>
              </a:solidFill>
              <a:ea typeface="Apple LiGothic" pitchFamily="2" charset="-120"/>
              <a:cs typeface="Helvetica"/>
            </a:endParaRPr>
          </a:p>
          <a:p>
            <a:pPr>
              <a:lnSpc>
                <a:spcPct val="90000"/>
              </a:lnSpc>
            </a:pPr>
            <a:r>
              <a:rPr lang="en-US" sz="2600" b="1" cap="all" spc="75" dirty="0" err="1" smtClean="0">
                <a:ln w="3175">
                  <a:noFill/>
                </a:ln>
                <a:solidFill>
                  <a:prstClr val="white"/>
                </a:solidFill>
                <a:ea typeface="Apple LiGothic" pitchFamily="2" charset="-120"/>
                <a:cs typeface="Helvetica"/>
              </a:rPr>
              <a:t>HORIZONtal</a:t>
            </a:r>
            <a:r>
              <a:rPr lang="en-US" sz="2600" b="1" cap="all" spc="75" dirty="0" smtClean="0">
                <a:ln w="3175">
                  <a:noFill/>
                </a:ln>
                <a:solidFill>
                  <a:prstClr val="white"/>
                </a:solidFill>
                <a:ea typeface="Apple LiGothic" pitchFamily="2" charset="-120"/>
                <a:cs typeface="Helvetica"/>
              </a:rPr>
              <a:t> </a:t>
            </a:r>
            <a:r>
              <a:rPr lang="en-US" sz="2600" b="1" cap="all" spc="75" dirty="0">
                <a:ln w="3175">
                  <a:noFill/>
                </a:ln>
                <a:solidFill>
                  <a:prstClr val="white"/>
                </a:solidFill>
                <a:ea typeface="Apple LiGothic" pitchFamily="2" charset="-120"/>
                <a:cs typeface="Helvetica"/>
              </a:rPr>
              <a:t>Marketing Structure</a:t>
            </a:r>
          </a:p>
        </p:txBody>
      </p:sp>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83" y="4736115"/>
            <a:ext cx="1917973" cy="319662"/>
          </a:xfrm>
          <a:prstGeom prst="rect">
            <a:avLst/>
          </a:prstGeom>
        </p:spPr>
      </p:pic>
      <p:pic>
        <p:nvPicPr>
          <p:cNvPr id="363" name="Picture 3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2025" y="2653555"/>
            <a:ext cx="643496" cy="549389"/>
          </a:xfrm>
          <a:prstGeom prst="rect">
            <a:avLst/>
          </a:prstGeom>
        </p:spPr>
      </p:pic>
      <p:sp>
        <p:nvSpPr>
          <p:cNvPr id="302" name="Left-Right Arrow 301"/>
          <p:cNvSpPr>
            <a:spLocks noChangeArrowheads="1"/>
          </p:cNvSpPr>
          <p:nvPr/>
        </p:nvSpPr>
        <p:spPr bwMode="auto">
          <a:xfrm>
            <a:off x="4458091" y="4175109"/>
            <a:ext cx="4211516" cy="600075"/>
          </a:xfrm>
          <a:prstGeom prst="leftRightArrow">
            <a:avLst>
              <a:gd name="adj1" fmla="val 58791"/>
              <a:gd name="adj2" fmla="val 68571"/>
            </a:avLst>
          </a:prstGeom>
          <a:solidFill>
            <a:schemeClr val="bg1"/>
          </a:solidFill>
          <a:ln>
            <a:noFill/>
          </a:ln>
          <a:extLst/>
        </p:spPr>
        <p:txBody>
          <a:bodyPr lIns="68580" tIns="34290" rIns="68580" bIns="34290" anchor="ctr"/>
          <a:lstStyle/>
          <a:p>
            <a:pPr algn="ctr" defTabSz="342900"/>
            <a:endParaRPr lang="en-US" dirty="0">
              <a:solidFill>
                <a:srgbClr val="FFFFFF"/>
              </a:solidFill>
              <a:ea typeface="Apple LiGothic" pitchFamily="2" charset="-120"/>
              <a:cs typeface="Helvetica" charset="0"/>
            </a:endParaRPr>
          </a:p>
        </p:txBody>
      </p:sp>
      <p:pic>
        <p:nvPicPr>
          <p:cNvPr id="362" name="Picture 3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2102" y="1803659"/>
            <a:ext cx="643142" cy="558922"/>
          </a:xfrm>
          <a:prstGeom prst="rect">
            <a:avLst/>
          </a:prstGeom>
        </p:spPr>
      </p:pic>
      <p:pic>
        <p:nvPicPr>
          <p:cNvPr id="361" name="Picture 3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0696" y="1801080"/>
            <a:ext cx="645754" cy="564078"/>
          </a:xfrm>
          <a:prstGeom prst="rect">
            <a:avLst/>
          </a:prstGeom>
        </p:spPr>
      </p:pic>
      <p:pic>
        <p:nvPicPr>
          <p:cNvPr id="364" name="Picture 3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2740" y="2651715"/>
            <a:ext cx="641865" cy="553070"/>
          </a:xfrm>
          <a:prstGeom prst="rect">
            <a:avLst/>
          </a:prstGeom>
        </p:spPr>
      </p:pic>
      <p:pic>
        <p:nvPicPr>
          <p:cNvPr id="360" name="Picture 3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21032" y="217480"/>
            <a:ext cx="1186028" cy="1186028"/>
          </a:xfrm>
          <a:prstGeom prst="rect">
            <a:avLst/>
          </a:prstGeom>
        </p:spPr>
      </p:pic>
      <p:pic>
        <p:nvPicPr>
          <p:cNvPr id="368" name="Picture 3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73396" y="2654642"/>
            <a:ext cx="640953" cy="547217"/>
          </a:xfrm>
          <a:prstGeom prst="rect">
            <a:avLst/>
          </a:prstGeom>
        </p:spPr>
      </p:pic>
      <p:pic>
        <p:nvPicPr>
          <p:cNvPr id="365" name="Picture 3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73396" y="1800732"/>
            <a:ext cx="640753" cy="564775"/>
          </a:xfrm>
          <a:prstGeom prst="rect">
            <a:avLst/>
          </a:prstGeom>
        </p:spPr>
      </p:pic>
      <p:pic>
        <p:nvPicPr>
          <p:cNvPr id="395" name="Picture 39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80857" y="2655025"/>
            <a:ext cx="643032" cy="546451"/>
          </a:xfrm>
          <a:prstGeom prst="rect">
            <a:avLst/>
          </a:prstGeom>
        </p:spPr>
      </p:pic>
      <p:pic>
        <p:nvPicPr>
          <p:cNvPr id="366" name="Picture 36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1972" y="2647327"/>
            <a:ext cx="643202" cy="561848"/>
          </a:xfrm>
          <a:prstGeom prst="rect">
            <a:avLst/>
          </a:prstGeom>
        </p:spPr>
      </p:pic>
      <p:sp>
        <p:nvSpPr>
          <p:cNvPr id="303" name="Rectangle 302"/>
          <p:cNvSpPr/>
          <p:nvPr/>
        </p:nvSpPr>
        <p:spPr>
          <a:xfrm>
            <a:off x="4625739" y="3474429"/>
            <a:ext cx="4040700" cy="706347"/>
          </a:xfrm>
          <a:prstGeom prst="rect">
            <a:avLst/>
          </a:prstGeom>
          <a:effectLst/>
        </p:spPr>
        <p:txBody>
          <a:bodyPr wrap="square" lIns="68580" tIns="34290" rIns="68580" bIns="34290">
            <a:spAutoFit/>
          </a:bodyPr>
          <a:lstStyle/>
          <a:p>
            <a:pPr algn="ctr" defTabSz="342900">
              <a:lnSpc>
                <a:spcPct val="90000"/>
              </a:lnSpc>
            </a:pPr>
            <a:r>
              <a:rPr lang="zh-TW" altLang="en-US" sz="1600" dirty="0" smtClean="0">
                <a:solidFill>
                  <a:schemeClr val="bg1"/>
                </a:solidFill>
                <a:ea typeface="Apple LiGothic" pitchFamily="2" charset="-120"/>
              </a:rPr>
              <a:t>地</a:t>
            </a:r>
            <a:r>
              <a:rPr lang="zh-TW" altLang="en-US" sz="1600" dirty="0">
                <a:solidFill>
                  <a:schemeClr val="bg1"/>
                </a:solidFill>
                <a:ea typeface="Apple LiGothic" pitchFamily="2" charset="-120"/>
              </a:rPr>
              <a:t>產、保險、連鎖店、區域業務員／經</a:t>
            </a:r>
            <a:r>
              <a:rPr lang="zh-TW" altLang="en-US" sz="1600" dirty="0" smtClean="0">
                <a:solidFill>
                  <a:schemeClr val="bg1"/>
                </a:solidFill>
                <a:ea typeface="Apple LiGothic" pitchFamily="2" charset="-120"/>
              </a:rPr>
              <a:t>理</a:t>
            </a:r>
            <a:endParaRPr lang="en-US" sz="1500" dirty="0" smtClean="0">
              <a:ln w="3175">
                <a:noFill/>
              </a:ln>
              <a:solidFill>
                <a:schemeClr val="bg1"/>
              </a:solidFill>
              <a:ea typeface="Apple LiGothic" pitchFamily="2" charset="-120"/>
              <a:cs typeface="Helvetica" charset="0"/>
            </a:endParaRPr>
          </a:p>
          <a:p>
            <a:pPr algn="ctr" defTabSz="342900">
              <a:lnSpc>
                <a:spcPct val="90000"/>
              </a:lnSpc>
            </a:pPr>
            <a:r>
              <a:rPr lang="en-US" sz="1500" dirty="0" smtClean="0">
                <a:ln w="3175">
                  <a:noFill/>
                </a:ln>
                <a:solidFill>
                  <a:prstClr val="white"/>
                </a:solidFill>
                <a:ea typeface="Apple LiGothic" pitchFamily="2" charset="-120"/>
                <a:cs typeface="Helvetica" charset="0"/>
              </a:rPr>
              <a:t>REAL </a:t>
            </a:r>
            <a:r>
              <a:rPr lang="en-US" sz="1500" dirty="0">
                <a:ln w="3175">
                  <a:noFill/>
                </a:ln>
                <a:solidFill>
                  <a:prstClr val="white"/>
                </a:solidFill>
                <a:ea typeface="Apple LiGothic" pitchFamily="2" charset="-120"/>
                <a:cs typeface="Helvetica" charset="0"/>
              </a:rPr>
              <a:t>ESTATE, INSURANCE, SALES, TRADITIONAL BUSINESS</a:t>
            </a:r>
          </a:p>
        </p:txBody>
      </p:sp>
      <p:pic>
        <p:nvPicPr>
          <p:cNvPr id="394" name="Picture 39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70818" y="2647681"/>
            <a:ext cx="645311" cy="561140"/>
          </a:xfrm>
          <a:prstGeom prst="rect">
            <a:avLst/>
          </a:prstGeom>
        </p:spPr>
      </p:pic>
      <p:sp>
        <p:nvSpPr>
          <p:cNvPr id="304" name="Rectangle 9"/>
          <p:cNvSpPr>
            <a:spLocks noChangeArrowheads="1"/>
          </p:cNvSpPr>
          <p:nvPr/>
        </p:nvSpPr>
        <p:spPr bwMode="auto">
          <a:xfrm>
            <a:off x="4709700" y="4321989"/>
            <a:ext cx="380869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defTabSz="342900"/>
            <a:r>
              <a:rPr lang="zh-TW" altLang="en-US" sz="1500" dirty="0">
                <a:solidFill>
                  <a:srgbClr val="0FB7FF"/>
                </a:solidFill>
                <a:ea typeface="Apple LiGothic" pitchFamily="2" charset="-120"/>
                <a:cs typeface="Helvetica" charset="0"/>
              </a:rPr>
              <a:t>所有成員彼此競爭</a:t>
            </a:r>
            <a:r>
              <a:rPr lang="en-GB" sz="1500" dirty="0" smtClean="0">
                <a:solidFill>
                  <a:srgbClr val="0FB7FF"/>
                </a:solidFill>
                <a:ea typeface="Apple LiGothic" pitchFamily="2" charset="-120"/>
                <a:cs typeface="Helvetica" charset="0"/>
              </a:rPr>
              <a:t>ALL </a:t>
            </a:r>
            <a:r>
              <a:rPr lang="en-GB" sz="1500" dirty="0">
                <a:solidFill>
                  <a:srgbClr val="0FB7FF"/>
                </a:solidFill>
                <a:ea typeface="Apple LiGothic" pitchFamily="2" charset="-120"/>
                <a:cs typeface="Helvetica" charset="0"/>
              </a:rPr>
              <a:t>IN COMPETITION</a:t>
            </a:r>
          </a:p>
        </p:txBody>
      </p:sp>
      <p:grpSp>
        <p:nvGrpSpPr>
          <p:cNvPr id="305" name="Group 304"/>
          <p:cNvGrpSpPr/>
          <p:nvPr/>
        </p:nvGrpSpPr>
        <p:grpSpPr>
          <a:xfrm flipH="1">
            <a:off x="8148765" y="2309813"/>
            <a:ext cx="520843" cy="320280"/>
            <a:chOff x="928039" y="3567540"/>
            <a:chExt cx="694457" cy="427040"/>
          </a:xfrm>
        </p:grpSpPr>
        <p:cxnSp>
          <p:nvCxnSpPr>
            <p:cNvPr id="306" name="Straight Connector 305"/>
            <p:cNvCxnSpPr/>
            <p:nvPr/>
          </p:nvCxnSpPr>
          <p:spPr bwMode="auto">
            <a:xfrm flipH="1">
              <a:off x="936488" y="3567540"/>
              <a:ext cx="686008" cy="9055"/>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07" name="Straight Connector 306"/>
            <p:cNvCxnSpPr/>
            <p:nvPr/>
          </p:nvCxnSpPr>
          <p:spPr bwMode="auto">
            <a:xfrm flipV="1">
              <a:off x="928039" y="3567541"/>
              <a:ext cx="8449" cy="427039"/>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grpSp>
        <p:nvGrpSpPr>
          <p:cNvPr id="308" name="Group 307"/>
          <p:cNvGrpSpPr/>
          <p:nvPr/>
        </p:nvGrpSpPr>
        <p:grpSpPr>
          <a:xfrm>
            <a:off x="4625449" y="2309815"/>
            <a:ext cx="415850" cy="320279"/>
            <a:chOff x="1343916" y="3567542"/>
            <a:chExt cx="554467" cy="427039"/>
          </a:xfrm>
        </p:grpSpPr>
        <p:cxnSp>
          <p:nvCxnSpPr>
            <p:cNvPr id="309" name="Straight Connector 308"/>
            <p:cNvCxnSpPr/>
            <p:nvPr/>
          </p:nvCxnSpPr>
          <p:spPr bwMode="auto">
            <a:xfrm flipH="1">
              <a:off x="1343916" y="3567542"/>
              <a:ext cx="554467" cy="9053"/>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10" name="Straight Connector 309"/>
            <p:cNvCxnSpPr/>
            <p:nvPr/>
          </p:nvCxnSpPr>
          <p:spPr bwMode="auto">
            <a:xfrm flipV="1">
              <a:off x="1343916" y="3576595"/>
              <a:ext cx="0" cy="417986"/>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grpSp>
        <p:nvGrpSpPr>
          <p:cNvPr id="369" name="Group 368"/>
          <p:cNvGrpSpPr/>
          <p:nvPr/>
        </p:nvGrpSpPr>
        <p:grpSpPr>
          <a:xfrm>
            <a:off x="5404758" y="1200782"/>
            <a:ext cx="2403913" cy="1445079"/>
            <a:chOff x="3169822" y="2088835"/>
            <a:chExt cx="3205217" cy="1926772"/>
          </a:xfrm>
        </p:grpSpPr>
        <p:grpSp>
          <p:nvGrpSpPr>
            <p:cNvPr id="370" name="Group 369"/>
            <p:cNvGrpSpPr/>
            <p:nvPr/>
          </p:nvGrpSpPr>
          <p:grpSpPr>
            <a:xfrm>
              <a:off x="3169822" y="2514600"/>
              <a:ext cx="3200400" cy="374166"/>
              <a:chOff x="2914583" y="2352675"/>
              <a:chExt cx="3750378" cy="438465"/>
            </a:xfrm>
          </p:grpSpPr>
          <p:cxnSp>
            <p:nvCxnSpPr>
              <p:cNvPr id="376" name="Straight Connector 375"/>
              <p:cNvCxnSpPr/>
              <p:nvPr/>
            </p:nvCxnSpPr>
            <p:spPr bwMode="auto">
              <a:xfrm>
                <a:off x="2914583" y="2362200"/>
                <a:ext cx="3750378"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7" name="Straight Connector 376"/>
              <p:cNvCxnSpPr/>
              <p:nvPr/>
            </p:nvCxnSpPr>
            <p:spPr bwMode="auto">
              <a:xfrm>
                <a:off x="2914583"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8" name="Straight Connector 377"/>
              <p:cNvCxnSpPr/>
              <p:nvPr/>
            </p:nvCxnSpPr>
            <p:spPr bwMode="auto">
              <a:xfrm>
                <a:off x="4166728"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9" name="Straight Connector 378"/>
              <p:cNvCxnSpPr/>
              <p:nvPr/>
            </p:nvCxnSpPr>
            <p:spPr bwMode="auto">
              <a:xfrm>
                <a:off x="5414835"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80" name="Straight Connector 379"/>
              <p:cNvCxnSpPr/>
              <p:nvPr/>
            </p:nvCxnSpPr>
            <p:spPr bwMode="auto">
              <a:xfrm>
                <a:off x="6664961" y="2352675"/>
                <a:ext cx="0" cy="438465"/>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cxnSp>
          <p:nvCxnSpPr>
            <p:cNvPr id="371" name="Straight Connector 370"/>
            <p:cNvCxnSpPr/>
            <p:nvPr/>
          </p:nvCxnSpPr>
          <p:spPr bwMode="auto">
            <a:xfrm>
              <a:off x="3169822" y="3641441"/>
              <a:ext cx="0" cy="35314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2" name="Straight Connector 371"/>
            <p:cNvCxnSpPr/>
            <p:nvPr/>
          </p:nvCxnSpPr>
          <p:spPr bwMode="auto">
            <a:xfrm>
              <a:off x="4229291" y="3641441"/>
              <a:ext cx="0" cy="35314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3" name="Straight Connector 372"/>
            <p:cNvCxnSpPr/>
            <p:nvPr/>
          </p:nvCxnSpPr>
          <p:spPr bwMode="auto">
            <a:xfrm>
              <a:off x="5303422" y="3641441"/>
              <a:ext cx="0" cy="37416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4" name="Straight Connector 373"/>
            <p:cNvCxnSpPr/>
            <p:nvPr/>
          </p:nvCxnSpPr>
          <p:spPr bwMode="auto">
            <a:xfrm>
              <a:off x="6375039" y="3641441"/>
              <a:ext cx="0" cy="37416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5" name="Straight Connector 374"/>
            <p:cNvCxnSpPr/>
            <p:nvPr/>
          </p:nvCxnSpPr>
          <p:spPr bwMode="auto">
            <a:xfrm>
              <a:off x="4765344" y="2088835"/>
              <a:ext cx="0" cy="438465"/>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pic>
        <p:nvPicPr>
          <p:cNvPr id="367" name="Picture 36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71874" y="1800732"/>
            <a:ext cx="643997" cy="564775"/>
          </a:xfrm>
          <a:prstGeom prst="rect">
            <a:avLst/>
          </a:prstGeom>
        </p:spPr>
      </p:pic>
    </p:spTree>
    <p:extLst>
      <p:ext uri="{BB962C8B-B14F-4D97-AF65-F5344CB8AC3E}">
        <p14:creationId xmlns:p14="http://schemas.microsoft.com/office/powerpoint/2010/main" val="394649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14" cy="5143500"/>
          </a:xfrm>
          <a:prstGeom prst="rect">
            <a:avLst/>
          </a:prstGeom>
        </p:spPr>
      </p:pic>
      <p:sp>
        <p:nvSpPr>
          <p:cNvPr id="138" name="Rectangle 137"/>
          <p:cNvSpPr/>
          <p:nvPr/>
        </p:nvSpPr>
        <p:spPr>
          <a:xfrm>
            <a:off x="115902" y="2474299"/>
            <a:ext cx="3212588" cy="90746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defTabSz="685579"/>
            <a:r>
              <a:rPr lang="en-US" sz="1700" dirty="0">
                <a:solidFill>
                  <a:srgbClr val="000000"/>
                </a:solidFill>
                <a:ea typeface="Apple LiGothic" pitchFamily="2" charset="-120"/>
                <a:cs typeface="Helvetica Light"/>
              </a:rPr>
              <a:t>ENCOURAGES TEAMWORK</a:t>
            </a:r>
          </a:p>
        </p:txBody>
      </p:sp>
      <p:sp>
        <p:nvSpPr>
          <p:cNvPr id="142" name="Rectangle 141"/>
          <p:cNvSpPr/>
          <p:nvPr/>
        </p:nvSpPr>
        <p:spPr>
          <a:xfrm>
            <a:off x="115902" y="3108128"/>
            <a:ext cx="3204141" cy="90746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defTabSz="685579"/>
            <a:r>
              <a:rPr lang="en-US" sz="1700" dirty="0">
                <a:solidFill>
                  <a:srgbClr val="000000"/>
                </a:solidFill>
                <a:ea typeface="Apple LiGothic" pitchFamily="2" charset="-120"/>
                <a:cs typeface="Helvetica Light"/>
              </a:rPr>
              <a:t>EVERYONE RECEIVES 100% CREDIT FOR SALES AND VOLUME GENERATED</a:t>
            </a:r>
          </a:p>
        </p:txBody>
      </p:sp>
      <p:sp>
        <p:nvSpPr>
          <p:cNvPr id="145" name="Rectangle 144"/>
          <p:cNvSpPr/>
          <p:nvPr/>
        </p:nvSpPr>
        <p:spPr>
          <a:xfrm>
            <a:off x="116985" y="3840753"/>
            <a:ext cx="3415553" cy="90746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defTabSz="685579"/>
            <a:r>
              <a:rPr lang="en-US" sz="1700" dirty="0">
                <a:solidFill>
                  <a:srgbClr val="000000"/>
                </a:solidFill>
                <a:ea typeface="Apple LiGothic" pitchFamily="2" charset="-120"/>
                <a:cs typeface="Helvetica Light"/>
              </a:rPr>
              <a:t>EARNING POTENTIAL IS NOT </a:t>
            </a:r>
            <a:br>
              <a:rPr lang="en-US" sz="1700" dirty="0">
                <a:solidFill>
                  <a:srgbClr val="000000"/>
                </a:solidFill>
                <a:ea typeface="Apple LiGothic" pitchFamily="2" charset="-120"/>
                <a:cs typeface="Helvetica Light"/>
              </a:rPr>
            </a:br>
            <a:r>
              <a:rPr lang="en-US" sz="1700" dirty="0">
                <a:solidFill>
                  <a:srgbClr val="000000"/>
                </a:solidFill>
                <a:ea typeface="Apple LiGothic" pitchFamily="2" charset="-120"/>
                <a:cs typeface="Helvetica Light"/>
              </a:rPr>
              <a:t>DETERMINED BY POSITION</a:t>
            </a:r>
          </a:p>
        </p:txBody>
      </p:sp>
      <p:grpSp>
        <p:nvGrpSpPr>
          <p:cNvPr id="2" name="Group 1"/>
          <p:cNvGrpSpPr/>
          <p:nvPr/>
        </p:nvGrpSpPr>
        <p:grpSpPr>
          <a:xfrm>
            <a:off x="116985" y="120701"/>
            <a:ext cx="3399731" cy="1595203"/>
            <a:chOff x="587779" y="706429"/>
            <a:chExt cx="4532975" cy="2126936"/>
          </a:xfrm>
        </p:grpSpPr>
        <p:sp>
          <p:nvSpPr>
            <p:cNvPr id="140" name="Rectangle 139"/>
            <p:cNvSpPr/>
            <p:nvPr/>
          </p:nvSpPr>
          <p:spPr>
            <a:xfrm>
              <a:off x="587779" y="706429"/>
              <a:ext cx="4417790" cy="2126936"/>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579"/>
              <a:endParaRPr lang="en-US" dirty="0">
                <a:solidFill>
                  <a:prstClr val="white"/>
                </a:solidFill>
                <a:ea typeface="Apple LiGothic" pitchFamily="2" charset="-120"/>
                <a:cs typeface="Helvetica" charset="0"/>
              </a:endParaRPr>
            </a:p>
          </p:txBody>
        </p:sp>
        <p:sp>
          <p:nvSpPr>
            <p:cNvPr id="233" name="TextBox 232"/>
            <p:cNvSpPr txBox="1"/>
            <p:nvPr/>
          </p:nvSpPr>
          <p:spPr>
            <a:xfrm>
              <a:off x="708252" y="763669"/>
              <a:ext cx="4412502" cy="2043635"/>
            </a:xfrm>
            <a:prstGeom prst="rect">
              <a:avLst/>
            </a:prstGeom>
            <a:noFill/>
          </p:spPr>
          <p:txBody>
            <a:bodyPr wrap="square" rtlCol="0">
              <a:spAutoFit/>
            </a:bodyPr>
            <a:lstStyle/>
            <a:p>
              <a:pPr>
                <a:lnSpc>
                  <a:spcPct val="90000"/>
                </a:lnSpc>
              </a:pPr>
              <a:r>
                <a:rPr lang="zh-TW" altLang="en-US" sz="2600" b="1" cap="all" spc="75" dirty="0">
                  <a:ln w="3175">
                    <a:noFill/>
                  </a:ln>
                  <a:solidFill>
                    <a:prstClr val="white"/>
                  </a:solidFill>
                  <a:ea typeface="Apple LiGothic" pitchFamily="2" charset="-120"/>
                  <a:cs typeface="Helvetica"/>
                </a:rPr>
                <a:t>水平式行銷結</a:t>
              </a:r>
              <a:r>
                <a:rPr lang="zh-TW" altLang="en-US" sz="2600" b="1" cap="all" spc="75" dirty="0" smtClean="0">
                  <a:ln w="3175">
                    <a:noFill/>
                  </a:ln>
                  <a:solidFill>
                    <a:prstClr val="white"/>
                  </a:solidFill>
                  <a:ea typeface="Apple LiGothic" pitchFamily="2" charset="-120"/>
                  <a:cs typeface="Helvetica"/>
                </a:rPr>
                <a:t>構</a:t>
              </a:r>
              <a:endParaRPr lang="en-US" sz="2600" b="1" cap="all" spc="75" dirty="0" smtClean="0">
                <a:ln w="3175">
                  <a:noFill/>
                </a:ln>
                <a:solidFill>
                  <a:prstClr val="white"/>
                </a:solidFill>
                <a:ea typeface="Apple LiGothic" pitchFamily="2" charset="-120"/>
                <a:cs typeface="Helvetica"/>
              </a:endParaRPr>
            </a:p>
            <a:p>
              <a:pPr>
                <a:lnSpc>
                  <a:spcPct val="90000"/>
                </a:lnSpc>
              </a:pPr>
              <a:r>
                <a:rPr lang="en-US" sz="2600" b="1" cap="all" spc="75" dirty="0" smtClean="0">
                  <a:ln w="3175">
                    <a:noFill/>
                  </a:ln>
                  <a:solidFill>
                    <a:prstClr val="white"/>
                  </a:solidFill>
                  <a:ea typeface="Apple LiGothic" pitchFamily="2" charset="-120"/>
                  <a:cs typeface="Helvetica"/>
                </a:rPr>
                <a:t>Vertical </a:t>
              </a:r>
              <a:r>
                <a:rPr lang="en-US" sz="2600" b="1" cap="all" spc="75" dirty="0">
                  <a:ln w="3175">
                    <a:noFill/>
                  </a:ln>
                  <a:solidFill>
                    <a:prstClr val="white"/>
                  </a:solidFill>
                  <a:ea typeface="Apple LiGothic" pitchFamily="2" charset="-120"/>
                  <a:cs typeface="Helvetica"/>
                </a:rPr>
                <a:t>Marketing Structure</a:t>
              </a:r>
            </a:p>
          </p:txBody>
        </p:sp>
      </p:grpSp>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83" y="4736115"/>
            <a:ext cx="1917973" cy="319662"/>
          </a:xfrm>
          <a:prstGeom prst="rect">
            <a:avLst/>
          </a:prstGeom>
        </p:spPr>
      </p:pic>
      <p:pic>
        <p:nvPicPr>
          <p:cNvPr id="363" name="Picture 3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4442" y="4208350"/>
            <a:ext cx="643496" cy="549389"/>
          </a:xfrm>
          <a:prstGeom prst="rect">
            <a:avLst/>
          </a:prstGeom>
        </p:spPr>
      </p:pic>
      <p:pic>
        <p:nvPicPr>
          <p:cNvPr id="362" name="Picture 3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7856" y="2811174"/>
            <a:ext cx="643142" cy="558922"/>
          </a:xfrm>
          <a:prstGeom prst="rect">
            <a:avLst/>
          </a:prstGeom>
        </p:spPr>
      </p:pic>
      <p:pic>
        <p:nvPicPr>
          <p:cNvPr id="361" name="Picture 3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0746" y="2813641"/>
            <a:ext cx="645754" cy="564078"/>
          </a:xfrm>
          <a:prstGeom prst="rect">
            <a:avLst/>
          </a:prstGeom>
        </p:spPr>
      </p:pic>
      <p:pic>
        <p:nvPicPr>
          <p:cNvPr id="364" name="Picture 3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2593" y="3541094"/>
            <a:ext cx="641865" cy="553070"/>
          </a:xfrm>
          <a:prstGeom prst="rect">
            <a:avLst/>
          </a:prstGeom>
        </p:spPr>
      </p:pic>
      <p:pic>
        <p:nvPicPr>
          <p:cNvPr id="360" name="Picture 3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0147" y="214148"/>
            <a:ext cx="1186028" cy="1186028"/>
          </a:xfrm>
          <a:prstGeom prst="rect">
            <a:avLst/>
          </a:prstGeom>
        </p:spPr>
      </p:pic>
      <p:pic>
        <p:nvPicPr>
          <p:cNvPr id="368" name="Picture 3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1547" y="4150990"/>
            <a:ext cx="640953" cy="547217"/>
          </a:xfrm>
          <a:prstGeom prst="rect">
            <a:avLst/>
          </a:prstGeom>
        </p:spPr>
      </p:pic>
      <p:pic>
        <p:nvPicPr>
          <p:cNvPr id="365" name="Picture 3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40284" y="1922075"/>
            <a:ext cx="640753" cy="564775"/>
          </a:xfrm>
          <a:prstGeom prst="rect">
            <a:avLst/>
          </a:prstGeom>
        </p:spPr>
      </p:pic>
      <p:pic>
        <p:nvPicPr>
          <p:cNvPr id="366" name="Picture 36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38237" y="3543438"/>
            <a:ext cx="643202" cy="561848"/>
          </a:xfrm>
          <a:prstGeom prst="rect">
            <a:avLst/>
          </a:prstGeom>
        </p:spPr>
      </p:pic>
      <p:sp>
        <p:nvSpPr>
          <p:cNvPr id="304" name="Rectangle 9"/>
          <p:cNvSpPr>
            <a:spLocks noChangeArrowheads="1"/>
          </p:cNvSpPr>
          <p:nvPr/>
        </p:nvSpPr>
        <p:spPr bwMode="auto">
          <a:xfrm>
            <a:off x="4860917" y="4321989"/>
            <a:ext cx="3356760"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defTabSz="342900"/>
            <a:r>
              <a:rPr lang="en-GB" sz="1500" dirty="0">
                <a:solidFill>
                  <a:srgbClr val="0FB7FF"/>
                </a:solidFill>
                <a:ea typeface="Apple LiGothic" pitchFamily="2" charset="-120"/>
                <a:cs typeface="Helvetica" charset="0"/>
              </a:rPr>
              <a:t>ALL IN COMPETITION</a:t>
            </a:r>
          </a:p>
        </p:txBody>
      </p:sp>
      <p:grpSp>
        <p:nvGrpSpPr>
          <p:cNvPr id="308" name="Group 307"/>
          <p:cNvGrpSpPr/>
          <p:nvPr/>
        </p:nvGrpSpPr>
        <p:grpSpPr>
          <a:xfrm>
            <a:off x="4625449" y="2309815"/>
            <a:ext cx="415850" cy="320279"/>
            <a:chOff x="1343916" y="3567542"/>
            <a:chExt cx="554467" cy="427039"/>
          </a:xfrm>
        </p:grpSpPr>
        <p:cxnSp>
          <p:nvCxnSpPr>
            <p:cNvPr id="309" name="Straight Connector 308"/>
            <p:cNvCxnSpPr>
              <a:stCxn id="352" idx="1"/>
            </p:cNvCxnSpPr>
            <p:nvPr/>
          </p:nvCxnSpPr>
          <p:spPr bwMode="auto">
            <a:xfrm flipH="1">
              <a:off x="1343916" y="3567542"/>
              <a:ext cx="554467" cy="9053"/>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10" name="Straight Connector 309"/>
            <p:cNvCxnSpPr/>
            <p:nvPr/>
          </p:nvCxnSpPr>
          <p:spPr bwMode="auto">
            <a:xfrm flipV="1">
              <a:off x="1343916" y="3576595"/>
              <a:ext cx="0" cy="417986"/>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grpSp>
        <p:nvGrpSpPr>
          <p:cNvPr id="311" name="Group 12"/>
          <p:cNvGrpSpPr>
            <a:grpSpLocks/>
          </p:cNvGrpSpPr>
          <p:nvPr/>
        </p:nvGrpSpPr>
        <p:grpSpPr bwMode="auto">
          <a:xfrm>
            <a:off x="5727096" y="1428751"/>
            <a:ext cx="114300" cy="703660"/>
            <a:chOff x="3216" y="1296"/>
            <a:chExt cx="96" cy="591"/>
          </a:xfrm>
        </p:grpSpPr>
        <p:sp>
          <p:nvSpPr>
            <p:cNvPr id="312" name="Line 13"/>
            <p:cNvSpPr>
              <a:spLocks noChangeShapeType="1"/>
            </p:cNvSpPr>
            <p:nvPr/>
          </p:nvSpPr>
          <p:spPr bwMode="auto">
            <a:xfrm>
              <a:off x="3216" y="1887"/>
              <a:ext cx="96" cy="0"/>
            </a:xfrm>
            <a:prstGeom prst="line">
              <a:avLst/>
            </a:prstGeom>
            <a:noFill/>
            <a:ln w="19050">
              <a:solidFill>
                <a:srgbClr val="93BF3E"/>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13" name="Line 14"/>
            <p:cNvSpPr>
              <a:spLocks noChangeShapeType="1"/>
            </p:cNvSpPr>
            <p:nvPr/>
          </p:nvSpPr>
          <p:spPr bwMode="auto">
            <a:xfrm flipV="1">
              <a:off x="3312" y="1296"/>
              <a:ext cx="0" cy="591"/>
            </a:xfrm>
            <a:prstGeom prst="line">
              <a:avLst/>
            </a:prstGeom>
            <a:noFill/>
            <a:ln w="19050">
              <a:solidFill>
                <a:srgbClr val="93BF3E"/>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grpSp>
      <p:grpSp>
        <p:nvGrpSpPr>
          <p:cNvPr id="314" name="Group 15"/>
          <p:cNvGrpSpPr>
            <a:grpSpLocks/>
          </p:cNvGrpSpPr>
          <p:nvPr/>
        </p:nvGrpSpPr>
        <p:grpSpPr bwMode="auto">
          <a:xfrm>
            <a:off x="6870096" y="1428751"/>
            <a:ext cx="114300" cy="703660"/>
            <a:chOff x="4176" y="1296"/>
            <a:chExt cx="96" cy="591"/>
          </a:xfrm>
        </p:grpSpPr>
        <p:sp>
          <p:nvSpPr>
            <p:cNvPr id="315" name="Line 16"/>
            <p:cNvSpPr>
              <a:spLocks noChangeShapeType="1"/>
            </p:cNvSpPr>
            <p:nvPr/>
          </p:nvSpPr>
          <p:spPr bwMode="auto">
            <a:xfrm>
              <a:off x="4176" y="1887"/>
              <a:ext cx="96" cy="0"/>
            </a:xfrm>
            <a:prstGeom prst="line">
              <a:avLst/>
            </a:prstGeom>
            <a:noFill/>
            <a:ln w="19050">
              <a:solidFill>
                <a:srgbClr val="93BF3E"/>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16" name="Line 17"/>
            <p:cNvSpPr>
              <a:spLocks noChangeShapeType="1"/>
            </p:cNvSpPr>
            <p:nvPr/>
          </p:nvSpPr>
          <p:spPr bwMode="auto">
            <a:xfrm flipV="1">
              <a:off x="4176" y="1296"/>
              <a:ext cx="0" cy="591"/>
            </a:xfrm>
            <a:prstGeom prst="line">
              <a:avLst/>
            </a:prstGeom>
            <a:noFill/>
            <a:ln w="19050">
              <a:solidFill>
                <a:srgbClr val="93BF3E"/>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grpSp>
      <p:grpSp>
        <p:nvGrpSpPr>
          <p:cNvPr id="317" name="Group 18"/>
          <p:cNvGrpSpPr>
            <a:grpSpLocks/>
          </p:cNvGrpSpPr>
          <p:nvPr/>
        </p:nvGrpSpPr>
        <p:grpSpPr bwMode="auto">
          <a:xfrm>
            <a:off x="5727096" y="1428750"/>
            <a:ext cx="285750" cy="1625204"/>
            <a:chOff x="3216" y="1296"/>
            <a:chExt cx="240" cy="1365"/>
          </a:xfrm>
        </p:grpSpPr>
        <p:sp>
          <p:nvSpPr>
            <p:cNvPr id="318" name="Line 19"/>
            <p:cNvSpPr>
              <a:spLocks noChangeShapeType="1"/>
            </p:cNvSpPr>
            <p:nvPr/>
          </p:nvSpPr>
          <p:spPr bwMode="auto">
            <a:xfrm>
              <a:off x="3216" y="2661"/>
              <a:ext cx="192"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19" name="Line 20"/>
            <p:cNvSpPr>
              <a:spLocks noChangeShapeType="1"/>
            </p:cNvSpPr>
            <p:nvPr/>
          </p:nvSpPr>
          <p:spPr bwMode="auto">
            <a:xfrm flipV="1">
              <a:off x="3408" y="1296"/>
              <a:ext cx="0" cy="1365"/>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20" name="Line 21"/>
            <p:cNvSpPr>
              <a:spLocks noChangeShapeType="1"/>
            </p:cNvSpPr>
            <p:nvPr/>
          </p:nvSpPr>
          <p:spPr bwMode="auto">
            <a:xfrm>
              <a:off x="3216" y="2613"/>
              <a:ext cx="240"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21" name="Line 22"/>
            <p:cNvSpPr>
              <a:spLocks noChangeShapeType="1"/>
            </p:cNvSpPr>
            <p:nvPr/>
          </p:nvSpPr>
          <p:spPr bwMode="auto">
            <a:xfrm flipV="1">
              <a:off x="3456" y="1956"/>
              <a:ext cx="0" cy="657"/>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22" name="Line 23"/>
            <p:cNvSpPr>
              <a:spLocks noChangeShapeType="1"/>
            </p:cNvSpPr>
            <p:nvPr/>
          </p:nvSpPr>
          <p:spPr bwMode="auto">
            <a:xfrm flipH="1">
              <a:off x="3216" y="1957"/>
              <a:ext cx="240" cy="0"/>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grpSp>
      <p:grpSp>
        <p:nvGrpSpPr>
          <p:cNvPr id="323" name="Group 24"/>
          <p:cNvGrpSpPr>
            <a:grpSpLocks/>
          </p:cNvGrpSpPr>
          <p:nvPr/>
        </p:nvGrpSpPr>
        <p:grpSpPr bwMode="auto">
          <a:xfrm>
            <a:off x="6698646" y="1428750"/>
            <a:ext cx="285750" cy="1625204"/>
            <a:chOff x="4032" y="1296"/>
            <a:chExt cx="240" cy="1365"/>
          </a:xfrm>
        </p:grpSpPr>
        <p:sp>
          <p:nvSpPr>
            <p:cNvPr id="324" name="Line 25"/>
            <p:cNvSpPr>
              <a:spLocks noChangeShapeType="1"/>
            </p:cNvSpPr>
            <p:nvPr/>
          </p:nvSpPr>
          <p:spPr bwMode="auto">
            <a:xfrm flipH="1">
              <a:off x="4080" y="2661"/>
              <a:ext cx="192"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25" name="Line 26"/>
            <p:cNvSpPr>
              <a:spLocks noChangeShapeType="1"/>
            </p:cNvSpPr>
            <p:nvPr/>
          </p:nvSpPr>
          <p:spPr bwMode="auto">
            <a:xfrm flipV="1">
              <a:off x="4080" y="1296"/>
              <a:ext cx="0" cy="1365"/>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26" name="Line 27"/>
            <p:cNvSpPr>
              <a:spLocks noChangeShapeType="1"/>
            </p:cNvSpPr>
            <p:nvPr/>
          </p:nvSpPr>
          <p:spPr bwMode="auto">
            <a:xfrm flipH="1">
              <a:off x="4032" y="2613"/>
              <a:ext cx="240"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27" name="Line 28"/>
            <p:cNvSpPr>
              <a:spLocks noChangeShapeType="1"/>
            </p:cNvSpPr>
            <p:nvPr/>
          </p:nvSpPr>
          <p:spPr bwMode="auto">
            <a:xfrm flipV="1">
              <a:off x="4032" y="1956"/>
              <a:ext cx="0" cy="657"/>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28" name="Line 29"/>
            <p:cNvSpPr>
              <a:spLocks noChangeShapeType="1"/>
            </p:cNvSpPr>
            <p:nvPr/>
          </p:nvSpPr>
          <p:spPr bwMode="auto">
            <a:xfrm>
              <a:off x="4032" y="1956"/>
              <a:ext cx="240" cy="0"/>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grpSp>
      <p:grpSp>
        <p:nvGrpSpPr>
          <p:cNvPr id="329" name="Group 30"/>
          <p:cNvGrpSpPr>
            <a:grpSpLocks/>
          </p:cNvGrpSpPr>
          <p:nvPr/>
        </p:nvGrpSpPr>
        <p:grpSpPr bwMode="auto">
          <a:xfrm>
            <a:off x="5727096" y="1428750"/>
            <a:ext cx="457200" cy="2524125"/>
            <a:chOff x="3216" y="1296"/>
            <a:chExt cx="384" cy="2120"/>
          </a:xfrm>
        </p:grpSpPr>
        <p:sp>
          <p:nvSpPr>
            <p:cNvPr id="330" name="Line 31"/>
            <p:cNvSpPr>
              <a:spLocks noChangeShapeType="1"/>
            </p:cNvSpPr>
            <p:nvPr/>
          </p:nvSpPr>
          <p:spPr bwMode="auto">
            <a:xfrm>
              <a:off x="3216" y="3416"/>
              <a:ext cx="288"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31" name="Line 32"/>
            <p:cNvSpPr>
              <a:spLocks noChangeShapeType="1"/>
            </p:cNvSpPr>
            <p:nvPr/>
          </p:nvSpPr>
          <p:spPr bwMode="auto">
            <a:xfrm flipV="1">
              <a:off x="3504" y="1296"/>
              <a:ext cx="0" cy="212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32" name="Line 33"/>
            <p:cNvSpPr>
              <a:spLocks noChangeShapeType="1"/>
            </p:cNvSpPr>
            <p:nvPr/>
          </p:nvSpPr>
          <p:spPr bwMode="auto">
            <a:xfrm>
              <a:off x="3216" y="3368"/>
              <a:ext cx="336"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33" name="Line 34"/>
            <p:cNvSpPr>
              <a:spLocks noChangeShapeType="1"/>
            </p:cNvSpPr>
            <p:nvPr/>
          </p:nvSpPr>
          <p:spPr bwMode="auto">
            <a:xfrm flipV="1">
              <a:off x="3552" y="2036"/>
              <a:ext cx="0" cy="1332"/>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34" name="Line 35"/>
            <p:cNvSpPr>
              <a:spLocks noChangeShapeType="1"/>
            </p:cNvSpPr>
            <p:nvPr/>
          </p:nvSpPr>
          <p:spPr bwMode="auto">
            <a:xfrm flipH="1">
              <a:off x="3216" y="2036"/>
              <a:ext cx="336"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35" name="Line 36"/>
            <p:cNvSpPr>
              <a:spLocks noChangeShapeType="1"/>
            </p:cNvSpPr>
            <p:nvPr/>
          </p:nvSpPr>
          <p:spPr bwMode="auto">
            <a:xfrm flipH="1">
              <a:off x="3216" y="2726"/>
              <a:ext cx="384"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36" name="Line 37"/>
            <p:cNvSpPr>
              <a:spLocks noChangeShapeType="1"/>
            </p:cNvSpPr>
            <p:nvPr/>
          </p:nvSpPr>
          <p:spPr bwMode="auto">
            <a:xfrm flipV="1">
              <a:off x="3600" y="2726"/>
              <a:ext cx="0" cy="594"/>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37" name="Line 38"/>
            <p:cNvSpPr>
              <a:spLocks noChangeShapeType="1"/>
            </p:cNvSpPr>
            <p:nvPr/>
          </p:nvSpPr>
          <p:spPr bwMode="auto">
            <a:xfrm>
              <a:off x="3216" y="3320"/>
              <a:ext cx="384"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grpSp>
      <p:grpSp>
        <p:nvGrpSpPr>
          <p:cNvPr id="338" name="Group 39"/>
          <p:cNvGrpSpPr>
            <a:grpSpLocks/>
          </p:cNvGrpSpPr>
          <p:nvPr/>
        </p:nvGrpSpPr>
        <p:grpSpPr bwMode="auto">
          <a:xfrm>
            <a:off x="6527196" y="1428750"/>
            <a:ext cx="457200" cy="2526506"/>
            <a:chOff x="3888" y="1296"/>
            <a:chExt cx="384" cy="2122"/>
          </a:xfrm>
        </p:grpSpPr>
        <p:sp>
          <p:nvSpPr>
            <p:cNvPr id="339" name="Line 40"/>
            <p:cNvSpPr>
              <a:spLocks noChangeShapeType="1"/>
            </p:cNvSpPr>
            <p:nvPr/>
          </p:nvSpPr>
          <p:spPr bwMode="auto">
            <a:xfrm>
              <a:off x="3984" y="3418"/>
              <a:ext cx="288"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40" name="Line 41"/>
            <p:cNvSpPr>
              <a:spLocks noChangeShapeType="1"/>
            </p:cNvSpPr>
            <p:nvPr/>
          </p:nvSpPr>
          <p:spPr bwMode="auto">
            <a:xfrm flipV="1">
              <a:off x="3984" y="1296"/>
              <a:ext cx="0" cy="212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41" name="Line 42"/>
            <p:cNvSpPr>
              <a:spLocks noChangeShapeType="1"/>
            </p:cNvSpPr>
            <p:nvPr/>
          </p:nvSpPr>
          <p:spPr bwMode="auto">
            <a:xfrm flipH="1">
              <a:off x="3936" y="3370"/>
              <a:ext cx="336"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42" name="Line 43"/>
            <p:cNvSpPr>
              <a:spLocks noChangeShapeType="1"/>
            </p:cNvSpPr>
            <p:nvPr/>
          </p:nvSpPr>
          <p:spPr bwMode="auto">
            <a:xfrm flipV="1">
              <a:off x="3936" y="2036"/>
              <a:ext cx="0" cy="1332"/>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43" name="Line 44"/>
            <p:cNvSpPr>
              <a:spLocks noChangeShapeType="1"/>
            </p:cNvSpPr>
            <p:nvPr/>
          </p:nvSpPr>
          <p:spPr bwMode="auto">
            <a:xfrm>
              <a:off x="3936" y="2036"/>
              <a:ext cx="336"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44" name="Line 45"/>
            <p:cNvSpPr>
              <a:spLocks noChangeShapeType="1"/>
            </p:cNvSpPr>
            <p:nvPr/>
          </p:nvSpPr>
          <p:spPr bwMode="auto">
            <a:xfrm>
              <a:off x="3888" y="2726"/>
              <a:ext cx="384"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45" name="Line 46"/>
            <p:cNvSpPr>
              <a:spLocks noChangeShapeType="1"/>
            </p:cNvSpPr>
            <p:nvPr/>
          </p:nvSpPr>
          <p:spPr bwMode="auto">
            <a:xfrm flipV="1">
              <a:off x="3888" y="2726"/>
              <a:ext cx="0" cy="602"/>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46" name="Line 47"/>
            <p:cNvSpPr>
              <a:spLocks noChangeShapeType="1"/>
            </p:cNvSpPr>
            <p:nvPr/>
          </p:nvSpPr>
          <p:spPr bwMode="auto">
            <a:xfrm>
              <a:off x="3888" y="3322"/>
              <a:ext cx="384"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grpSp>
      <p:sp>
        <p:nvSpPr>
          <p:cNvPr id="396" name="Left-Right Arrow 395"/>
          <p:cNvSpPr>
            <a:spLocks noChangeArrowheads="1"/>
          </p:cNvSpPr>
          <p:nvPr/>
        </p:nvSpPr>
        <p:spPr bwMode="auto">
          <a:xfrm rot="5400000">
            <a:off x="6708049" y="2395383"/>
            <a:ext cx="4211516" cy="598920"/>
          </a:xfrm>
          <a:prstGeom prst="leftRightArrow">
            <a:avLst>
              <a:gd name="adj1" fmla="val 58791"/>
              <a:gd name="adj2" fmla="val 68571"/>
            </a:avLst>
          </a:prstGeom>
          <a:solidFill>
            <a:schemeClr val="bg1"/>
          </a:solidFill>
          <a:ln>
            <a:noFill/>
          </a:ln>
          <a:extLst/>
        </p:spPr>
        <p:txBody>
          <a:bodyPr lIns="68580" tIns="34290" rIns="68580" bIns="34290" anchor="ctr"/>
          <a:lstStyle/>
          <a:p>
            <a:pPr algn="ctr" defTabSz="342900"/>
            <a:r>
              <a:rPr lang="zh-TW" altLang="en-US" dirty="0" smtClean="0">
                <a:solidFill>
                  <a:srgbClr val="0FB7FF"/>
                </a:solidFill>
                <a:ea typeface="Apple LiGothic" pitchFamily="2" charset="-120"/>
                <a:cs typeface="Helvetica" charset="0"/>
              </a:rPr>
              <a:t>一起合作</a:t>
            </a:r>
            <a:r>
              <a:rPr lang="en-US" dirty="0" smtClean="0">
                <a:solidFill>
                  <a:srgbClr val="0FB7FF"/>
                </a:solidFill>
                <a:ea typeface="Apple LiGothic" pitchFamily="2" charset="-120"/>
                <a:cs typeface="Helvetica" charset="0"/>
              </a:rPr>
              <a:t>ALL WORKING TOGETHER</a:t>
            </a:r>
            <a:endParaRPr lang="en-US" dirty="0">
              <a:solidFill>
                <a:srgbClr val="0FB7FF"/>
              </a:solidFill>
              <a:ea typeface="Apple LiGothic" pitchFamily="2" charset="-120"/>
              <a:cs typeface="Helvetica" charset="0"/>
            </a:endParaRPr>
          </a:p>
        </p:txBody>
      </p:sp>
      <p:grpSp>
        <p:nvGrpSpPr>
          <p:cNvPr id="347" name="Group 48"/>
          <p:cNvGrpSpPr>
            <a:grpSpLocks/>
          </p:cNvGrpSpPr>
          <p:nvPr/>
        </p:nvGrpSpPr>
        <p:grpSpPr bwMode="auto">
          <a:xfrm>
            <a:off x="4355499" y="1403748"/>
            <a:ext cx="1244204" cy="3408760"/>
            <a:chOff x="2064" y="1275"/>
            <a:chExt cx="1045" cy="2863"/>
          </a:xfrm>
        </p:grpSpPr>
        <p:sp>
          <p:nvSpPr>
            <p:cNvPr id="348" name="Line 49"/>
            <p:cNvSpPr>
              <a:spLocks noChangeShapeType="1"/>
            </p:cNvSpPr>
            <p:nvPr/>
          </p:nvSpPr>
          <p:spPr bwMode="auto">
            <a:xfrm>
              <a:off x="2208" y="4138"/>
              <a:ext cx="384"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49" name="Line 50"/>
            <p:cNvSpPr>
              <a:spLocks noChangeShapeType="1"/>
            </p:cNvSpPr>
            <p:nvPr/>
          </p:nvSpPr>
          <p:spPr bwMode="auto">
            <a:xfrm flipV="1">
              <a:off x="2208" y="1275"/>
              <a:ext cx="0" cy="286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50" name="Line 51"/>
            <p:cNvSpPr>
              <a:spLocks noChangeShapeType="1"/>
            </p:cNvSpPr>
            <p:nvPr/>
          </p:nvSpPr>
          <p:spPr bwMode="auto">
            <a:xfrm flipH="1" flipV="1">
              <a:off x="2160" y="4090"/>
              <a:ext cx="432" cy="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51" name="Line 52"/>
            <p:cNvSpPr>
              <a:spLocks noChangeShapeType="1"/>
            </p:cNvSpPr>
            <p:nvPr/>
          </p:nvSpPr>
          <p:spPr bwMode="auto">
            <a:xfrm flipV="1">
              <a:off x="2160" y="2036"/>
              <a:ext cx="0" cy="205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52" name="Line 53"/>
            <p:cNvSpPr>
              <a:spLocks noChangeShapeType="1"/>
            </p:cNvSpPr>
            <p:nvPr/>
          </p:nvSpPr>
          <p:spPr bwMode="auto">
            <a:xfrm>
              <a:off x="2160" y="2036"/>
              <a:ext cx="480"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53" name="Line 54"/>
            <p:cNvSpPr>
              <a:spLocks noChangeShapeType="1"/>
            </p:cNvSpPr>
            <p:nvPr/>
          </p:nvSpPr>
          <p:spPr bwMode="auto">
            <a:xfrm>
              <a:off x="2112" y="2727"/>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54" name="Line 55"/>
            <p:cNvSpPr>
              <a:spLocks noChangeShapeType="1"/>
            </p:cNvSpPr>
            <p:nvPr/>
          </p:nvSpPr>
          <p:spPr bwMode="auto">
            <a:xfrm flipV="1">
              <a:off x="2112" y="2727"/>
              <a:ext cx="0" cy="131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55" name="Line 56"/>
            <p:cNvSpPr>
              <a:spLocks noChangeShapeType="1"/>
            </p:cNvSpPr>
            <p:nvPr/>
          </p:nvSpPr>
          <p:spPr bwMode="auto">
            <a:xfrm>
              <a:off x="2112" y="4042"/>
              <a:ext cx="48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56" name="Line 57"/>
            <p:cNvSpPr>
              <a:spLocks noChangeShapeType="1"/>
            </p:cNvSpPr>
            <p:nvPr/>
          </p:nvSpPr>
          <p:spPr bwMode="auto">
            <a:xfrm flipV="1">
              <a:off x="2208" y="1275"/>
              <a:ext cx="901"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57" name="Line 58"/>
            <p:cNvSpPr>
              <a:spLocks noChangeShapeType="1"/>
            </p:cNvSpPr>
            <p:nvPr/>
          </p:nvSpPr>
          <p:spPr bwMode="auto">
            <a:xfrm flipV="1">
              <a:off x="2064" y="3362"/>
              <a:ext cx="0" cy="63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58" name="Line 59"/>
            <p:cNvSpPr>
              <a:spLocks noChangeShapeType="1"/>
            </p:cNvSpPr>
            <p:nvPr/>
          </p:nvSpPr>
          <p:spPr bwMode="auto">
            <a:xfrm>
              <a:off x="2064" y="3994"/>
              <a:ext cx="52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59" name="Line 60"/>
            <p:cNvSpPr>
              <a:spLocks noChangeShapeType="1"/>
            </p:cNvSpPr>
            <p:nvPr/>
          </p:nvSpPr>
          <p:spPr bwMode="auto">
            <a:xfrm>
              <a:off x="2064" y="3362"/>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grpSp>
      <p:grpSp>
        <p:nvGrpSpPr>
          <p:cNvPr id="381" name="Group 48"/>
          <p:cNvGrpSpPr>
            <a:grpSpLocks/>
          </p:cNvGrpSpPr>
          <p:nvPr/>
        </p:nvGrpSpPr>
        <p:grpSpPr bwMode="auto">
          <a:xfrm flipH="1">
            <a:off x="7110132" y="1403746"/>
            <a:ext cx="1233768" cy="3396854"/>
            <a:chOff x="2064" y="1275"/>
            <a:chExt cx="1101" cy="2853"/>
          </a:xfrm>
        </p:grpSpPr>
        <p:sp>
          <p:nvSpPr>
            <p:cNvPr id="382" name="Line 49"/>
            <p:cNvSpPr>
              <a:spLocks noChangeShapeType="1"/>
            </p:cNvSpPr>
            <p:nvPr/>
          </p:nvSpPr>
          <p:spPr bwMode="auto">
            <a:xfrm>
              <a:off x="2208" y="4128"/>
              <a:ext cx="384"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83" name="Line 50"/>
            <p:cNvSpPr>
              <a:spLocks noChangeShapeType="1"/>
            </p:cNvSpPr>
            <p:nvPr/>
          </p:nvSpPr>
          <p:spPr bwMode="auto">
            <a:xfrm flipV="1">
              <a:off x="2208" y="1275"/>
              <a:ext cx="0" cy="285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84" name="Line 51"/>
            <p:cNvSpPr>
              <a:spLocks noChangeShapeType="1"/>
            </p:cNvSpPr>
            <p:nvPr/>
          </p:nvSpPr>
          <p:spPr bwMode="auto">
            <a:xfrm flipH="1">
              <a:off x="2160" y="4080"/>
              <a:ext cx="432"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85" name="Line 52"/>
            <p:cNvSpPr>
              <a:spLocks noChangeShapeType="1"/>
            </p:cNvSpPr>
            <p:nvPr/>
          </p:nvSpPr>
          <p:spPr bwMode="auto">
            <a:xfrm flipV="1">
              <a:off x="2160" y="2036"/>
              <a:ext cx="0" cy="204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86" name="Line 53"/>
            <p:cNvSpPr>
              <a:spLocks noChangeShapeType="1"/>
            </p:cNvSpPr>
            <p:nvPr/>
          </p:nvSpPr>
          <p:spPr bwMode="auto">
            <a:xfrm>
              <a:off x="2160" y="2036"/>
              <a:ext cx="480"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87" name="Line 54"/>
            <p:cNvSpPr>
              <a:spLocks noChangeShapeType="1"/>
            </p:cNvSpPr>
            <p:nvPr/>
          </p:nvSpPr>
          <p:spPr bwMode="auto">
            <a:xfrm>
              <a:off x="2112" y="2726"/>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88" name="Line 55"/>
            <p:cNvSpPr>
              <a:spLocks noChangeShapeType="1"/>
            </p:cNvSpPr>
            <p:nvPr/>
          </p:nvSpPr>
          <p:spPr bwMode="auto">
            <a:xfrm flipV="1">
              <a:off x="2112" y="2727"/>
              <a:ext cx="0" cy="130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89" name="Line 56"/>
            <p:cNvSpPr>
              <a:spLocks noChangeShapeType="1"/>
            </p:cNvSpPr>
            <p:nvPr/>
          </p:nvSpPr>
          <p:spPr bwMode="auto">
            <a:xfrm>
              <a:off x="2112" y="4032"/>
              <a:ext cx="48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90" name="Line 57"/>
            <p:cNvSpPr>
              <a:spLocks noChangeShapeType="1"/>
            </p:cNvSpPr>
            <p:nvPr/>
          </p:nvSpPr>
          <p:spPr bwMode="auto">
            <a:xfrm>
              <a:off x="2208" y="1275"/>
              <a:ext cx="957"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91" name="Line 58"/>
            <p:cNvSpPr>
              <a:spLocks noChangeShapeType="1"/>
            </p:cNvSpPr>
            <p:nvPr/>
          </p:nvSpPr>
          <p:spPr bwMode="auto">
            <a:xfrm flipV="1">
              <a:off x="2064" y="3362"/>
              <a:ext cx="0" cy="62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92" name="Line 59"/>
            <p:cNvSpPr>
              <a:spLocks noChangeShapeType="1"/>
            </p:cNvSpPr>
            <p:nvPr/>
          </p:nvSpPr>
          <p:spPr bwMode="auto">
            <a:xfrm>
              <a:off x="2064" y="3984"/>
              <a:ext cx="52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sp>
          <p:nvSpPr>
            <p:cNvPr id="393" name="Line 60"/>
            <p:cNvSpPr>
              <a:spLocks noChangeShapeType="1"/>
            </p:cNvSpPr>
            <p:nvPr/>
          </p:nvSpPr>
          <p:spPr bwMode="auto">
            <a:xfrm>
              <a:off x="2064" y="3364"/>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dirty="0">
                <a:solidFill>
                  <a:srgbClr val="FFFFFF"/>
                </a:solidFill>
                <a:ea typeface="Apple LiGothic" pitchFamily="2" charset="-120"/>
                <a:cs typeface="Helvetica" charset="0"/>
              </a:endParaRPr>
            </a:p>
          </p:txBody>
        </p:sp>
      </p:grpSp>
      <p:pic>
        <p:nvPicPr>
          <p:cNvPr id="367" name="Picture 36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27429" y="1921818"/>
            <a:ext cx="643997" cy="564775"/>
          </a:xfrm>
          <a:prstGeom prst="rect">
            <a:avLst/>
          </a:prstGeom>
        </p:spPr>
      </p:pic>
      <p:sp>
        <p:nvSpPr>
          <p:cNvPr id="87" name="Rectangle 86"/>
          <p:cNvSpPr/>
          <p:nvPr/>
        </p:nvSpPr>
        <p:spPr>
          <a:xfrm>
            <a:off x="115902" y="1733520"/>
            <a:ext cx="3834704" cy="1015663"/>
          </a:xfrm>
          <a:prstGeom prst="rect">
            <a:avLst/>
          </a:prstGeom>
        </p:spPr>
        <p:txBody>
          <a:bodyPr wrap="none">
            <a:spAutoFit/>
          </a:bodyPr>
          <a:lstStyle/>
          <a:p>
            <a:r>
              <a:rPr lang="zh-TW" altLang="en-US" sz="2000" dirty="0">
                <a:ea typeface="Apple LiGothic" pitchFamily="2" charset="-120"/>
                <a:cs typeface="ＭＳ Ｐ明朝"/>
              </a:rPr>
              <a:t>鼓勵團隊合</a:t>
            </a:r>
            <a:r>
              <a:rPr lang="zh-TW" altLang="en-US" sz="2000" dirty="0" smtClean="0">
                <a:ea typeface="Apple LiGothic" pitchFamily="2" charset="-120"/>
                <a:cs typeface="ＭＳ Ｐ明朝"/>
              </a:rPr>
              <a:t>作</a:t>
            </a:r>
            <a:endParaRPr lang="en-US" altLang="zh-TW" sz="2000" dirty="0" smtClean="0">
              <a:ea typeface="Apple LiGothic" pitchFamily="2" charset="-120"/>
              <a:cs typeface="ＭＳ Ｐ明朝"/>
            </a:endParaRPr>
          </a:p>
          <a:p>
            <a:pPr lvl="0"/>
            <a:r>
              <a:rPr lang="zh-TW" altLang="en-US" sz="2000" dirty="0">
                <a:ea typeface="Apple LiGothic" pitchFamily="2" charset="-120"/>
                <a:cs typeface="ＭＳ Ｐ明朝"/>
              </a:rPr>
              <a:t>人人皆享</a:t>
            </a:r>
            <a:r>
              <a:rPr lang="en-US" altLang="zh-TW" sz="2000" dirty="0">
                <a:ea typeface="Apple LiGothic" pitchFamily="2" charset="-120"/>
                <a:cs typeface="ＭＳ Ｐ明朝"/>
              </a:rPr>
              <a:t>100%</a:t>
            </a:r>
            <a:r>
              <a:rPr lang="zh-TW" altLang="en-US" sz="2000" dirty="0">
                <a:ea typeface="Apple LiGothic" pitchFamily="2" charset="-120"/>
                <a:cs typeface="ＭＳ Ｐ明朝"/>
              </a:rPr>
              <a:t>的銷售和業績成</a:t>
            </a:r>
            <a:r>
              <a:rPr lang="zh-TW" altLang="en-US" sz="2000" dirty="0" smtClean="0">
                <a:ea typeface="Apple LiGothic" pitchFamily="2" charset="-120"/>
                <a:cs typeface="ＭＳ Ｐ明朝"/>
              </a:rPr>
              <a:t>果</a:t>
            </a:r>
            <a:endParaRPr lang="en-US" altLang="zh-TW" sz="2000" dirty="0" smtClean="0">
              <a:ea typeface="Apple LiGothic" pitchFamily="2" charset="-120"/>
              <a:cs typeface="ＭＳ Ｐ明朝"/>
            </a:endParaRPr>
          </a:p>
          <a:p>
            <a:pPr lvl="0"/>
            <a:r>
              <a:rPr lang="zh-TW" altLang="en-US" sz="2000" dirty="0" smtClean="0">
                <a:ea typeface="Apple LiGothic" pitchFamily="2" charset="-120"/>
                <a:cs typeface="ＭＳ Ｐ明朝"/>
              </a:rPr>
              <a:t>不論身份，皆可賺取利潤收入</a:t>
            </a:r>
            <a:endParaRPr lang="zh-TW" altLang="en-US" sz="2000" dirty="0">
              <a:ea typeface="Apple LiGothic" pitchFamily="2" charset="-120"/>
              <a:cs typeface="ＭＳ Ｐ明朝"/>
            </a:endParaRPr>
          </a:p>
        </p:txBody>
      </p:sp>
    </p:spTree>
    <p:extLst>
      <p:ext uri="{BB962C8B-B14F-4D97-AF65-F5344CB8AC3E}">
        <p14:creationId xmlns:p14="http://schemas.microsoft.com/office/powerpoint/2010/main" val="891000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4334608" cy="5143500"/>
          </a:xfrm>
          <a:prstGeom prst="rect">
            <a:avLst/>
          </a:prstGeom>
        </p:spPr>
      </p:pic>
      <p:sp>
        <p:nvSpPr>
          <p:cNvPr id="3" name="Rectangle 2"/>
          <p:cNvSpPr/>
          <p:nvPr/>
        </p:nvSpPr>
        <p:spPr>
          <a:xfrm>
            <a:off x="-21769" y="1951264"/>
            <a:ext cx="4356377" cy="3192236"/>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prstClr val="white"/>
              </a:solidFill>
              <a:ea typeface="Apple LiGothic" pitchFamily="2" charset="-120"/>
            </a:endParaRPr>
          </a:p>
        </p:txBody>
      </p:sp>
      <p:sp>
        <p:nvSpPr>
          <p:cNvPr id="4" name="Rectangle 3"/>
          <p:cNvSpPr/>
          <p:nvPr/>
        </p:nvSpPr>
        <p:spPr>
          <a:xfrm>
            <a:off x="0" y="3456732"/>
            <a:ext cx="4334608" cy="1685077"/>
          </a:xfrm>
          <a:prstGeom prst="rect">
            <a:avLst/>
          </a:prstGeom>
        </p:spPr>
        <p:txBody>
          <a:bodyPr wrap="square" lIns="68580" tIns="34290" rIns="68580" bIns="34290">
            <a:spAutoFit/>
          </a:bodyPr>
          <a:lstStyle/>
          <a:p>
            <a:pPr algn="ctr"/>
            <a:r>
              <a:rPr lang="zh-TW" altLang="en-US" sz="2100" cap="all" dirty="0">
                <a:ln w="3175">
                  <a:solidFill>
                    <a:prstClr val="white"/>
                  </a:solidFill>
                </a:ln>
                <a:solidFill>
                  <a:prstClr val="white"/>
                </a:solidFill>
                <a:ea typeface="Apple LiGothic" pitchFamily="2" charset="-120"/>
              </a:rPr>
              <a:t>美安公司管理業績紅利計劃</a:t>
            </a:r>
            <a:r>
              <a:rPr lang="en-US" altLang="zh-TW" sz="2100" cap="all" dirty="0">
                <a:ln w="3175">
                  <a:solidFill>
                    <a:prstClr val="white"/>
                  </a:solidFill>
                </a:ln>
                <a:solidFill>
                  <a:prstClr val="white"/>
                </a:solidFill>
                <a:ea typeface="Apple LiGothic" pitchFamily="2" charset="-120"/>
              </a:rPr>
              <a:t>(MPCP)</a:t>
            </a:r>
            <a:r>
              <a:rPr lang="zh-TW" altLang="en-US" sz="2100" cap="all" dirty="0">
                <a:ln w="3175">
                  <a:solidFill>
                    <a:prstClr val="white"/>
                  </a:solidFill>
                </a:ln>
                <a:solidFill>
                  <a:prstClr val="white"/>
                </a:solidFill>
                <a:ea typeface="Apple LiGothic" pitchFamily="2" charset="-120"/>
              </a:rPr>
              <a:t>之優</a:t>
            </a:r>
            <a:r>
              <a:rPr lang="zh-TW" altLang="en-US" sz="2100" cap="all" dirty="0" smtClean="0">
                <a:ln w="3175">
                  <a:solidFill>
                    <a:prstClr val="white"/>
                  </a:solidFill>
                </a:ln>
                <a:solidFill>
                  <a:prstClr val="white"/>
                </a:solidFill>
                <a:ea typeface="Apple LiGothic" pitchFamily="2" charset="-120"/>
              </a:rPr>
              <a:t>勢</a:t>
            </a:r>
            <a:endParaRPr lang="en-US" altLang="zh-TW" sz="2100" cap="all" dirty="0" smtClean="0">
              <a:ln w="3175">
                <a:solidFill>
                  <a:prstClr val="white"/>
                </a:solidFill>
              </a:ln>
              <a:solidFill>
                <a:prstClr val="white"/>
              </a:solidFill>
              <a:ea typeface="Apple LiGothic" pitchFamily="2" charset="-120"/>
            </a:endParaRPr>
          </a:p>
          <a:p>
            <a:pPr algn="ctr"/>
            <a:r>
              <a:rPr lang="en-US" sz="2100" cap="all" dirty="0" smtClean="0">
                <a:ln w="3175">
                  <a:solidFill>
                    <a:prstClr val="white"/>
                  </a:solidFill>
                </a:ln>
                <a:solidFill>
                  <a:prstClr val="white"/>
                </a:solidFill>
                <a:ea typeface="Apple LiGothic" pitchFamily="2" charset="-120"/>
              </a:rPr>
              <a:t>Strengths </a:t>
            </a:r>
            <a:r>
              <a:rPr lang="en-US" sz="2100" cap="all" dirty="0">
                <a:ln w="3175">
                  <a:solidFill>
                    <a:prstClr val="white"/>
                  </a:solidFill>
                </a:ln>
                <a:solidFill>
                  <a:prstClr val="white"/>
                </a:solidFill>
                <a:ea typeface="Apple LiGothic" pitchFamily="2" charset="-120"/>
              </a:rPr>
              <a:t>of THE </a:t>
            </a:r>
            <a:br>
              <a:rPr lang="en-US" sz="2100" cap="all" dirty="0">
                <a:ln w="3175">
                  <a:solidFill>
                    <a:prstClr val="white"/>
                  </a:solidFill>
                </a:ln>
                <a:solidFill>
                  <a:prstClr val="white"/>
                </a:solidFill>
                <a:ea typeface="Apple LiGothic" pitchFamily="2" charset="-120"/>
              </a:rPr>
            </a:br>
            <a:r>
              <a:rPr lang="en-US" sz="2100" cap="all" dirty="0">
                <a:ln w="3175">
                  <a:solidFill>
                    <a:prstClr val="white"/>
                  </a:solidFill>
                </a:ln>
                <a:solidFill>
                  <a:prstClr val="white"/>
                </a:solidFill>
                <a:ea typeface="Apple LiGothic" pitchFamily="2" charset="-120"/>
              </a:rPr>
              <a:t>Management Performance Compensation Plan (MPCP)</a:t>
            </a:r>
          </a:p>
        </p:txBody>
      </p:sp>
      <p:sp>
        <p:nvSpPr>
          <p:cNvPr id="5" name="Rectangle 4"/>
          <p:cNvSpPr/>
          <p:nvPr/>
        </p:nvSpPr>
        <p:spPr>
          <a:xfrm>
            <a:off x="4334608" y="2559067"/>
            <a:ext cx="4723665" cy="2562240"/>
          </a:xfrm>
          <a:prstGeom prst="rect">
            <a:avLst/>
          </a:prstGeom>
        </p:spPr>
        <p:txBody>
          <a:bodyPr wrap="square" lIns="68580" tIns="34290" rIns="68580" bIns="34290">
            <a:spAutoFit/>
          </a:bodyPr>
          <a:lstStyle/>
          <a:p>
            <a:pPr marL="257175" indent="-257175">
              <a:buFont typeface="Courier New" panose="02070309020205020404" pitchFamily="49" charset="0"/>
              <a:buChar char="o"/>
              <a:defRPr/>
            </a:pPr>
            <a:r>
              <a:rPr lang="en-US" sz="1800" dirty="0">
                <a:solidFill>
                  <a:prstClr val="white"/>
                </a:solidFill>
                <a:ea typeface="Apple LiGothic" pitchFamily="2" charset="-120"/>
              </a:rPr>
              <a:t>Proven business plan</a:t>
            </a:r>
          </a:p>
          <a:p>
            <a:pPr marL="257175" indent="-257175">
              <a:buFont typeface="Courier New" panose="02070309020205020404" pitchFamily="49" charset="0"/>
              <a:buChar char="o"/>
              <a:defRPr/>
            </a:pPr>
            <a:r>
              <a:rPr lang="en-US" sz="1800" dirty="0">
                <a:solidFill>
                  <a:prstClr val="white"/>
                </a:solidFill>
                <a:ea typeface="Apple LiGothic" pitchFamily="2" charset="-120"/>
              </a:rPr>
              <a:t>Immediate retail profits and Cashback</a:t>
            </a:r>
          </a:p>
          <a:p>
            <a:pPr marL="257175" indent="-257175">
              <a:buFont typeface="Courier New" panose="02070309020205020404" pitchFamily="49" charset="0"/>
              <a:buChar char="o"/>
              <a:defRPr/>
            </a:pPr>
            <a:r>
              <a:rPr lang="en-US" sz="1800" dirty="0">
                <a:solidFill>
                  <a:prstClr val="white"/>
                </a:solidFill>
                <a:ea typeface="Apple LiGothic" pitchFamily="2" charset="-120"/>
              </a:rPr>
              <a:t>Volume search to infinity</a:t>
            </a:r>
          </a:p>
          <a:p>
            <a:pPr marL="257175" indent="-257175">
              <a:buFont typeface="Courier New" panose="02070309020205020404" pitchFamily="49" charset="0"/>
              <a:buChar char="o"/>
              <a:defRPr/>
            </a:pPr>
            <a:r>
              <a:rPr lang="en-US" sz="1800" dirty="0">
                <a:solidFill>
                  <a:prstClr val="white"/>
                </a:solidFill>
                <a:ea typeface="Apple LiGothic" pitchFamily="2" charset="-120"/>
              </a:rPr>
              <a:t>Business Volume (BV) accrues for 365 days </a:t>
            </a:r>
            <a:br>
              <a:rPr lang="en-US" sz="1800" dirty="0">
                <a:solidFill>
                  <a:prstClr val="white"/>
                </a:solidFill>
                <a:ea typeface="Apple LiGothic" pitchFamily="2" charset="-120"/>
              </a:rPr>
            </a:br>
            <a:r>
              <a:rPr lang="en-US" sz="1800" dirty="0">
                <a:solidFill>
                  <a:prstClr val="white"/>
                </a:solidFill>
                <a:ea typeface="Apple LiGothic" pitchFamily="2" charset="-120"/>
              </a:rPr>
              <a:t>(Monthly Accrual Option)</a:t>
            </a:r>
          </a:p>
          <a:p>
            <a:pPr marL="257175" indent="-257175">
              <a:buFont typeface="Courier New" panose="02070309020205020404" pitchFamily="49" charset="0"/>
              <a:buChar char="o"/>
              <a:defRPr/>
            </a:pPr>
            <a:r>
              <a:rPr lang="en-US" sz="1800" dirty="0">
                <a:solidFill>
                  <a:prstClr val="white"/>
                </a:solidFill>
                <a:ea typeface="Apple LiGothic" pitchFamily="2" charset="-120"/>
              </a:rPr>
              <a:t>Internet Business Volume (IBV) accrues for 730 days (Monthly Accrual Option)</a:t>
            </a:r>
          </a:p>
          <a:p>
            <a:pPr marL="257175" indent="-257175">
              <a:buFont typeface="Courier New" panose="02070309020205020404" pitchFamily="49" charset="0"/>
              <a:buChar char="o"/>
              <a:defRPr/>
            </a:pPr>
            <a:r>
              <a:rPr lang="en-US" sz="1800" dirty="0">
                <a:solidFill>
                  <a:prstClr val="white"/>
                </a:solidFill>
                <a:ea typeface="Apple LiGothic" pitchFamily="2" charset="-120"/>
              </a:rPr>
              <a:t>Volume and people placement </a:t>
            </a:r>
          </a:p>
          <a:p>
            <a:pPr marL="257175" indent="-257175">
              <a:buFont typeface="Courier New" panose="02070309020205020404" pitchFamily="49" charset="0"/>
              <a:buChar char="o"/>
              <a:defRPr/>
            </a:pPr>
            <a:r>
              <a:rPr lang="en-US" sz="1800" dirty="0">
                <a:solidFill>
                  <a:prstClr val="white"/>
                </a:solidFill>
                <a:ea typeface="Apple LiGothic" pitchFamily="2" charset="-120"/>
              </a:rPr>
              <a:t>Commissions calculated weekly</a:t>
            </a:r>
          </a:p>
        </p:txBody>
      </p:sp>
      <p:sp>
        <p:nvSpPr>
          <p:cNvPr id="6" name="Rectangle 5"/>
          <p:cNvSpPr/>
          <p:nvPr/>
        </p:nvSpPr>
        <p:spPr>
          <a:xfrm>
            <a:off x="4334606" y="-4990"/>
            <a:ext cx="4723667" cy="2585323"/>
          </a:xfrm>
          <a:prstGeom prst="rect">
            <a:avLst/>
          </a:prstGeom>
        </p:spPr>
        <p:txBody>
          <a:bodyPr wrap="square">
            <a:spAutoFit/>
          </a:bodyPr>
          <a:lstStyle/>
          <a:p>
            <a:pPr marL="342900" indent="-342900">
              <a:buFont typeface="Courier New" panose="02070309020205020404" pitchFamily="49" charset="0"/>
              <a:buChar char="o"/>
              <a:defRPr/>
            </a:pPr>
            <a:r>
              <a:rPr lang="zh-TW" altLang="en-US" sz="1800" b="1" dirty="0">
                <a:solidFill>
                  <a:schemeClr val="bg1"/>
                </a:solidFill>
                <a:ea typeface="Apple LiGothic" pitchFamily="2" charset="-120"/>
                <a:cs typeface="Arial" panose="020B0604020202020204" pitchFamily="34" charset="0"/>
              </a:rPr>
              <a:t>證實可行</a:t>
            </a:r>
            <a:endParaRPr lang="en-US" sz="1800" b="1" dirty="0">
              <a:solidFill>
                <a:schemeClr val="bg1"/>
              </a:solidFill>
              <a:ea typeface="Apple LiGothic" pitchFamily="2" charset="-120"/>
              <a:cs typeface="Arial" panose="020B0604020202020204" pitchFamily="34" charset="0"/>
            </a:endParaRPr>
          </a:p>
          <a:p>
            <a:pPr marL="342900" indent="-342900">
              <a:buFont typeface="Courier New" panose="02070309020205020404" pitchFamily="49" charset="0"/>
              <a:buChar char="o"/>
              <a:defRPr/>
            </a:pPr>
            <a:r>
              <a:rPr lang="zh-TW" altLang="en-US" sz="1800" b="1" dirty="0">
                <a:solidFill>
                  <a:schemeClr val="bg1"/>
                </a:solidFill>
                <a:ea typeface="Apple LiGothic" pitchFamily="2" charset="-120"/>
                <a:cs typeface="Arial" panose="020B0604020202020204" pitchFamily="34" charset="0"/>
              </a:rPr>
              <a:t>即時賺取零售利潤及現金回贈</a:t>
            </a:r>
            <a:endParaRPr lang="en-US" sz="1800" b="1" dirty="0">
              <a:solidFill>
                <a:schemeClr val="bg1"/>
              </a:solidFill>
              <a:ea typeface="Apple LiGothic" pitchFamily="2" charset="-120"/>
              <a:cs typeface="Arial" panose="020B0604020202020204" pitchFamily="34" charset="0"/>
            </a:endParaRPr>
          </a:p>
          <a:p>
            <a:pPr marL="342900" indent="-342900">
              <a:buFont typeface="Courier New" panose="02070309020205020404" pitchFamily="49" charset="0"/>
              <a:buChar char="o"/>
              <a:defRPr/>
            </a:pPr>
            <a:r>
              <a:rPr lang="zh-TW" altLang="en-US" sz="1800" b="1" dirty="0">
                <a:solidFill>
                  <a:schemeClr val="bg1"/>
                </a:solidFill>
                <a:ea typeface="Apple LiGothic" pitchFamily="2" charset="-120"/>
                <a:cs typeface="Arial" panose="020B0604020202020204" pitchFamily="34" charset="0"/>
              </a:rPr>
              <a:t>不斷深入搜索業績點數</a:t>
            </a:r>
            <a:endParaRPr lang="en-US" sz="1800" b="1" dirty="0">
              <a:solidFill>
                <a:schemeClr val="bg1"/>
              </a:solidFill>
              <a:ea typeface="Apple LiGothic" pitchFamily="2" charset="-120"/>
              <a:cs typeface="Arial" panose="020B0604020202020204" pitchFamily="34" charset="0"/>
            </a:endParaRPr>
          </a:p>
          <a:p>
            <a:pPr marL="342900" indent="-342900">
              <a:buFont typeface="Courier New" panose="02070309020205020404" pitchFamily="49" charset="0"/>
              <a:buChar char="o"/>
              <a:defRPr/>
            </a:pPr>
            <a:r>
              <a:rPr lang="zh-TW" altLang="en-US" sz="1800" b="1" dirty="0">
                <a:solidFill>
                  <a:schemeClr val="bg1"/>
                </a:solidFill>
                <a:ea typeface="Apple LiGothic" pitchFamily="2" charset="-120"/>
                <a:cs typeface="Arial" panose="020B0604020202020204" pitchFamily="34" charset="0"/>
              </a:rPr>
              <a:t>累積的業績點數有</a:t>
            </a:r>
            <a:r>
              <a:rPr lang="en-US" altLang="zh-TW" sz="1800" b="1" dirty="0">
                <a:solidFill>
                  <a:schemeClr val="bg1"/>
                </a:solidFill>
                <a:ea typeface="Apple LiGothic" pitchFamily="2" charset="-120"/>
                <a:cs typeface="Arial" panose="020B0604020202020204" pitchFamily="34" charset="0"/>
              </a:rPr>
              <a:t>365</a:t>
            </a:r>
            <a:r>
              <a:rPr lang="zh-TW" altLang="en-US" sz="1800" b="1" dirty="0">
                <a:solidFill>
                  <a:schemeClr val="bg1"/>
                </a:solidFill>
                <a:ea typeface="Apple LiGothic" pitchFamily="2" charset="-120"/>
                <a:cs typeface="Arial" panose="020B0604020202020204" pitchFamily="34" charset="0"/>
              </a:rPr>
              <a:t>天的有效期 （每月累積的選擇）</a:t>
            </a:r>
            <a:endParaRPr lang="en-US" sz="1800" b="1" dirty="0">
              <a:solidFill>
                <a:schemeClr val="bg1"/>
              </a:solidFill>
              <a:ea typeface="Apple LiGothic" pitchFamily="2" charset="-120"/>
              <a:cs typeface="Arial" panose="020B0604020202020204" pitchFamily="34" charset="0"/>
            </a:endParaRPr>
          </a:p>
          <a:p>
            <a:pPr marL="342900" indent="-342900">
              <a:buFont typeface="Courier New" panose="02070309020205020404" pitchFamily="49" charset="0"/>
              <a:buChar char="o"/>
              <a:defRPr/>
            </a:pPr>
            <a:r>
              <a:rPr lang="zh-TW" altLang="en-US" sz="1800" b="1" dirty="0">
                <a:solidFill>
                  <a:schemeClr val="bg1"/>
                </a:solidFill>
                <a:ea typeface="Apple LiGothic" pitchFamily="2" charset="-120"/>
                <a:cs typeface="Arial" panose="020B0604020202020204" pitchFamily="34" charset="0"/>
              </a:rPr>
              <a:t>累積的獎勵業績點數有</a:t>
            </a:r>
            <a:r>
              <a:rPr lang="en-US" altLang="zh-TW" sz="1800" b="1" dirty="0">
                <a:solidFill>
                  <a:schemeClr val="bg1"/>
                </a:solidFill>
                <a:ea typeface="Apple LiGothic" pitchFamily="2" charset="-120"/>
                <a:cs typeface="Arial" panose="020B0604020202020204" pitchFamily="34" charset="0"/>
              </a:rPr>
              <a:t>730</a:t>
            </a:r>
            <a:r>
              <a:rPr lang="zh-TW" altLang="en-US" sz="1800" b="1" dirty="0">
                <a:solidFill>
                  <a:schemeClr val="bg1"/>
                </a:solidFill>
                <a:ea typeface="Apple LiGothic" pitchFamily="2" charset="-120"/>
                <a:cs typeface="Arial" panose="020B0604020202020204" pitchFamily="34" charset="0"/>
              </a:rPr>
              <a:t>天的有效期 （每月累積的選擇）</a:t>
            </a:r>
            <a:endParaRPr lang="en-US" sz="1800" b="1" dirty="0">
              <a:solidFill>
                <a:schemeClr val="bg1"/>
              </a:solidFill>
              <a:ea typeface="Apple LiGothic" pitchFamily="2" charset="-120"/>
              <a:cs typeface="Arial" panose="020B0604020202020204" pitchFamily="34" charset="0"/>
            </a:endParaRPr>
          </a:p>
          <a:p>
            <a:pPr marL="342900" indent="-342900">
              <a:buFont typeface="Courier New" panose="02070309020205020404" pitchFamily="49" charset="0"/>
              <a:buChar char="o"/>
              <a:defRPr/>
            </a:pPr>
            <a:r>
              <a:rPr lang="zh-TW" altLang="en-US" sz="1800" b="1" dirty="0">
                <a:solidFill>
                  <a:schemeClr val="bg1"/>
                </a:solidFill>
                <a:ea typeface="Apple LiGothic" pitchFamily="2" charset="-120"/>
                <a:cs typeface="Arial" panose="020B0604020202020204" pitchFamily="34" charset="0"/>
              </a:rPr>
              <a:t>點數及下線的放置</a:t>
            </a:r>
            <a:endParaRPr lang="en-US" sz="1800" b="1" dirty="0">
              <a:solidFill>
                <a:schemeClr val="bg1"/>
              </a:solidFill>
              <a:ea typeface="Apple LiGothic" pitchFamily="2" charset="-120"/>
              <a:cs typeface="Arial" panose="020B0604020202020204" pitchFamily="34" charset="0"/>
            </a:endParaRPr>
          </a:p>
          <a:p>
            <a:pPr marL="342900" indent="-342900">
              <a:buFont typeface="Courier New" panose="02070309020205020404" pitchFamily="49" charset="0"/>
              <a:buChar char="o"/>
              <a:defRPr/>
            </a:pPr>
            <a:r>
              <a:rPr lang="zh-TW" altLang="en-US" sz="1800" b="1" dirty="0">
                <a:solidFill>
                  <a:schemeClr val="bg1"/>
                </a:solidFill>
                <a:ea typeface="Apple LiGothic" pitchFamily="2" charset="-120"/>
                <a:cs typeface="Arial" panose="020B0604020202020204" pitchFamily="34" charset="0"/>
              </a:rPr>
              <a:t>每週支付佣金</a:t>
            </a:r>
            <a:endParaRPr lang="en-US" sz="1800" b="1" dirty="0">
              <a:solidFill>
                <a:schemeClr val="bg1"/>
              </a:solidFill>
              <a:ea typeface="Apple LiGothic" pitchFamily="2" charset="-120"/>
              <a:cs typeface="Arial" panose="020B0604020202020204" pitchFamily="34" charset="0"/>
            </a:endParaRPr>
          </a:p>
        </p:txBody>
      </p:sp>
    </p:spTree>
    <p:extLst>
      <p:ext uri="{BB962C8B-B14F-4D97-AF65-F5344CB8AC3E}">
        <p14:creationId xmlns:p14="http://schemas.microsoft.com/office/powerpoint/2010/main" val="155291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8" name="Picture 7"/>
          <p:cNvPicPr>
            <a:picLocks noChangeAspect="1"/>
          </p:cNvPicPr>
          <p:nvPr/>
        </p:nvPicPr>
        <p:blipFill>
          <a:blip r:embed="rId3"/>
          <a:stretch>
            <a:fillRect/>
          </a:stretch>
        </p:blipFill>
        <p:spPr>
          <a:xfrm>
            <a:off x="0" y="0"/>
            <a:ext cx="9144000" cy="704850"/>
          </a:xfrm>
          <a:prstGeom prst="rect">
            <a:avLst/>
          </a:prstGeom>
        </p:spPr>
      </p:pic>
      <p:sp>
        <p:nvSpPr>
          <p:cNvPr id="9" name="Rectangle 8"/>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3" name="Content Placeholder 2"/>
          <p:cNvSpPr>
            <a:spLocks noGrp="1"/>
          </p:cNvSpPr>
          <p:nvPr>
            <p:ph idx="1"/>
          </p:nvPr>
        </p:nvSpPr>
        <p:spPr>
          <a:xfrm>
            <a:off x="71651" y="3271442"/>
            <a:ext cx="7886700" cy="2076774"/>
          </a:xfrm>
        </p:spPr>
        <p:txBody>
          <a:bodyPr>
            <a:normAutofit/>
          </a:bodyPr>
          <a:lstStyle/>
          <a:p>
            <a:r>
              <a:rPr lang="en-US" sz="1400" dirty="0">
                <a:latin typeface="Verdana" charset="0"/>
                <a:ea typeface="Verdana" charset="0"/>
                <a:cs typeface="Verdana" charset="0"/>
              </a:rPr>
              <a:t>The “Shopping Annuity” works the same way with one major difference…</a:t>
            </a:r>
          </a:p>
          <a:p>
            <a:r>
              <a:rPr lang="en-US" sz="1400" dirty="0">
                <a:latin typeface="Verdana" charset="0"/>
                <a:ea typeface="Verdana" charset="0"/>
                <a:cs typeface="Verdana" charset="0"/>
              </a:rPr>
              <a:t>A UFO’s lump sum payment is made not in </a:t>
            </a:r>
            <a:r>
              <a:rPr lang="en-US" sz="1400" u="sng" dirty="0">
                <a:latin typeface="Verdana" charset="0"/>
                <a:ea typeface="Verdana" charset="0"/>
                <a:cs typeface="Verdana" charset="0"/>
              </a:rPr>
              <a:t>$$$</a:t>
            </a:r>
            <a:r>
              <a:rPr lang="en-US" sz="1400" dirty="0">
                <a:latin typeface="Verdana" charset="0"/>
                <a:ea typeface="Verdana" charset="0"/>
                <a:cs typeface="Verdana" charset="0"/>
              </a:rPr>
              <a:t>, but in </a:t>
            </a:r>
            <a:r>
              <a:rPr lang="en-US" sz="1400" u="sng" dirty="0">
                <a:latin typeface="Verdana" charset="0"/>
                <a:ea typeface="Verdana" charset="0"/>
                <a:cs typeface="Verdana" charset="0"/>
              </a:rPr>
              <a:t>time</a:t>
            </a:r>
            <a:r>
              <a:rPr lang="en-US" sz="1400" dirty="0">
                <a:latin typeface="Verdana" charset="0"/>
                <a:ea typeface="Verdana" charset="0"/>
                <a:cs typeface="Verdana" charset="0"/>
              </a:rPr>
              <a:t>!</a:t>
            </a:r>
          </a:p>
          <a:p>
            <a:r>
              <a:rPr lang="en-US" sz="1400" dirty="0">
                <a:latin typeface="Verdana" charset="0"/>
                <a:ea typeface="Verdana" charset="0"/>
                <a:cs typeface="Verdana" charset="0"/>
              </a:rPr>
              <a:t>Time (Lump Sum  Payment) = 8-15 Hours/Week for 24-36 Months</a:t>
            </a:r>
          </a:p>
          <a:p>
            <a:r>
              <a:rPr lang="en-US" sz="1400" dirty="0">
                <a:latin typeface="Verdana" charset="0"/>
                <a:ea typeface="Verdana" charset="0"/>
                <a:cs typeface="Verdana" charset="0"/>
              </a:rPr>
              <a:t>By performing 4 basic steps and ensuring business partners of your 2 sales teams perform the same 4 steps</a:t>
            </a:r>
          </a:p>
          <a:p>
            <a:r>
              <a:rPr lang="en-US" sz="1400" dirty="0">
                <a:latin typeface="Verdana" charset="0"/>
                <a:ea typeface="Verdana" charset="0"/>
                <a:cs typeface="Verdana" charset="0"/>
              </a:rPr>
              <a:t>You can build a Shopping Annuity that pays HK$11,500 every week forever vs. HK$11,500 per month for 20 years.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834" y="4810361"/>
            <a:ext cx="1705711" cy="14982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869" y="4527917"/>
            <a:ext cx="1706585" cy="268809"/>
          </a:xfrm>
          <a:prstGeom prst="rect">
            <a:avLst/>
          </a:prstGeom>
        </p:spPr>
      </p:pic>
      <p:sp>
        <p:nvSpPr>
          <p:cNvPr id="12"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b="1" dirty="0">
                <a:solidFill>
                  <a:schemeClr val="tx1">
                    <a:lumMod val="85000"/>
                    <a:lumOff val="15000"/>
                  </a:schemeClr>
                </a:solidFill>
                <a:latin typeface="Verdana" charset="0"/>
                <a:ea typeface="Apple LiGothic" pitchFamily="2" charset="-120"/>
                <a:cs typeface="Verdana" charset="0"/>
              </a:rPr>
              <a:t>購物年金</a:t>
            </a:r>
            <a:endParaRPr lang="en-US" sz="2400" b="1" dirty="0">
              <a:solidFill>
                <a:schemeClr val="tx1">
                  <a:lumMod val="85000"/>
                  <a:lumOff val="15000"/>
                </a:schemeClr>
              </a:solidFill>
              <a:latin typeface="Verdana" charset="0"/>
              <a:ea typeface="Apple LiGothic" pitchFamily="2" charset="-120"/>
              <a:cs typeface="Verdana" charset="0"/>
            </a:endParaRPr>
          </a:p>
          <a:p>
            <a:r>
              <a:rPr lang="en-US" sz="2400" b="1" dirty="0">
                <a:solidFill>
                  <a:schemeClr val="tx1">
                    <a:lumMod val="85000"/>
                    <a:lumOff val="15000"/>
                  </a:schemeClr>
                </a:solidFill>
                <a:latin typeface="Verdana" charset="0"/>
                <a:ea typeface="Verdana" charset="0"/>
                <a:cs typeface="Verdana" charset="0"/>
              </a:rPr>
              <a:t>THE SHOPPING ANNUITY</a:t>
            </a:r>
          </a:p>
        </p:txBody>
      </p:sp>
      <p:sp>
        <p:nvSpPr>
          <p:cNvPr id="13" name="Content Placeholder 2"/>
          <p:cNvSpPr txBox="1">
            <a:spLocks/>
          </p:cNvSpPr>
          <p:nvPr/>
        </p:nvSpPr>
        <p:spPr>
          <a:xfrm>
            <a:off x="147566" y="1451457"/>
            <a:ext cx="7886700" cy="160592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TW" altLang="en-US" sz="2000" dirty="0">
                <a:solidFill>
                  <a:srgbClr val="000000"/>
                </a:solidFill>
                <a:ea typeface="Apple LiGothic" pitchFamily="2" charset="-120"/>
              </a:rPr>
              <a:t>購物年金也是同樣的道理</a:t>
            </a:r>
            <a:r>
              <a:rPr lang="en-US" altLang="zh-TW" sz="2000" dirty="0">
                <a:solidFill>
                  <a:srgbClr val="000000"/>
                </a:solidFill>
                <a:ea typeface="Apple LiGothic" pitchFamily="2" charset="-120"/>
              </a:rPr>
              <a:t>,</a:t>
            </a:r>
            <a:r>
              <a:rPr lang="zh-TW" altLang="en-US" sz="2000" dirty="0">
                <a:solidFill>
                  <a:srgbClr val="000000"/>
                </a:solidFill>
                <a:ea typeface="Apple LiGothic" pitchFamily="2" charset="-120"/>
              </a:rPr>
              <a:t>唯一不同之處在</a:t>
            </a:r>
            <a:r>
              <a:rPr lang="en-US" altLang="zh-TW" sz="2000" dirty="0">
                <a:solidFill>
                  <a:srgbClr val="000000"/>
                </a:solidFill>
                <a:ea typeface="Apple LiGothic" pitchFamily="2" charset="-120"/>
              </a:rPr>
              <a:t>...  </a:t>
            </a:r>
          </a:p>
          <a:p>
            <a:r>
              <a:rPr lang="zh-TW" altLang="en-US" sz="2000" dirty="0">
                <a:solidFill>
                  <a:srgbClr val="000000"/>
                </a:solidFill>
                <a:ea typeface="Apple LiGothic" pitchFamily="2" charset="-120"/>
              </a:rPr>
              <a:t>超連鎖</a:t>
            </a:r>
            <a:r>
              <a:rPr lang="zh-TW" altLang="en-US" sz="2000" dirty="0">
                <a:solidFill>
                  <a:srgbClr val="000000"/>
                </a:solidFill>
                <a:latin typeface="微軟正黑體"/>
                <a:ea typeface="微軟正黑體"/>
              </a:rPr>
              <a:t>™</a:t>
            </a:r>
            <a:r>
              <a:rPr lang="zh-TW" altLang="en-US" sz="2000" dirty="0">
                <a:solidFill>
                  <a:srgbClr val="000000"/>
                </a:solidFill>
                <a:ea typeface="Apple LiGothic" pitchFamily="2" charset="-120"/>
              </a:rPr>
              <a:t>店主投資的固定款項不是指</a:t>
            </a:r>
            <a:r>
              <a:rPr lang="en-US" altLang="zh-TW" sz="2000" dirty="0">
                <a:solidFill>
                  <a:srgbClr val="000000"/>
                </a:solidFill>
                <a:ea typeface="Apple LiGothic" pitchFamily="2" charset="-120"/>
              </a:rPr>
              <a:t>$$$,</a:t>
            </a:r>
            <a:r>
              <a:rPr lang="zh-TW" altLang="en-US" sz="2000" dirty="0">
                <a:solidFill>
                  <a:srgbClr val="000000"/>
                </a:solidFill>
                <a:ea typeface="Apple LiGothic" pitchFamily="2" charset="-120"/>
              </a:rPr>
              <a:t>而是指時間的累積</a:t>
            </a:r>
            <a:r>
              <a:rPr lang="en-US" altLang="zh-TW" sz="2000" dirty="0">
                <a:solidFill>
                  <a:srgbClr val="000000"/>
                </a:solidFill>
                <a:ea typeface="Apple LiGothic" pitchFamily="2" charset="-120"/>
              </a:rPr>
              <a:t>﹗ </a:t>
            </a:r>
          </a:p>
          <a:p>
            <a:r>
              <a:rPr lang="zh-TW" altLang="en-US" sz="2000" dirty="0">
                <a:solidFill>
                  <a:srgbClr val="000000"/>
                </a:solidFill>
                <a:ea typeface="Apple LiGothic" pitchFamily="2" charset="-120"/>
              </a:rPr>
              <a:t>時間</a:t>
            </a:r>
            <a:r>
              <a:rPr lang="en-US" altLang="zh-TW" sz="2000" dirty="0">
                <a:solidFill>
                  <a:srgbClr val="000000"/>
                </a:solidFill>
                <a:ea typeface="Apple LiGothic" pitchFamily="2" charset="-120"/>
              </a:rPr>
              <a:t>(</a:t>
            </a:r>
            <a:r>
              <a:rPr lang="zh-TW" altLang="en-US" sz="2000" dirty="0">
                <a:solidFill>
                  <a:srgbClr val="000000"/>
                </a:solidFill>
                <a:ea typeface="Apple LiGothic" pitchFamily="2" charset="-120"/>
              </a:rPr>
              <a:t>固定款項</a:t>
            </a:r>
            <a:r>
              <a:rPr lang="en-US" altLang="zh-TW" sz="2000" dirty="0">
                <a:solidFill>
                  <a:srgbClr val="000000"/>
                </a:solidFill>
                <a:ea typeface="Apple LiGothic" pitchFamily="2" charset="-120"/>
              </a:rPr>
              <a:t>)= </a:t>
            </a:r>
            <a:r>
              <a:rPr lang="zh-TW" altLang="en-US" sz="2000" dirty="0">
                <a:solidFill>
                  <a:srgbClr val="000000"/>
                </a:solidFill>
                <a:ea typeface="Apple LiGothic" pitchFamily="2" charset="-120"/>
              </a:rPr>
              <a:t>每週</a:t>
            </a:r>
            <a:r>
              <a:rPr lang="en-US" altLang="zh-TW" sz="2000" dirty="0">
                <a:solidFill>
                  <a:srgbClr val="000000"/>
                </a:solidFill>
                <a:ea typeface="Apple LiGothic" pitchFamily="2" charset="-120"/>
              </a:rPr>
              <a:t>8-15</a:t>
            </a:r>
            <a:r>
              <a:rPr lang="zh-TW" altLang="en-US" sz="2000" dirty="0">
                <a:solidFill>
                  <a:srgbClr val="000000"/>
                </a:solidFill>
                <a:ea typeface="Apple LiGothic" pitchFamily="2" charset="-120"/>
              </a:rPr>
              <a:t>小時，持續</a:t>
            </a:r>
            <a:r>
              <a:rPr lang="en-US" altLang="zh-TW" sz="2000" dirty="0">
                <a:solidFill>
                  <a:srgbClr val="000000"/>
                </a:solidFill>
                <a:ea typeface="Apple LiGothic" pitchFamily="2" charset="-120"/>
              </a:rPr>
              <a:t>24-36</a:t>
            </a:r>
            <a:r>
              <a:rPr lang="zh-TW" altLang="en-US" sz="2000" dirty="0">
                <a:solidFill>
                  <a:srgbClr val="000000"/>
                </a:solidFill>
                <a:ea typeface="Apple LiGothic" pitchFamily="2" charset="-120"/>
              </a:rPr>
              <a:t>個月 </a:t>
            </a:r>
            <a:endParaRPr lang="en-US" altLang="zh-TW" sz="2000" dirty="0">
              <a:solidFill>
                <a:srgbClr val="000000"/>
              </a:solidFill>
              <a:ea typeface="Apple LiGothic" pitchFamily="2" charset="-120"/>
            </a:endParaRPr>
          </a:p>
          <a:p>
            <a:r>
              <a:rPr lang="zh-TW" altLang="en-US" sz="2000" dirty="0">
                <a:solidFill>
                  <a:srgbClr val="000000"/>
                </a:solidFill>
                <a:ea typeface="Apple LiGothic" pitchFamily="2" charset="-120"/>
              </a:rPr>
              <a:t>執行</a:t>
            </a:r>
            <a:r>
              <a:rPr lang="en-US" altLang="zh-TW" sz="2000" dirty="0">
                <a:solidFill>
                  <a:srgbClr val="000000"/>
                </a:solidFill>
                <a:ea typeface="Apple LiGothic" pitchFamily="2" charset="-120"/>
              </a:rPr>
              <a:t>4</a:t>
            </a:r>
            <a:r>
              <a:rPr lang="zh-TW" altLang="en-US" sz="2000" dirty="0">
                <a:solidFill>
                  <a:srgbClr val="000000"/>
                </a:solidFill>
                <a:ea typeface="Apple LiGothic" pitchFamily="2" charset="-120"/>
              </a:rPr>
              <a:t>個基本步驟並確保你兩個銷售團隊也照著做</a:t>
            </a:r>
            <a:r>
              <a:rPr lang="en-US" altLang="zh-TW" sz="2000" dirty="0">
                <a:solidFill>
                  <a:srgbClr val="000000"/>
                </a:solidFill>
                <a:ea typeface="Apple LiGothic" pitchFamily="2" charset="-120"/>
              </a:rPr>
              <a:t>...  </a:t>
            </a:r>
          </a:p>
          <a:p>
            <a:r>
              <a:rPr lang="zh-TW" altLang="en-US" sz="2000" dirty="0">
                <a:solidFill>
                  <a:srgbClr val="000000"/>
                </a:solidFill>
                <a:ea typeface="Apple LiGothic" pitchFamily="2" charset="-120"/>
              </a:rPr>
              <a:t>你可以建立永續收入每週</a:t>
            </a:r>
            <a:r>
              <a:rPr lang="en-US" altLang="zh-TW" sz="2000" dirty="0">
                <a:solidFill>
                  <a:srgbClr val="000000"/>
                </a:solidFill>
                <a:ea typeface="Apple LiGothic" pitchFamily="2" charset="-120"/>
              </a:rPr>
              <a:t>HK$11,500</a:t>
            </a:r>
            <a:r>
              <a:rPr lang="zh-TW" altLang="en-US" sz="2000" dirty="0">
                <a:solidFill>
                  <a:srgbClr val="000000"/>
                </a:solidFill>
                <a:ea typeface="Apple LiGothic" pitchFamily="2" charset="-120"/>
              </a:rPr>
              <a:t>，而非</a:t>
            </a:r>
            <a:r>
              <a:rPr lang="en-US" altLang="zh-TW" sz="2000" dirty="0">
                <a:solidFill>
                  <a:srgbClr val="000000"/>
                </a:solidFill>
                <a:ea typeface="Apple LiGothic" pitchFamily="2" charset="-120"/>
              </a:rPr>
              <a:t>20</a:t>
            </a:r>
            <a:r>
              <a:rPr lang="zh-TW" altLang="en-US" sz="2000" dirty="0">
                <a:solidFill>
                  <a:srgbClr val="000000"/>
                </a:solidFill>
                <a:ea typeface="Apple LiGothic" pitchFamily="2" charset="-120"/>
              </a:rPr>
              <a:t>年每月</a:t>
            </a:r>
            <a:r>
              <a:rPr lang="en-US" altLang="zh-TW" sz="2000" dirty="0">
                <a:solidFill>
                  <a:srgbClr val="000000"/>
                </a:solidFill>
                <a:ea typeface="Apple LiGothic" pitchFamily="2" charset="-120"/>
              </a:rPr>
              <a:t>HK$11,500</a:t>
            </a:r>
            <a:endParaRPr lang="zh-CN" altLang="en-US" sz="2000" dirty="0">
              <a:solidFill>
                <a:srgbClr val="000000"/>
              </a:solidFill>
              <a:ea typeface="SimSun" pitchFamily="18" charset="0"/>
            </a:endParaRPr>
          </a:p>
        </p:txBody>
      </p:sp>
    </p:spTree>
    <p:extLst>
      <p:ext uri="{BB962C8B-B14F-4D97-AF65-F5344CB8AC3E}">
        <p14:creationId xmlns:p14="http://schemas.microsoft.com/office/powerpoint/2010/main" val="19010631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4334608" cy="5143500"/>
          </a:xfrm>
          <a:prstGeom prst="rect">
            <a:avLst/>
          </a:prstGeom>
        </p:spPr>
      </p:pic>
      <p:sp>
        <p:nvSpPr>
          <p:cNvPr id="3" name="Rectangle 2"/>
          <p:cNvSpPr/>
          <p:nvPr/>
        </p:nvSpPr>
        <p:spPr>
          <a:xfrm>
            <a:off x="-21769" y="1951264"/>
            <a:ext cx="4356377" cy="3192236"/>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prstClr val="white"/>
              </a:solidFill>
              <a:ea typeface="Apple LiGothic" pitchFamily="2" charset="-120"/>
            </a:endParaRPr>
          </a:p>
        </p:txBody>
      </p:sp>
      <p:sp>
        <p:nvSpPr>
          <p:cNvPr id="5" name="Rectangle 4"/>
          <p:cNvSpPr/>
          <p:nvPr/>
        </p:nvSpPr>
        <p:spPr>
          <a:xfrm>
            <a:off x="4560237" y="2291089"/>
            <a:ext cx="4093207" cy="2839239"/>
          </a:xfrm>
          <a:prstGeom prst="rect">
            <a:avLst/>
          </a:prstGeom>
        </p:spPr>
        <p:txBody>
          <a:bodyPr wrap="square" lIns="68580" tIns="34290" rIns="68580" bIns="34290">
            <a:spAutoFit/>
          </a:bodyPr>
          <a:lstStyle/>
          <a:p>
            <a:pPr marL="257175" indent="-257175">
              <a:buFont typeface="Courier New"/>
              <a:buChar char="o"/>
              <a:defRPr/>
            </a:pPr>
            <a:r>
              <a:rPr lang="en-US" sz="1800" dirty="0">
                <a:solidFill>
                  <a:prstClr val="white"/>
                </a:solidFill>
                <a:ea typeface="Apple LiGothic" pitchFamily="2" charset="-120"/>
              </a:rPr>
              <a:t>Ability to earn more than senior partners</a:t>
            </a:r>
          </a:p>
          <a:p>
            <a:pPr marL="259556" indent="-259556">
              <a:buFont typeface="Courier New" panose="02070309020205020404" pitchFamily="49" charset="0"/>
              <a:buChar char="o"/>
              <a:defRPr/>
            </a:pPr>
            <a:r>
              <a:rPr lang="en-US" sz="1800" dirty="0">
                <a:solidFill>
                  <a:prstClr val="white"/>
                </a:solidFill>
                <a:ea typeface="Apple LiGothic" pitchFamily="2" charset="-120"/>
              </a:rPr>
              <a:t>Own multiple Business Development Centers (BDCs)</a:t>
            </a:r>
          </a:p>
          <a:p>
            <a:pPr marL="259556" indent="-259556">
              <a:buFont typeface="Courier New" panose="02070309020205020404" pitchFamily="49" charset="0"/>
              <a:buChar char="o"/>
              <a:defRPr/>
            </a:pPr>
            <a:r>
              <a:rPr lang="en-US" sz="1800" dirty="0">
                <a:solidFill>
                  <a:prstClr val="white"/>
                </a:solidFill>
                <a:ea typeface="Apple LiGothic" pitchFamily="2" charset="-120"/>
              </a:rPr>
              <a:t>Business is a willable asset </a:t>
            </a:r>
          </a:p>
          <a:p>
            <a:pPr marL="259556" indent="-259556">
              <a:buFont typeface="Courier New" panose="02070309020205020404" pitchFamily="49" charset="0"/>
              <a:buChar char="o"/>
              <a:defRPr/>
            </a:pPr>
            <a:r>
              <a:rPr lang="en-US" sz="1800" dirty="0">
                <a:solidFill>
                  <a:prstClr val="white"/>
                </a:solidFill>
                <a:ea typeface="Apple LiGothic" pitchFamily="2" charset="-120"/>
              </a:rPr>
              <a:t>Organizational structure creates common vested economic interest</a:t>
            </a:r>
          </a:p>
          <a:p>
            <a:pPr marL="259556" indent="-259556">
              <a:buFont typeface="Courier New" panose="02070309020205020404" pitchFamily="49" charset="0"/>
              <a:buChar char="o"/>
              <a:defRPr/>
            </a:pPr>
            <a:r>
              <a:rPr lang="en-US" sz="1800" dirty="0">
                <a:solidFill>
                  <a:prstClr val="white"/>
                </a:solidFill>
                <a:ea typeface="Apple LiGothic" pitchFamily="2" charset="-120"/>
              </a:rPr>
              <a:t>Build only two organizations in depth to create ongoing significant income</a:t>
            </a:r>
          </a:p>
          <a:p>
            <a:pPr marL="259556" indent="-259556">
              <a:buFont typeface="Courier New" panose="02070309020205020404" pitchFamily="49" charset="0"/>
              <a:buChar char="o"/>
              <a:defRPr/>
            </a:pPr>
            <a:r>
              <a:rPr lang="en-US" sz="1800" dirty="0">
                <a:solidFill>
                  <a:prstClr val="white"/>
                </a:solidFill>
                <a:ea typeface="Apple LiGothic" pitchFamily="2" charset="-120"/>
              </a:rPr>
              <a:t>Grow your business globally </a:t>
            </a:r>
          </a:p>
        </p:txBody>
      </p:sp>
      <p:sp>
        <p:nvSpPr>
          <p:cNvPr id="7" name="Rectangle 6"/>
          <p:cNvSpPr/>
          <p:nvPr/>
        </p:nvSpPr>
        <p:spPr>
          <a:xfrm>
            <a:off x="0" y="3456732"/>
            <a:ext cx="4334608" cy="1685077"/>
          </a:xfrm>
          <a:prstGeom prst="rect">
            <a:avLst/>
          </a:prstGeom>
        </p:spPr>
        <p:txBody>
          <a:bodyPr wrap="square" lIns="68580" tIns="34290" rIns="68580" bIns="34290">
            <a:spAutoFit/>
          </a:bodyPr>
          <a:lstStyle/>
          <a:p>
            <a:pPr algn="ctr"/>
            <a:r>
              <a:rPr lang="zh-TW" altLang="en-US" sz="2100" cap="all" dirty="0">
                <a:ln w="3175">
                  <a:solidFill>
                    <a:prstClr val="white"/>
                  </a:solidFill>
                </a:ln>
                <a:solidFill>
                  <a:prstClr val="white"/>
                </a:solidFill>
                <a:ea typeface="Apple LiGothic" pitchFamily="2" charset="-120"/>
              </a:rPr>
              <a:t>美安公司管理業績紅利計劃</a:t>
            </a:r>
            <a:r>
              <a:rPr lang="en-US" altLang="zh-TW" sz="2100" cap="all" dirty="0">
                <a:ln w="3175">
                  <a:solidFill>
                    <a:prstClr val="white"/>
                  </a:solidFill>
                </a:ln>
                <a:solidFill>
                  <a:prstClr val="white"/>
                </a:solidFill>
                <a:ea typeface="Apple LiGothic" pitchFamily="2" charset="-120"/>
              </a:rPr>
              <a:t>(MPCP)</a:t>
            </a:r>
            <a:r>
              <a:rPr lang="zh-TW" altLang="en-US" sz="2100" cap="all" dirty="0">
                <a:ln w="3175">
                  <a:solidFill>
                    <a:prstClr val="white"/>
                  </a:solidFill>
                </a:ln>
                <a:solidFill>
                  <a:prstClr val="white"/>
                </a:solidFill>
                <a:ea typeface="Apple LiGothic" pitchFamily="2" charset="-120"/>
              </a:rPr>
              <a:t>之優</a:t>
            </a:r>
            <a:r>
              <a:rPr lang="zh-TW" altLang="en-US" sz="2100" cap="all" dirty="0" smtClean="0">
                <a:ln w="3175">
                  <a:solidFill>
                    <a:prstClr val="white"/>
                  </a:solidFill>
                </a:ln>
                <a:solidFill>
                  <a:prstClr val="white"/>
                </a:solidFill>
                <a:ea typeface="Apple LiGothic" pitchFamily="2" charset="-120"/>
              </a:rPr>
              <a:t>勢</a:t>
            </a:r>
            <a:endParaRPr lang="en-US" altLang="zh-TW" sz="2100" cap="all" dirty="0" smtClean="0">
              <a:ln w="3175">
                <a:solidFill>
                  <a:prstClr val="white"/>
                </a:solidFill>
              </a:ln>
              <a:solidFill>
                <a:prstClr val="white"/>
              </a:solidFill>
              <a:ea typeface="Apple LiGothic" pitchFamily="2" charset="-120"/>
            </a:endParaRPr>
          </a:p>
          <a:p>
            <a:pPr algn="ctr"/>
            <a:r>
              <a:rPr lang="en-US" sz="2100" cap="all" dirty="0" smtClean="0">
                <a:ln w="3175">
                  <a:solidFill>
                    <a:prstClr val="white"/>
                  </a:solidFill>
                </a:ln>
                <a:solidFill>
                  <a:prstClr val="white"/>
                </a:solidFill>
                <a:ea typeface="Apple LiGothic" pitchFamily="2" charset="-120"/>
              </a:rPr>
              <a:t>Strengths </a:t>
            </a:r>
            <a:r>
              <a:rPr lang="en-US" sz="2100" cap="all" dirty="0">
                <a:ln w="3175">
                  <a:solidFill>
                    <a:prstClr val="white"/>
                  </a:solidFill>
                </a:ln>
                <a:solidFill>
                  <a:prstClr val="white"/>
                </a:solidFill>
                <a:ea typeface="Apple LiGothic" pitchFamily="2" charset="-120"/>
              </a:rPr>
              <a:t>of THE </a:t>
            </a:r>
            <a:br>
              <a:rPr lang="en-US" sz="2100" cap="all" dirty="0">
                <a:ln w="3175">
                  <a:solidFill>
                    <a:prstClr val="white"/>
                  </a:solidFill>
                </a:ln>
                <a:solidFill>
                  <a:prstClr val="white"/>
                </a:solidFill>
                <a:ea typeface="Apple LiGothic" pitchFamily="2" charset="-120"/>
              </a:rPr>
            </a:br>
            <a:r>
              <a:rPr lang="en-US" sz="2100" cap="all" dirty="0">
                <a:ln w="3175">
                  <a:solidFill>
                    <a:prstClr val="white"/>
                  </a:solidFill>
                </a:ln>
                <a:solidFill>
                  <a:prstClr val="white"/>
                </a:solidFill>
                <a:ea typeface="Apple LiGothic" pitchFamily="2" charset="-120"/>
              </a:rPr>
              <a:t>Management Performance Compensation Plan (MPCP)</a:t>
            </a:r>
          </a:p>
        </p:txBody>
      </p:sp>
      <p:sp>
        <p:nvSpPr>
          <p:cNvPr id="8" name="Rectangle 7"/>
          <p:cNvSpPr/>
          <p:nvPr/>
        </p:nvSpPr>
        <p:spPr>
          <a:xfrm>
            <a:off x="4457749" y="44320"/>
            <a:ext cx="4419552" cy="2246769"/>
          </a:xfrm>
          <a:prstGeom prst="rect">
            <a:avLst/>
          </a:prstGeom>
        </p:spPr>
        <p:txBody>
          <a:bodyPr wrap="square">
            <a:spAutoFit/>
          </a:bodyPr>
          <a:lstStyle/>
          <a:p>
            <a:pPr marL="342900" indent="-342900">
              <a:buFont typeface="Courier New"/>
              <a:buChar char="o"/>
              <a:defRPr/>
            </a:pPr>
            <a:r>
              <a:rPr lang="zh-TW" altLang="en-US" sz="2000" b="1" dirty="0" smtClean="0">
                <a:solidFill>
                  <a:schemeClr val="bg1"/>
                </a:solidFill>
                <a:ea typeface="Apple LiGothic" pitchFamily="2" charset="-120"/>
                <a:cs typeface="Arial" panose="020B0604020202020204" pitchFamily="34" charset="0"/>
              </a:rPr>
              <a:t>有可能比資深夥伴賺得更多</a:t>
            </a:r>
            <a:endParaRPr lang="en-US" sz="2000" b="1" dirty="0">
              <a:solidFill>
                <a:schemeClr val="bg1"/>
              </a:solidFill>
              <a:ea typeface="Apple LiGothic" pitchFamily="2" charset="-120"/>
              <a:cs typeface="Arial" panose="020B0604020202020204" pitchFamily="34" charset="0"/>
            </a:endParaRPr>
          </a:p>
          <a:p>
            <a:pPr marL="346075" indent="-346075">
              <a:buFont typeface="Courier New" panose="02070309020205020404" pitchFamily="49" charset="0"/>
              <a:buChar char="o"/>
              <a:defRPr/>
            </a:pPr>
            <a:r>
              <a:rPr lang="zh-TW" altLang="en-US" sz="2000" b="1" dirty="0" smtClean="0">
                <a:solidFill>
                  <a:schemeClr val="bg1"/>
                </a:solidFill>
                <a:ea typeface="Apple LiGothic" pitchFamily="2" charset="-120"/>
                <a:cs typeface="Arial" panose="020B0604020202020204" pitchFamily="34" charset="0"/>
              </a:rPr>
              <a:t>擁有多個商業發展中心</a:t>
            </a:r>
            <a:r>
              <a:rPr lang="en-US" altLang="zh-TW" sz="2000" b="1" dirty="0" smtClean="0">
                <a:solidFill>
                  <a:schemeClr val="bg1"/>
                </a:solidFill>
                <a:ea typeface="Apple LiGothic" pitchFamily="2" charset="-120"/>
                <a:cs typeface="Arial" panose="020B0604020202020204" pitchFamily="34" charset="0"/>
              </a:rPr>
              <a:t>(BDC)</a:t>
            </a:r>
            <a:endParaRPr lang="en-US" sz="2000" b="1" dirty="0">
              <a:solidFill>
                <a:schemeClr val="bg1"/>
              </a:solidFill>
              <a:ea typeface="Apple LiGothic" pitchFamily="2" charset="-120"/>
              <a:cs typeface="Arial" panose="020B0604020202020204" pitchFamily="34" charset="0"/>
            </a:endParaRPr>
          </a:p>
          <a:p>
            <a:pPr marL="346075" indent="-346075">
              <a:buFont typeface="Courier New" panose="02070309020205020404" pitchFamily="49" charset="0"/>
              <a:buChar char="o"/>
              <a:defRPr/>
            </a:pPr>
            <a:r>
              <a:rPr lang="zh-TW" altLang="en-US" sz="2000" b="1" dirty="0" smtClean="0">
                <a:solidFill>
                  <a:schemeClr val="bg1"/>
                </a:solidFill>
                <a:ea typeface="Apple LiGothic" pitchFamily="2" charset="-120"/>
                <a:cs typeface="Arial" panose="020B0604020202020204" pitchFamily="34" charset="0"/>
              </a:rPr>
              <a:t>事</a:t>
            </a:r>
            <a:r>
              <a:rPr lang="zh-TW" altLang="en-US" sz="2000" b="1" dirty="0">
                <a:solidFill>
                  <a:schemeClr val="bg1"/>
                </a:solidFill>
                <a:ea typeface="Apple LiGothic" pitchFamily="2" charset="-120"/>
                <a:cs typeface="Arial" panose="020B0604020202020204" pitchFamily="34" charset="0"/>
              </a:rPr>
              <a:t>業發展可以掌</a:t>
            </a:r>
            <a:r>
              <a:rPr lang="zh-TW" altLang="en-US" sz="2000" b="1" dirty="0" smtClean="0">
                <a:solidFill>
                  <a:schemeClr val="bg1"/>
                </a:solidFill>
                <a:ea typeface="Apple LiGothic" pitchFamily="2" charset="-120"/>
                <a:cs typeface="Arial" panose="020B0604020202020204" pitchFamily="34" charset="0"/>
              </a:rPr>
              <a:t>控</a:t>
            </a:r>
            <a:endParaRPr lang="en-US" sz="2000" b="1" dirty="0" smtClean="0">
              <a:solidFill>
                <a:schemeClr val="bg1"/>
              </a:solidFill>
              <a:ea typeface="Apple LiGothic" pitchFamily="2" charset="-120"/>
              <a:cs typeface="Arial" panose="020B0604020202020204" pitchFamily="34" charset="0"/>
            </a:endParaRPr>
          </a:p>
          <a:p>
            <a:pPr marL="346075" indent="-346075">
              <a:buFont typeface="Courier New" panose="02070309020205020404" pitchFamily="49" charset="0"/>
              <a:buChar char="o"/>
              <a:defRPr/>
            </a:pPr>
            <a:r>
              <a:rPr lang="zh-TW" altLang="en-US" sz="2000" b="1" dirty="0" smtClean="0">
                <a:solidFill>
                  <a:schemeClr val="bg1"/>
                </a:solidFill>
                <a:ea typeface="Apple LiGothic" pitchFamily="2" charset="-120"/>
                <a:cs typeface="Arial" panose="020B0604020202020204" pitchFamily="34" charset="0"/>
              </a:rPr>
              <a:t>組</a:t>
            </a:r>
            <a:r>
              <a:rPr lang="zh-TW" altLang="en-US" sz="2000" b="1" dirty="0">
                <a:solidFill>
                  <a:schemeClr val="bg1"/>
                </a:solidFill>
                <a:ea typeface="Apple LiGothic" pitchFamily="2" charset="-120"/>
                <a:cs typeface="Arial" panose="020B0604020202020204" pitchFamily="34" charset="0"/>
              </a:rPr>
              <a:t>織結構使人人都能受</a:t>
            </a:r>
            <a:r>
              <a:rPr lang="zh-TW" altLang="en-US" sz="2000" b="1" dirty="0" smtClean="0">
                <a:solidFill>
                  <a:schemeClr val="bg1"/>
                </a:solidFill>
                <a:ea typeface="Apple LiGothic" pitchFamily="2" charset="-120"/>
                <a:cs typeface="Arial" panose="020B0604020202020204" pitchFamily="34" charset="0"/>
              </a:rPr>
              <a:t>惠</a:t>
            </a:r>
            <a:endParaRPr lang="en-US" sz="2000" b="1" dirty="0">
              <a:solidFill>
                <a:schemeClr val="bg1"/>
              </a:solidFill>
              <a:ea typeface="Apple LiGothic" pitchFamily="2" charset="-120"/>
              <a:cs typeface="Arial" panose="020B0604020202020204" pitchFamily="34" charset="0"/>
            </a:endParaRPr>
          </a:p>
          <a:p>
            <a:pPr marL="346075" indent="-346075">
              <a:buFont typeface="Courier New" panose="02070309020205020404" pitchFamily="49" charset="0"/>
              <a:buChar char="o"/>
              <a:defRPr/>
            </a:pPr>
            <a:r>
              <a:rPr lang="zh-TW" altLang="en-US" sz="2000" b="1" dirty="0" smtClean="0">
                <a:solidFill>
                  <a:schemeClr val="bg1"/>
                </a:solidFill>
                <a:ea typeface="Apple LiGothic" pitchFamily="2" charset="-120"/>
                <a:cs typeface="Arial" panose="020B0604020202020204" pitchFamily="34" charset="0"/>
              </a:rPr>
              <a:t>只</a:t>
            </a:r>
            <a:r>
              <a:rPr lang="zh-TW" altLang="en-US" sz="2000" b="1" dirty="0">
                <a:solidFill>
                  <a:schemeClr val="bg1"/>
                </a:solidFill>
                <a:ea typeface="Apple LiGothic" pitchFamily="2" charset="-120"/>
                <a:cs typeface="Arial" panose="020B0604020202020204" pitchFamily="34" charset="0"/>
              </a:rPr>
              <a:t>需建立兩個下線組織，即可創造可觀的永續收入</a:t>
            </a:r>
            <a:endParaRPr lang="en-US" sz="2000" b="1" dirty="0">
              <a:solidFill>
                <a:schemeClr val="bg1"/>
              </a:solidFill>
              <a:ea typeface="Apple LiGothic" pitchFamily="2" charset="-120"/>
              <a:cs typeface="Arial" panose="020B0604020202020204" pitchFamily="34" charset="0"/>
            </a:endParaRPr>
          </a:p>
          <a:p>
            <a:pPr marL="346075" indent="-346075">
              <a:buFont typeface="Courier New" panose="02070309020205020404" pitchFamily="49" charset="0"/>
              <a:buChar char="o"/>
              <a:defRPr/>
            </a:pPr>
            <a:r>
              <a:rPr lang="zh-CN" altLang="en-US" sz="2000" b="1" dirty="0" smtClean="0">
                <a:solidFill>
                  <a:schemeClr val="bg1"/>
                </a:solidFill>
                <a:ea typeface="PMingLiU" panose="02020500000000000000" pitchFamily="18" charset="-120"/>
                <a:cs typeface="Arial" panose="020B0604020202020204" pitchFamily="34" charset="0"/>
              </a:rPr>
              <a:t>發展事業</a:t>
            </a:r>
            <a:r>
              <a:rPr lang="zh-TW" altLang="en-US" sz="2000" b="1" dirty="0" smtClean="0">
                <a:solidFill>
                  <a:schemeClr val="bg1"/>
                </a:solidFill>
                <a:ea typeface="Apple LiGothic" pitchFamily="2" charset="-120"/>
                <a:cs typeface="Arial" panose="020B0604020202020204" pitchFamily="34" charset="0"/>
              </a:rPr>
              <a:t>沒有地域限制</a:t>
            </a:r>
            <a:endParaRPr lang="en-US" sz="2000" b="1" dirty="0">
              <a:solidFill>
                <a:schemeClr val="bg1"/>
              </a:solidFill>
              <a:ea typeface="Apple LiGothic" pitchFamily="2" charset="-120"/>
              <a:cs typeface="Arial" panose="020B0604020202020204" pitchFamily="34" charset="0"/>
            </a:endParaRPr>
          </a:p>
        </p:txBody>
      </p:sp>
    </p:spTree>
    <p:extLst>
      <p:ext uri="{BB962C8B-B14F-4D97-AF65-F5344CB8AC3E}">
        <p14:creationId xmlns:p14="http://schemas.microsoft.com/office/powerpoint/2010/main" val="148209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1562032" y="2405540"/>
            <a:ext cx="5143499" cy="332439"/>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3962400" cy="5143500"/>
          </a:xfrm>
          <a:prstGeom prst="rect">
            <a:avLst/>
          </a:prstGeom>
        </p:spPr>
      </p:pic>
      <p:sp>
        <p:nvSpPr>
          <p:cNvPr id="3" name="Rectangle 2"/>
          <p:cNvSpPr/>
          <p:nvPr/>
        </p:nvSpPr>
        <p:spPr>
          <a:xfrm>
            <a:off x="671807" y="998967"/>
            <a:ext cx="2619051" cy="1484905"/>
          </a:xfrm>
          <a:prstGeom prst="rect">
            <a:avLst/>
          </a:prstGeom>
        </p:spPr>
        <p:txBody>
          <a:bodyPr wrap="square" lIns="68463" tIns="34232" rIns="68463" bIns="34232">
            <a:spAutoFit/>
          </a:bodyPr>
          <a:lstStyle/>
          <a:p>
            <a:pPr algn="ctr" defTabSz="684629"/>
            <a:r>
              <a:rPr lang="zh-TW" altLang="en-US" sz="3200" cap="all" dirty="0">
                <a:ln w="3175">
                  <a:solidFill>
                    <a:prstClr val="white"/>
                  </a:solidFill>
                </a:ln>
                <a:solidFill>
                  <a:prstClr val="white"/>
                </a:solidFill>
                <a:ea typeface="Apple LiGothic" pitchFamily="2" charset="-120"/>
              </a:rPr>
              <a:t>行動的力</a:t>
            </a:r>
            <a:r>
              <a:rPr lang="zh-TW" altLang="en-US" sz="3200" cap="all" dirty="0" smtClean="0">
                <a:ln w="3175">
                  <a:solidFill>
                    <a:prstClr val="white"/>
                  </a:solidFill>
                </a:ln>
                <a:solidFill>
                  <a:prstClr val="white"/>
                </a:solidFill>
                <a:ea typeface="Apple LiGothic" pitchFamily="2" charset="-120"/>
              </a:rPr>
              <a:t>量</a:t>
            </a:r>
            <a:endParaRPr lang="en-US" sz="3000" cap="all" dirty="0" smtClean="0">
              <a:ln w="3175">
                <a:solidFill>
                  <a:prstClr val="white"/>
                </a:solidFill>
              </a:ln>
              <a:solidFill>
                <a:prstClr val="white"/>
              </a:solidFill>
              <a:ea typeface="Apple LiGothic" pitchFamily="2" charset="-120"/>
            </a:endParaRPr>
          </a:p>
          <a:p>
            <a:pPr algn="ctr" defTabSz="684629"/>
            <a:r>
              <a:rPr lang="en-US" sz="3000" cap="all" dirty="0" smtClean="0">
                <a:ln w="3175">
                  <a:solidFill>
                    <a:prstClr val="white"/>
                  </a:solidFill>
                </a:ln>
                <a:solidFill>
                  <a:prstClr val="white"/>
                </a:solidFill>
                <a:ea typeface="Apple LiGothic" pitchFamily="2" charset="-120"/>
              </a:rPr>
              <a:t>Power </a:t>
            </a:r>
            <a:r>
              <a:rPr lang="en-US" sz="3000" cap="all" dirty="0">
                <a:ln w="3175">
                  <a:solidFill>
                    <a:prstClr val="white"/>
                  </a:solidFill>
                </a:ln>
                <a:solidFill>
                  <a:prstClr val="white"/>
                </a:solidFill>
                <a:ea typeface="Apple LiGothic" pitchFamily="2" charset="-120"/>
              </a:rPr>
              <a:t>of Your Actions</a:t>
            </a:r>
            <a:endParaRPr lang="en-US" sz="5400" cap="all" dirty="0">
              <a:ln w="3175">
                <a:solidFill>
                  <a:prstClr val="white"/>
                </a:solidFill>
              </a:ln>
              <a:solidFill>
                <a:prstClr val="white"/>
              </a:solidFill>
              <a:ea typeface="Apple LiGothic" pitchFamily="2" charset="-120"/>
            </a:endParaRPr>
          </a:p>
        </p:txBody>
      </p:sp>
      <p:sp>
        <p:nvSpPr>
          <p:cNvPr id="5" name="Rounded Rectangle 4"/>
          <p:cNvSpPr/>
          <p:nvPr/>
        </p:nvSpPr>
        <p:spPr>
          <a:xfrm>
            <a:off x="4441383" y="207152"/>
            <a:ext cx="4083492" cy="38936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3" tIns="34232" rIns="68463" bIns="34232" rtlCol="0" anchor="ctr"/>
          <a:lstStyle/>
          <a:p>
            <a:pPr marL="130746" defTabSz="684629"/>
            <a:r>
              <a:rPr lang="zh-TW" altLang="en-US" sz="2000" dirty="0">
                <a:ln w="3175">
                  <a:solidFill>
                    <a:prstClr val="white"/>
                  </a:solidFill>
                </a:ln>
                <a:solidFill>
                  <a:prstClr val="white"/>
                </a:solidFill>
                <a:ea typeface="Apple LiGothic" pitchFamily="2" charset="-120"/>
              </a:rPr>
              <a:t>基本業務要</a:t>
            </a:r>
            <a:r>
              <a:rPr lang="zh-TW" altLang="en-US" sz="2000" dirty="0" smtClean="0">
                <a:ln w="3175">
                  <a:solidFill>
                    <a:prstClr val="white"/>
                  </a:solidFill>
                </a:ln>
                <a:solidFill>
                  <a:prstClr val="white"/>
                </a:solidFill>
                <a:ea typeface="Apple LiGothic" pitchFamily="2" charset="-120"/>
              </a:rPr>
              <a:t>求 </a:t>
            </a:r>
            <a:r>
              <a:rPr lang="en-US" sz="2000" dirty="0" smtClean="0">
                <a:ln w="3175">
                  <a:solidFill>
                    <a:prstClr val="white"/>
                  </a:solidFill>
                </a:ln>
                <a:solidFill>
                  <a:prstClr val="white"/>
                </a:solidFill>
                <a:ea typeface="Apple LiGothic" pitchFamily="2" charset="-120"/>
              </a:rPr>
              <a:t>Minimum </a:t>
            </a:r>
            <a:r>
              <a:rPr lang="en-US" sz="2000" dirty="0">
                <a:ln w="3175">
                  <a:solidFill>
                    <a:prstClr val="white"/>
                  </a:solidFill>
                </a:ln>
                <a:solidFill>
                  <a:prstClr val="white"/>
                </a:solidFill>
                <a:ea typeface="Apple LiGothic" pitchFamily="2" charset="-120"/>
              </a:rPr>
              <a:t>Activity  </a:t>
            </a:r>
          </a:p>
        </p:txBody>
      </p:sp>
      <p:sp>
        <p:nvSpPr>
          <p:cNvPr id="6" name="Rectangle 5"/>
          <p:cNvSpPr/>
          <p:nvPr/>
        </p:nvSpPr>
        <p:spPr>
          <a:xfrm>
            <a:off x="4450908" y="596512"/>
            <a:ext cx="4316138" cy="587223"/>
          </a:xfrm>
          <a:prstGeom prst="rect">
            <a:avLst/>
          </a:prstGeom>
        </p:spPr>
        <p:txBody>
          <a:bodyPr wrap="none" lIns="68463" tIns="34232" rIns="68463" bIns="34232">
            <a:spAutoFit/>
          </a:bodyPr>
          <a:lstStyle/>
          <a:p>
            <a:pPr marL="214295" lvl="1" indent="-214295" defTabSz="684629">
              <a:spcBef>
                <a:spcPts val="200"/>
              </a:spcBef>
              <a:buFont typeface="Courier New" panose="02070309020205020404" pitchFamily="49" charset="0"/>
              <a:buChar char="o"/>
              <a:defRPr/>
            </a:pPr>
            <a:r>
              <a:rPr lang="zh-TW" altLang="en-US" sz="1800" dirty="0" smtClean="0">
                <a:ln w="3175">
                  <a:solidFill>
                    <a:prstClr val="white"/>
                  </a:solidFill>
                </a:ln>
                <a:solidFill>
                  <a:prstClr val="white"/>
                </a:solidFill>
                <a:ea typeface="Apple LiGothic" pitchFamily="2" charset="-120"/>
                <a:cs typeface="Arial" panose="020B0604020202020204" pitchFamily="34" charset="0"/>
              </a:rPr>
              <a:t>每個</a:t>
            </a:r>
            <a:r>
              <a:rPr lang="zh-TW" altLang="en-US" sz="1800" dirty="0">
                <a:ln w="3175">
                  <a:solidFill>
                    <a:prstClr val="white"/>
                  </a:solidFill>
                </a:ln>
                <a:solidFill>
                  <a:prstClr val="white"/>
                </a:solidFill>
                <a:ea typeface="Apple LiGothic" pitchFamily="2" charset="-120"/>
                <a:cs typeface="Arial" panose="020B0604020202020204" pitchFamily="34" charset="0"/>
              </a:rPr>
              <a:t>超連鎖店主每月產生</a:t>
            </a:r>
            <a:r>
              <a:rPr lang="en-US" sz="1800" dirty="0">
                <a:ln w="3175">
                  <a:solidFill>
                    <a:prstClr val="white"/>
                  </a:solidFill>
                </a:ln>
                <a:solidFill>
                  <a:prstClr val="white"/>
                </a:solidFill>
                <a:ea typeface="Apple LiGothic" pitchFamily="2" charset="-120"/>
                <a:cs typeface="Arial" panose="020B0604020202020204" pitchFamily="34" charset="0"/>
              </a:rPr>
              <a:t>50 BV</a:t>
            </a:r>
            <a:r>
              <a:rPr lang="zh-TW" altLang="en-US" sz="1800" dirty="0">
                <a:ln w="3175">
                  <a:solidFill>
                    <a:prstClr val="white"/>
                  </a:solidFill>
                </a:ln>
                <a:solidFill>
                  <a:prstClr val="white"/>
                </a:solidFill>
                <a:ea typeface="Apple LiGothic" pitchFamily="2" charset="-120"/>
                <a:cs typeface="Arial" panose="020B0604020202020204" pitchFamily="34" charset="0"/>
              </a:rPr>
              <a:t>及</a:t>
            </a:r>
            <a:r>
              <a:rPr lang="en-US" sz="1800" dirty="0">
                <a:ln w="3175">
                  <a:solidFill>
                    <a:prstClr val="white"/>
                  </a:solidFill>
                </a:ln>
                <a:solidFill>
                  <a:prstClr val="white"/>
                </a:solidFill>
                <a:ea typeface="Apple LiGothic" pitchFamily="2" charset="-120"/>
                <a:cs typeface="Arial" panose="020B0604020202020204" pitchFamily="34" charset="0"/>
              </a:rPr>
              <a:t>10 IBV</a:t>
            </a:r>
            <a:r>
              <a:rPr lang="en-US" sz="1800" dirty="0">
                <a:ln w="3175">
                  <a:solidFill>
                    <a:prstClr val="white"/>
                  </a:solidFill>
                </a:ln>
                <a:solidFill>
                  <a:prstClr val="white"/>
                </a:solidFill>
                <a:ea typeface="Apple LiGothic" pitchFamily="2" charset="-120"/>
              </a:rPr>
              <a:t> </a:t>
            </a:r>
          </a:p>
          <a:p>
            <a:pPr marL="214295" lvl="1" indent="-214295" defTabSz="684629">
              <a:spcBef>
                <a:spcPts val="200"/>
              </a:spcBef>
              <a:buFont typeface="Courier New" panose="02070309020205020404" pitchFamily="49" charset="0"/>
              <a:buChar char="o"/>
              <a:defRPr/>
            </a:pPr>
            <a:r>
              <a:rPr lang="en-US" dirty="0" smtClean="0">
                <a:ln w="3175">
                  <a:solidFill>
                    <a:prstClr val="white"/>
                  </a:solidFill>
                </a:ln>
                <a:solidFill>
                  <a:prstClr val="white"/>
                </a:solidFill>
                <a:ea typeface="Apple LiGothic" pitchFamily="2" charset="-120"/>
              </a:rPr>
              <a:t>50 </a:t>
            </a:r>
            <a:r>
              <a:rPr lang="en-US" dirty="0">
                <a:ln w="3175">
                  <a:solidFill>
                    <a:prstClr val="white"/>
                  </a:solidFill>
                </a:ln>
                <a:solidFill>
                  <a:prstClr val="white"/>
                </a:solidFill>
                <a:ea typeface="Apple LiGothic" pitchFamily="2" charset="-120"/>
              </a:rPr>
              <a:t>BV and 10 IBV monthly per UFO</a:t>
            </a:r>
          </a:p>
        </p:txBody>
      </p:sp>
      <p:sp>
        <p:nvSpPr>
          <p:cNvPr id="7" name="Rounded Rectangle 6"/>
          <p:cNvSpPr/>
          <p:nvPr/>
        </p:nvSpPr>
        <p:spPr>
          <a:xfrm>
            <a:off x="4441383" y="1183735"/>
            <a:ext cx="3624942" cy="613179"/>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3" tIns="34232" rIns="68463" bIns="34232" rtlCol="0" anchor="ctr"/>
          <a:lstStyle/>
          <a:p>
            <a:pPr marL="130746" defTabSz="684629">
              <a:spcBef>
                <a:spcPts val="200"/>
              </a:spcBef>
              <a:tabLst>
                <a:tab pos="294772" algn="l"/>
              </a:tabLst>
              <a:defRPr/>
            </a:pPr>
            <a:r>
              <a:rPr lang="zh-TW" altLang="en-US" sz="2000" dirty="0" smtClean="0">
                <a:ln>
                  <a:solidFill>
                    <a:prstClr val="white"/>
                  </a:solidFill>
                </a:ln>
                <a:solidFill>
                  <a:prstClr val="white"/>
                </a:solidFill>
                <a:ea typeface="Apple LiGothic" pitchFamily="2" charset="-120"/>
              </a:rPr>
              <a:t>每月目</a:t>
            </a:r>
            <a:r>
              <a:rPr lang="zh-TW" altLang="en-US" sz="2000" dirty="0">
                <a:ln>
                  <a:solidFill>
                    <a:prstClr val="white"/>
                  </a:solidFill>
                </a:ln>
                <a:solidFill>
                  <a:prstClr val="white"/>
                </a:solidFill>
                <a:ea typeface="Apple LiGothic" pitchFamily="2" charset="-120"/>
              </a:rPr>
              <a:t>標及基本十顧</a:t>
            </a:r>
            <a:r>
              <a:rPr lang="zh-TW" altLang="en-US" sz="2000" dirty="0" smtClean="0">
                <a:ln>
                  <a:solidFill>
                    <a:prstClr val="white"/>
                  </a:solidFill>
                </a:ln>
                <a:solidFill>
                  <a:prstClr val="white"/>
                </a:solidFill>
                <a:ea typeface="Apple LiGothic" pitchFamily="2" charset="-120"/>
              </a:rPr>
              <a:t>客</a:t>
            </a:r>
            <a:endParaRPr lang="en-US" altLang="zh-TW" sz="2000" dirty="0" smtClean="0">
              <a:ln>
                <a:solidFill>
                  <a:prstClr val="white"/>
                </a:solidFill>
              </a:ln>
              <a:solidFill>
                <a:prstClr val="white"/>
              </a:solidFill>
              <a:ea typeface="Apple LiGothic" pitchFamily="2" charset="-120"/>
            </a:endParaRPr>
          </a:p>
          <a:p>
            <a:pPr marL="130746" defTabSz="684629">
              <a:spcBef>
                <a:spcPts val="200"/>
              </a:spcBef>
              <a:tabLst>
                <a:tab pos="294772" algn="l"/>
              </a:tabLst>
              <a:defRPr/>
            </a:pPr>
            <a:r>
              <a:rPr lang="en-US" sz="2000" dirty="0" smtClean="0">
                <a:ln>
                  <a:solidFill>
                    <a:prstClr val="white"/>
                  </a:solidFill>
                </a:ln>
                <a:solidFill>
                  <a:prstClr val="white"/>
                </a:solidFill>
                <a:ea typeface="Apple LiGothic" pitchFamily="2" charset="-120"/>
              </a:rPr>
              <a:t>Monthly </a:t>
            </a:r>
            <a:r>
              <a:rPr lang="en-US" sz="2000" dirty="0">
                <a:ln>
                  <a:solidFill>
                    <a:prstClr val="white"/>
                  </a:solidFill>
                </a:ln>
                <a:solidFill>
                  <a:prstClr val="white"/>
                </a:solidFill>
                <a:ea typeface="Apple LiGothic" pitchFamily="2" charset="-120"/>
              </a:rPr>
              <a:t>Goal and Base 10  </a:t>
            </a:r>
          </a:p>
        </p:txBody>
      </p:sp>
      <p:sp>
        <p:nvSpPr>
          <p:cNvPr id="8" name="Rectangle 7"/>
          <p:cNvSpPr/>
          <p:nvPr/>
        </p:nvSpPr>
        <p:spPr>
          <a:xfrm>
            <a:off x="4441383" y="1779891"/>
            <a:ext cx="4453869" cy="1407961"/>
          </a:xfrm>
          <a:prstGeom prst="rect">
            <a:avLst/>
          </a:prstGeom>
        </p:spPr>
        <p:txBody>
          <a:bodyPr wrap="square" lIns="68463" tIns="34232" rIns="68463" bIns="34232">
            <a:spAutoFit/>
          </a:bodyPr>
          <a:lstStyle/>
          <a:p>
            <a:pPr marL="231380" lvl="1" indent="-231380" defTabSz="912838">
              <a:spcBef>
                <a:spcPts val="200"/>
              </a:spcBef>
              <a:buFont typeface="Courier New" panose="02070309020205020404" pitchFamily="49" charset="0"/>
              <a:buChar char="o"/>
              <a:tabLst>
                <a:tab pos="393029" algn="l"/>
              </a:tabLst>
              <a:defRPr/>
            </a:pPr>
            <a:r>
              <a:rPr lang="zh-TW" altLang="en-US" sz="1800" dirty="0">
                <a:ln w="3175">
                  <a:solidFill>
                    <a:prstClr val="white"/>
                  </a:solidFill>
                </a:ln>
                <a:solidFill>
                  <a:prstClr val="white"/>
                </a:solidFill>
                <a:ea typeface="Apple LiGothic" pitchFamily="2" charset="-120"/>
                <a:cs typeface="Arial" panose="020B0604020202020204" pitchFamily="34" charset="0"/>
              </a:rPr>
              <a:t>每個超連鎖店主每月產生</a:t>
            </a:r>
            <a:r>
              <a:rPr lang="en-US" sz="1800" dirty="0">
                <a:ln w="3175">
                  <a:solidFill>
                    <a:prstClr val="white"/>
                  </a:solidFill>
                </a:ln>
                <a:solidFill>
                  <a:prstClr val="white"/>
                </a:solidFill>
                <a:ea typeface="Apple LiGothic" pitchFamily="2" charset="-120"/>
                <a:cs typeface="Arial" panose="020B0604020202020204" pitchFamily="34" charset="0"/>
              </a:rPr>
              <a:t>200 BV</a:t>
            </a:r>
            <a:r>
              <a:rPr lang="zh-TW" altLang="en-US" sz="1800" dirty="0">
                <a:ln w="3175">
                  <a:solidFill>
                    <a:prstClr val="white"/>
                  </a:solidFill>
                </a:ln>
                <a:solidFill>
                  <a:prstClr val="white"/>
                </a:solidFill>
                <a:ea typeface="Apple LiGothic" pitchFamily="2" charset="-120"/>
                <a:cs typeface="Arial" panose="020B0604020202020204" pitchFamily="34" charset="0"/>
              </a:rPr>
              <a:t>及</a:t>
            </a:r>
            <a:r>
              <a:rPr lang="en-US" sz="1800" dirty="0">
                <a:ln w="3175">
                  <a:solidFill>
                    <a:prstClr val="white"/>
                  </a:solidFill>
                </a:ln>
                <a:solidFill>
                  <a:prstClr val="white"/>
                </a:solidFill>
                <a:ea typeface="Apple LiGothic" pitchFamily="2" charset="-120"/>
                <a:cs typeface="Arial" panose="020B0604020202020204" pitchFamily="34" charset="0"/>
              </a:rPr>
              <a:t>20 IBV </a:t>
            </a:r>
          </a:p>
          <a:p>
            <a:pPr marL="231380" lvl="1" indent="-231380" defTabSz="912838">
              <a:spcBef>
                <a:spcPts val="200"/>
              </a:spcBef>
              <a:buFont typeface="Courier New" panose="02070309020205020404" pitchFamily="49" charset="0"/>
              <a:buChar char="o"/>
              <a:tabLst>
                <a:tab pos="393029" algn="l"/>
              </a:tabLst>
              <a:defRPr/>
            </a:pPr>
            <a:r>
              <a:rPr lang="zh-TW" altLang="en-US" sz="1800" dirty="0">
                <a:ln w="3175">
                  <a:solidFill>
                    <a:prstClr val="white"/>
                  </a:solidFill>
                </a:ln>
                <a:solidFill>
                  <a:prstClr val="white"/>
                </a:solidFill>
                <a:ea typeface="Apple LiGothic" pitchFamily="2" charset="-120"/>
                <a:cs typeface="Arial" panose="020B0604020202020204" pitchFamily="34" charset="0"/>
              </a:rPr>
              <a:t>每個超連鎖店主的優惠顧客每月產生</a:t>
            </a:r>
            <a:r>
              <a:rPr lang="en-US" sz="1800" dirty="0">
                <a:ln w="3175">
                  <a:solidFill>
                    <a:prstClr val="white"/>
                  </a:solidFill>
                </a:ln>
                <a:solidFill>
                  <a:prstClr val="white"/>
                </a:solidFill>
                <a:ea typeface="Apple LiGothic" pitchFamily="2" charset="-120"/>
                <a:cs typeface="Arial" panose="020B0604020202020204" pitchFamily="34" charset="0"/>
              </a:rPr>
              <a:t>300 BV</a:t>
            </a:r>
            <a:r>
              <a:rPr lang="zh-TW" altLang="en-US" sz="1800" dirty="0">
                <a:ln w="3175">
                  <a:solidFill>
                    <a:prstClr val="white"/>
                  </a:solidFill>
                </a:ln>
                <a:solidFill>
                  <a:prstClr val="white"/>
                </a:solidFill>
                <a:ea typeface="Apple LiGothic" pitchFamily="2" charset="-120"/>
                <a:cs typeface="Arial" panose="020B0604020202020204" pitchFamily="34" charset="0"/>
              </a:rPr>
              <a:t>及</a:t>
            </a:r>
            <a:r>
              <a:rPr lang="en-US" sz="1800" dirty="0">
                <a:ln w="3175">
                  <a:solidFill>
                    <a:prstClr val="white"/>
                  </a:solidFill>
                </a:ln>
                <a:solidFill>
                  <a:prstClr val="white"/>
                </a:solidFill>
                <a:ea typeface="Apple LiGothic" pitchFamily="2" charset="-120"/>
                <a:cs typeface="Arial" panose="020B0604020202020204" pitchFamily="34" charset="0"/>
              </a:rPr>
              <a:t>200 </a:t>
            </a:r>
            <a:r>
              <a:rPr lang="en-US" sz="1800" dirty="0" smtClean="0">
                <a:ln w="3175">
                  <a:solidFill>
                    <a:prstClr val="white"/>
                  </a:solidFill>
                </a:ln>
                <a:solidFill>
                  <a:prstClr val="white"/>
                </a:solidFill>
                <a:ea typeface="Apple LiGothic" pitchFamily="2" charset="-120"/>
                <a:cs typeface="Arial" panose="020B0604020202020204" pitchFamily="34" charset="0"/>
              </a:rPr>
              <a:t>IBV</a:t>
            </a:r>
            <a:endParaRPr lang="en-US" sz="1800" dirty="0" smtClean="0">
              <a:ln w="3175">
                <a:solidFill>
                  <a:prstClr val="white"/>
                </a:solidFill>
              </a:ln>
              <a:solidFill>
                <a:prstClr val="white"/>
              </a:solidFill>
              <a:ea typeface="Apple LiGothic" pitchFamily="2" charset="-120"/>
            </a:endParaRPr>
          </a:p>
          <a:p>
            <a:pPr marL="173535" lvl="1" indent="-173535" defTabSz="684629">
              <a:spcBef>
                <a:spcPts val="200"/>
              </a:spcBef>
              <a:buFont typeface="Courier New" panose="02070309020205020404" pitchFamily="49" charset="0"/>
              <a:buChar char="o"/>
              <a:tabLst>
                <a:tab pos="294772" algn="l"/>
              </a:tabLst>
              <a:defRPr/>
            </a:pPr>
            <a:r>
              <a:rPr lang="en-US" dirty="0" smtClean="0">
                <a:ln w="3175">
                  <a:solidFill>
                    <a:prstClr val="white"/>
                  </a:solidFill>
                </a:ln>
                <a:solidFill>
                  <a:prstClr val="white"/>
                </a:solidFill>
                <a:ea typeface="Apple LiGothic" pitchFamily="2" charset="-120"/>
              </a:rPr>
              <a:t>200 </a:t>
            </a:r>
            <a:r>
              <a:rPr lang="en-US" dirty="0">
                <a:ln w="3175">
                  <a:solidFill>
                    <a:prstClr val="white"/>
                  </a:solidFill>
                </a:ln>
                <a:solidFill>
                  <a:prstClr val="white"/>
                </a:solidFill>
                <a:ea typeface="Apple LiGothic" pitchFamily="2" charset="-120"/>
              </a:rPr>
              <a:t>BV and 20 IBV monthly per UFO</a:t>
            </a:r>
          </a:p>
          <a:p>
            <a:pPr marL="173535" lvl="1" indent="-173535" defTabSz="684629">
              <a:spcBef>
                <a:spcPts val="200"/>
              </a:spcBef>
              <a:buFont typeface="Courier New" panose="02070309020205020404" pitchFamily="49" charset="0"/>
              <a:buChar char="o"/>
              <a:tabLst>
                <a:tab pos="294772" algn="l"/>
              </a:tabLst>
              <a:defRPr/>
            </a:pPr>
            <a:r>
              <a:rPr lang="en-US" dirty="0">
                <a:ln w="3175">
                  <a:solidFill>
                    <a:prstClr val="white"/>
                  </a:solidFill>
                </a:ln>
                <a:solidFill>
                  <a:prstClr val="white"/>
                </a:solidFill>
                <a:ea typeface="Apple LiGothic" pitchFamily="2" charset="-120"/>
              </a:rPr>
              <a:t>300 BV and 200 IBV to Preferred Customers per UFO</a:t>
            </a:r>
          </a:p>
        </p:txBody>
      </p:sp>
      <p:sp>
        <p:nvSpPr>
          <p:cNvPr id="9" name="Rounded Rectangle 8"/>
          <p:cNvSpPr/>
          <p:nvPr/>
        </p:nvSpPr>
        <p:spPr>
          <a:xfrm>
            <a:off x="4441383" y="3156520"/>
            <a:ext cx="3624942" cy="607421"/>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3" tIns="34232" rIns="68463" bIns="34232" rtlCol="0" anchor="ctr"/>
          <a:lstStyle/>
          <a:p>
            <a:pPr marL="130746" defTabSz="684629">
              <a:spcBef>
                <a:spcPts val="200"/>
              </a:spcBef>
              <a:tabLst>
                <a:tab pos="294772" algn="l"/>
              </a:tabLst>
              <a:defRPr/>
            </a:pPr>
            <a:r>
              <a:rPr lang="zh-TW" altLang="en-US" sz="2000" dirty="0">
                <a:ln w="3175">
                  <a:solidFill>
                    <a:prstClr val="white"/>
                  </a:solidFill>
                </a:ln>
                <a:solidFill>
                  <a:prstClr val="white"/>
                </a:solidFill>
                <a:ea typeface="Apple LiGothic" pitchFamily="2" charset="-120"/>
              </a:rPr>
              <a:t>購物年金及基本十顧客</a:t>
            </a:r>
            <a:endParaRPr lang="en-US" sz="2000" dirty="0">
              <a:ln w="3175">
                <a:solidFill>
                  <a:prstClr val="white"/>
                </a:solidFill>
              </a:ln>
              <a:solidFill>
                <a:prstClr val="white"/>
              </a:solidFill>
              <a:ea typeface="Apple LiGothic" pitchFamily="2" charset="-120"/>
            </a:endParaRPr>
          </a:p>
          <a:p>
            <a:pPr marL="130746" defTabSz="684629">
              <a:spcBef>
                <a:spcPts val="200"/>
              </a:spcBef>
              <a:tabLst>
                <a:tab pos="294772" algn="l"/>
              </a:tabLst>
              <a:defRPr/>
            </a:pPr>
            <a:r>
              <a:rPr lang="en-US" sz="2000" dirty="0" smtClean="0">
                <a:ln w="3175">
                  <a:solidFill>
                    <a:prstClr val="white"/>
                  </a:solidFill>
                </a:ln>
                <a:solidFill>
                  <a:prstClr val="white"/>
                </a:solidFill>
                <a:ea typeface="Apple LiGothic" pitchFamily="2" charset="-120"/>
              </a:rPr>
              <a:t>Shopping </a:t>
            </a:r>
            <a:r>
              <a:rPr lang="en-US" sz="2000" dirty="0">
                <a:ln w="3175">
                  <a:solidFill>
                    <a:prstClr val="white"/>
                  </a:solidFill>
                </a:ln>
                <a:solidFill>
                  <a:prstClr val="white"/>
                </a:solidFill>
                <a:ea typeface="Apple LiGothic" pitchFamily="2" charset="-120"/>
              </a:rPr>
              <a:t>Annuity</a:t>
            </a:r>
            <a:r>
              <a:rPr lang="en-US" sz="2000" dirty="0">
                <a:ln w="3175">
                  <a:noFill/>
                </a:ln>
                <a:solidFill>
                  <a:prstClr val="white"/>
                </a:solidFill>
                <a:ea typeface="Apple LiGothic" pitchFamily="2" charset="-120"/>
              </a:rPr>
              <a:t>®</a:t>
            </a:r>
            <a:r>
              <a:rPr lang="en-US" sz="2000" dirty="0">
                <a:ln w="3175">
                  <a:solidFill>
                    <a:prstClr val="white"/>
                  </a:solidFill>
                </a:ln>
                <a:solidFill>
                  <a:prstClr val="white"/>
                </a:solidFill>
                <a:ea typeface="Apple LiGothic" pitchFamily="2" charset="-120"/>
              </a:rPr>
              <a:t> and Base 10 </a:t>
            </a:r>
          </a:p>
        </p:txBody>
      </p:sp>
      <p:sp>
        <p:nvSpPr>
          <p:cNvPr id="10" name="Rectangle 9"/>
          <p:cNvSpPr/>
          <p:nvPr/>
        </p:nvSpPr>
        <p:spPr>
          <a:xfrm>
            <a:off x="4441382" y="3763941"/>
            <a:ext cx="4702617" cy="1407961"/>
          </a:xfrm>
          <a:prstGeom prst="rect">
            <a:avLst/>
          </a:prstGeom>
        </p:spPr>
        <p:txBody>
          <a:bodyPr wrap="square" lIns="68463" tIns="34232" rIns="68463" bIns="34232">
            <a:spAutoFit/>
          </a:bodyPr>
          <a:lstStyle/>
          <a:p>
            <a:pPr marL="231380" lvl="1" indent="-231380" defTabSz="912838">
              <a:spcBef>
                <a:spcPts val="200"/>
              </a:spcBef>
              <a:buFont typeface="Courier New" panose="02070309020205020404" pitchFamily="49" charset="0"/>
              <a:buChar char="o"/>
              <a:tabLst>
                <a:tab pos="393029" algn="l"/>
                <a:tab pos="1144217" algn="l"/>
              </a:tabLst>
              <a:defRPr/>
            </a:pPr>
            <a:r>
              <a:rPr lang="zh-TW" altLang="en-US" sz="1800" dirty="0">
                <a:ln w="3175">
                  <a:solidFill>
                    <a:prstClr val="white"/>
                  </a:solidFill>
                </a:ln>
                <a:solidFill>
                  <a:prstClr val="white"/>
                </a:solidFill>
                <a:ea typeface="Apple LiGothic" pitchFamily="2" charset="-120"/>
                <a:cs typeface="Arial" panose="020B0604020202020204" pitchFamily="34" charset="0"/>
              </a:rPr>
              <a:t>每個超連鎖店主每月產生</a:t>
            </a:r>
            <a:r>
              <a:rPr lang="en-US" sz="1800" dirty="0">
                <a:ln w="3175">
                  <a:solidFill>
                    <a:prstClr val="white"/>
                  </a:solidFill>
                </a:ln>
                <a:solidFill>
                  <a:prstClr val="white"/>
                </a:solidFill>
                <a:ea typeface="Apple LiGothic" pitchFamily="2" charset="-120"/>
                <a:cs typeface="Arial" panose="020B0604020202020204" pitchFamily="34" charset="0"/>
              </a:rPr>
              <a:t>500 </a:t>
            </a:r>
            <a:r>
              <a:rPr lang="en-US" sz="1800" dirty="0" smtClean="0">
                <a:ln w="3175">
                  <a:solidFill>
                    <a:prstClr val="white"/>
                  </a:solidFill>
                </a:ln>
                <a:solidFill>
                  <a:prstClr val="white"/>
                </a:solidFill>
                <a:ea typeface="Apple LiGothic" pitchFamily="2" charset="-120"/>
                <a:cs typeface="Arial" panose="020B0604020202020204" pitchFamily="34" charset="0"/>
              </a:rPr>
              <a:t>BV</a:t>
            </a:r>
            <a:r>
              <a:rPr lang="zh-TW" altLang="en-US" sz="1800" dirty="0" smtClean="0">
                <a:ln w="3175">
                  <a:solidFill>
                    <a:prstClr val="white"/>
                  </a:solidFill>
                </a:ln>
                <a:solidFill>
                  <a:prstClr val="white"/>
                </a:solidFill>
                <a:ea typeface="Apple LiGothic" pitchFamily="2" charset="-120"/>
                <a:cs typeface="Arial" panose="020B0604020202020204" pitchFamily="34" charset="0"/>
              </a:rPr>
              <a:t>及</a:t>
            </a:r>
            <a:r>
              <a:rPr lang="en-US" sz="1800" dirty="0" smtClean="0">
                <a:ln w="3175">
                  <a:solidFill>
                    <a:prstClr val="white"/>
                  </a:solidFill>
                </a:ln>
                <a:solidFill>
                  <a:prstClr val="white"/>
                </a:solidFill>
                <a:ea typeface="Apple LiGothic" pitchFamily="2" charset="-120"/>
                <a:cs typeface="Arial" panose="020B0604020202020204" pitchFamily="34" charset="0"/>
              </a:rPr>
              <a:t>200 </a:t>
            </a:r>
            <a:r>
              <a:rPr lang="en-US" sz="1800" dirty="0">
                <a:ln w="3175">
                  <a:solidFill>
                    <a:prstClr val="white"/>
                  </a:solidFill>
                </a:ln>
                <a:solidFill>
                  <a:prstClr val="white"/>
                </a:solidFill>
                <a:ea typeface="Apple LiGothic" pitchFamily="2" charset="-120"/>
                <a:cs typeface="Arial" panose="020B0604020202020204" pitchFamily="34" charset="0"/>
              </a:rPr>
              <a:t>IBV </a:t>
            </a:r>
          </a:p>
          <a:p>
            <a:pPr marL="231380" lvl="1" indent="-231380" defTabSz="912838">
              <a:spcBef>
                <a:spcPts val="200"/>
              </a:spcBef>
              <a:buFont typeface="Courier New" panose="02070309020205020404" pitchFamily="49" charset="0"/>
              <a:buChar char="o"/>
              <a:tabLst>
                <a:tab pos="393029" algn="l"/>
                <a:tab pos="1144217" algn="l"/>
              </a:tabLst>
              <a:defRPr/>
            </a:pPr>
            <a:r>
              <a:rPr lang="zh-TW" altLang="en-US" sz="1800" dirty="0">
                <a:ln w="3175">
                  <a:solidFill>
                    <a:prstClr val="white"/>
                  </a:solidFill>
                </a:ln>
                <a:solidFill>
                  <a:prstClr val="white"/>
                </a:solidFill>
                <a:ea typeface="Apple LiGothic" pitchFamily="2" charset="-120"/>
                <a:cs typeface="Arial" panose="020B0604020202020204" pitchFamily="34" charset="0"/>
              </a:rPr>
              <a:t>每個超連鎖店主的優惠顧客每月產生</a:t>
            </a:r>
            <a:r>
              <a:rPr lang="en-US" sz="1800" dirty="0">
                <a:ln w="3175">
                  <a:solidFill>
                    <a:prstClr val="white"/>
                  </a:solidFill>
                </a:ln>
                <a:solidFill>
                  <a:prstClr val="white"/>
                </a:solidFill>
                <a:ea typeface="Apple LiGothic" pitchFamily="2" charset="-120"/>
                <a:cs typeface="Arial" panose="020B0604020202020204" pitchFamily="34" charset="0"/>
              </a:rPr>
              <a:t>300</a:t>
            </a:r>
            <a:r>
              <a:rPr lang="zh-CN" altLang="en-US" sz="1800" dirty="0">
                <a:ln w="3175">
                  <a:solidFill>
                    <a:prstClr val="white"/>
                  </a:solidFill>
                </a:ln>
                <a:solidFill>
                  <a:prstClr val="white"/>
                </a:solidFill>
                <a:ea typeface="PMingLiU" panose="02020500000000000000" pitchFamily="18" charset="-120"/>
                <a:cs typeface="Arial" panose="020B0604020202020204" pitchFamily="34" charset="0"/>
              </a:rPr>
              <a:t> </a:t>
            </a:r>
            <a:r>
              <a:rPr lang="en-US" sz="1800" dirty="0">
                <a:ln w="3175">
                  <a:solidFill>
                    <a:prstClr val="white"/>
                  </a:solidFill>
                </a:ln>
                <a:solidFill>
                  <a:prstClr val="white"/>
                </a:solidFill>
                <a:ea typeface="Apple LiGothic" pitchFamily="2" charset="-120"/>
                <a:cs typeface="Arial" panose="020B0604020202020204" pitchFamily="34" charset="0"/>
              </a:rPr>
              <a:t>BV</a:t>
            </a:r>
            <a:r>
              <a:rPr lang="zh-TW" altLang="en-US" sz="1800" dirty="0">
                <a:ln w="3175">
                  <a:solidFill>
                    <a:prstClr val="white"/>
                  </a:solidFill>
                </a:ln>
                <a:solidFill>
                  <a:prstClr val="white"/>
                </a:solidFill>
                <a:ea typeface="Apple LiGothic" pitchFamily="2" charset="-120"/>
                <a:cs typeface="Arial" panose="020B0604020202020204" pitchFamily="34" charset="0"/>
              </a:rPr>
              <a:t>及</a:t>
            </a:r>
            <a:r>
              <a:rPr lang="en-US" sz="1800" dirty="0">
                <a:ln w="3175">
                  <a:solidFill>
                    <a:prstClr val="white"/>
                  </a:solidFill>
                </a:ln>
                <a:solidFill>
                  <a:prstClr val="white"/>
                </a:solidFill>
                <a:ea typeface="Apple LiGothic" pitchFamily="2" charset="-120"/>
                <a:cs typeface="Arial" panose="020B0604020202020204" pitchFamily="34" charset="0"/>
              </a:rPr>
              <a:t>200 IBV</a:t>
            </a:r>
          </a:p>
          <a:p>
            <a:pPr marL="173535" lvl="1" indent="-173535" defTabSz="684629">
              <a:spcBef>
                <a:spcPts val="200"/>
              </a:spcBef>
              <a:buFont typeface="Courier New" panose="02070309020205020404" pitchFamily="49" charset="0"/>
              <a:buChar char="o"/>
              <a:tabLst>
                <a:tab pos="294772" algn="l"/>
                <a:tab pos="858163" algn="l"/>
              </a:tabLst>
              <a:defRPr/>
            </a:pPr>
            <a:r>
              <a:rPr lang="en-US" dirty="0" smtClean="0">
                <a:ln w="3175">
                  <a:solidFill>
                    <a:prstClr val="white"/>
                  </a:solidFill>
                </a:ln>
                <a:solidFill>
                  <a:prstClr val="white"/>
                </a:solidFill>
                <a:ea typeface="Apple LiGothic" pitchFamily="2" charset="-120"/>
              </a:rPr>
              <a:t>500 </a:t>
            </a:r>
            <a:r>
              <a:rPr lang="en-US" dirty="0">
                <a:ln w="3175">
                  <a:solidFill>
                    <a:prstClr val="white"/>
                  </a:solidFill>
                </a:ln>
                <a:solidFill>
                  <a:prstClr val="white"/>
                </a:solidFill>
                <a:ea typeface="Apple LiGothic" pitchFamily="2" charset="-120"/>
              </a:rPr>
              <a:t>BV and 200 IBV monthly per UFO</a:t>
            </a:r>
          </a:p>
          <a:p>
            <a:pPr marL="173535" lvl="1" indent="-173535" defTabSz="684629">
              <a:spcBef>
                <a:spcPts val="200"/>
              </a:spcBef>
              <a:buFont typeface="Courier New" panose="02070309020205020404" pitchFamily="49" charset="0"/>
              <a:buChar char="o"/>
              <a:tabLst>
                <a:tab pos="294772" algn="l"/>
                <a:tab pos="858163" algn="l"/>
              </a:tabLst>
              <a:defRPr/>
            </a:pPr>
            <a:r>
              <a:rPr lang="en-US" dirty="0">
                <a:ln w="3175">
                  <a:solidFill>
                    <a:prstClr val="white"/>
                  </a:solidFill>
                </a:ln>
                <a:solidFill>
                  <a:prstClr val="white"/>
                </a:solidFill>
                <a:ea typeface="Apple LiGothic" pitchFamily="2" charset="-120"/>
              </a:rPr>
              <a:t>300 BV and 200 IBV to Preferred Customers per UFO</a:t>
            </a:r>
          </a:p>
        </p:txBody>
      </p:sp>
    </p:spTree>
    <p:extLst>
      <p:ext uri="{BB962C8B-B14F-4D97-AF65-F5344CB8AC3E}">
        <p14:creationId xmlns:p14="http://schemas.microsoft.com/office/powerpoint/2010/main" val="50771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Rectangle 3"/>
          <p:cNvSpPr/>
          <p:nvPr/>
        </p:nvSpPr>
        <p:spPr>
          <a:xfrm>
            <a:off x="2329037" y="9530"/>
            <a:ext cx="4690888" cy="1023240"/>
          </a:xfrm>
          <a:prstGeom prst="rect">
            <a:avLst/>
          </a:prstGeom>
        </p:spPr>
        <p:txBody>
          <a:bodyPr wrap="square" lIns="68463" tIns="34232" rIns="68463" bIns="34232">
            <a:spAutoFit/>
          </a:bodyPr>
          <a:lstStyle/>
          <a:p>
            <a:pPr algn="ctr" defTabSz="912838"/>
            <a:r>
              <a:rPr lang="zh-TW" altLang="en-US" sz="3200" cap="all" dirty="0">
                <a:ln w="3175">
                  <a:solidFill>
                    <a:srgbClr val="443988"/>
                  </a:solidFill>
                </a:ln>
                <a:solidFill>
                  <a:srgbClr val="443988"/>
                </a:solidFill>
                <a:ea typeface="Apple LiGothic" pitchFamily="2" charset="-120"/>
              </a:rPr>
              <a:t>零售目標</a:t>
            </a:r>
            <a:endParaRPr lang="en-US" sz="3200" cap="all" dirty="0">
              <a:ln w="3175">
                <a:solidFill>
                  <a:srgbClr val="443988"/>
                </a:solidFill>
              </a:ln>
              <a:solidFill>
                <a:srgbClr val="443988"/>
              </a:solidFill>
              <a:ea typeface="Apple LiGothic" pitchFamily="2" charset="-120"/>
            </a:endParaRPr>
          </a:p>
          <a:p>
            <a:pPr algn="ctr" defTabSz="684629"/>
            <a:r>
              <a:rPr lang="en-US" sz="3000" cap="all" dirty="0" smtClean="0">
                <a:ln w="3175">
                  <a:solidFill>
                    <a:srgbClr val="443988"/>
                  </a:solidFill>
                </a:ln>
                <a:solidFill>
                  <a:srgbClr val="443988"/>
                </a:solidFill>
                <a:ea typeface="Apple LiGothic" pitchFamily="2" charset="-120"/>
              </a:rPr>
              <a:t>Retail </a:t>
            </a:r>
            <a:r>
              <a:rPr lang="en-US" sz="3000" cap="all" dirty="0">
                <a:ln w="3175">
                  <a:solidFill>
                    <a:srgbClr val="443988"/>
                  </a:solidFill>
                </a:ln>
                <a:solidFill>
                  <a:srgbClr val="443988"/>
                </a:solidFill>
                <a:ea typeface="Apple LiGothic" pitchFamily="2" charset="-120"/>
              </a:rPr>
              <a:t>Sales Goal</a:t>
            </a:r>
          </a:p>
        </p:txBody>
      </p:sp>
      <p:sp>
        <p:nvSpPr>
          <p:cNvPr id="5" name="Rectangle 4"/>
          <p:cNvSpPr/>
          <p:nvPr/>
        </p:nvSpPr>
        <p:spPr>
          <a:xfrm>
            <a:off x="365167" y="1022867"/>
            <a:ext cx="8413955" cy="1254072"/>
          </a:xfrm>
          <a:prstGeom prst="rect">
            <a:avLst/>
          </a:prstGeom>
        </p:spPr>
        <p:txBody>
          <a:bodyPr wrap="square" lIns="68463" tIns="34232" rIns="68463" bIns="34232">
            <a:spAutoFit/>
          </a:bodyPr>
          <a:lstStyle/>
          <a:p>
            <a:pPr algn="ctr" defTabSz="912838"/>
            <a:r>
              <a:rPr lang="zh-TW" altLang="en-US" dirty="0">
                <a:ln w="3175">
                  <a:solidFill>
                    <a:prstClr val="black">
                      <a:lumMod val="65000"/>
                      <a:lumOff val="35000"/>
                    </a:prstClr>
                  </a:solidFill>
                </a:ln>
                <a:solidFill>
                  <a:prstClr val="black"/>
                </a:solidFill>
                <a:ea typeface="Apple LiGothic" pitchFamily="2" charset="-120"/>
                <a:cs typeface="Arial" panose="020B0604020202020204" pitchFamily="34" charset="0"/>
              </a:rPr>
              <a:t>超連鎖店主的每月目標是本人購買並使用</a:t>
            </a:r>
            <a:r>
              <a:rPr lang="en-US" altLang="zh-TW" dirty="0">
                <a:ln w="3175">
                  <a:solidFill>
                    <a:prstClr val="black">
                      <a:lumMod val="65000"/>
                      <a:lumOff val="35000"/>
                    </a:prstClr>
                  </a:solidFill>
                </a:ln>
                <a:solidFill>
                  <a:prstClr val="black"/>
                </a:solidFill>
                <a:ea typeface="Apple LiGothic" pitchFamily="2" charset="-120"/>
                <a:cs typeface="Arial" panose="020B0604020202020204" pitchFamily="34" charset="0"/>
              </a:rPr>
              <a:t>200 BV </a:t>
            </a:r>
            <a:r>
              <a:rPr lang="zh-TW" altLang="en-US" dirty="0">
                <a:ln w="3175">
                  <a:solidFill>
                    <a:prstClr val="black">
                      <a:lumMod val="65000"/>
                      <a:lumOff val="35000"/>
                    </a:prstClr>
                  </a:solidFill>
                </a:ln>
                <a:solidFill>
                  <a:prstClr val="black"/>
                </a:solidFill>
                <a:ea typeface="Apple LiGothic" pitchFamily="2" charset="-120"/>
                <a:cs typeface="Arial" panose="020B0604020202020204" pitchFamily="34" charset="0"/>
              </a:rPr>
              <a:t>和 </a:t>
            </a:r>
            <a:r>
              <a:rPr lang="en-US" altLang="zh-TW" dirty="0">
                <a:ln w="3175">
                  <a:solidFill>
                    <a:prstClr val="black">
                      <a:lumMod val="65000"/>
                      <a:lumOff val="35000"/>
                    </a:prstClr>
                  </a:solidFill>
                </a:ln>
                <a:solidFill>
                  <a:prstClr val="black"/>
                </a:solidFill>
                <a:ea typeface="Apple LiGothic" pitchFamily="2" charset="-120"/>
                <a:cs typeface="Arial" panose="020B0604020202020204" pitchFamily="34" charset="0"/>
              </a:rPr>
              <a:t>20 IBV</a:t>
            </a:r>
            <a:r>
              <a:rPr lang="zh-TW" altLang="en-US" dirty="0">
                <a:ln w="3175">
                  <a:solidFill>
                    <a:prstClr val="black">
                      <a:lumMod val="65000"/>
                      <a:lumOff val="35000"/>
                    </a:prstClr>
                  </a:solidFill>
                </a:ln>
                <a:solidFill>
                  <a:prstClr val="black"/>
                </a:solidFill>
                <a:ea typeface="Apple LiGothic" pitchFamily="2" charset="-120"/>
                <a:cs typeface="Arial" panose="020B0604020202020204" pitchFamily="34" charset="0"/>
              </a:rPr>
              <a:t>的產品</a:t>
            </a:r>
          </a:p>
          <a:p>
            <a:pPr algn="ctr" defTabSz="912838"/>
            <a:r>
              <a:rPr lang="zh-TW" altLang="en-US" dirty="0">
                <a:ln w="3175">
                  <a:solidFill>
                    <a:prstClr val="black">
                      <a:lumMod val="65000"/>
                      <a:lumOff val="35000"/>
                    </a:prstClr>
                  </a:solidFill>
                </a:ln>
                <a:solidFill>
                  <a:prstClr val="black"/>
                </a:solidFill>
                <a:ea typeface="Apple LiGothic" pitchFamily="2" charset="-120"/>
                <a:cs typeface="Arial" panose="020B0604020202020204" pitchFamily="34" charset="0"/>
              </a:rPr>
              <a:t>開發至少十位優惠顧客， 並且鼓勵每人每月至少購買 </a:t>
            </a:r>
            <a:r>
              <a:rPr lang="en-US" altLang="zh-TW" dirty="0">
                <a:ln w="3175">
                  <a:solidFill>
                    <a:prstClr val="black">
                      <a:lumMod val="65000"/>
                      <a:lumOff val="35000"/>
                    </a:prstClr>
                  </a:solidFill>
                </a:ln>
                <a:solidFill>
                  <a:prstClr val="black"/>
                </a:solidFill>
                <a:ea typeface="Apple LiGothic" pitchFamily="2" charset="-120"/>
                <a:cs typeface="Arial" panose="020B0604020202020204" pitchFamily="34" charset="0"/>
              </a:rPr>
              <a:t>30 BV / 20 IBV </a:t>
            </a:r>
            <a:r>
              <a:rPr lang="zh-TW" altLang="en-US" dirty="0">
                <a:ln w="3175">
                  <a:solidFill>
                    <a:prstClr val="black">
                      <a:lumMod val="65000"/>
                      <a:lumOff val="35000"/>
                    </a:prstClr>
                  </a:solidFill>
                </a:ln>
                <a:solidFill>
                  <a:prstClr val="black"/>
                </a:solidFill>
                <a:ea typeface="Apple LiGothic" pitchFamily="2" charset="-120"/>
                <a:cs typeface="Arial" panose="020B0604020202020204" pitchFamily="34" charset="0"/>
              </a:rPr>
              <a:t>的產品，</a:t>
            </a:r>
          </a:p>
          <a:p>
            <a:pPr algn="ctr" defTabSz="912838"/>
            <a:r>
              <a:rPr lang="zh-TW" altLang="en-US" dirty="0">
                <a:ln w="3175">
                  <a:solidFill>
                    <a:prstClr val="black">
                      <a:lumMod val="65000"/>
                      <a:lumOff val="35000"/>
                    </a:prstClr>
                  </a:solidFill>
                </a:ln>
                <a:solidFill>
                  <a:prstClr val="black"/>
                </a:solidFill>
                <a:ea typeface="Apple LiGothic" pitchFamily="2" charset="-120"/>
                <a:cs typeface="Arial" panose="020B0604020202020204" pitchFamily="34" charset="0"/>
              </a:rPr>
              <a:t>從中產生</a:t>
            </a:r>
            <a:r>
              <a:rPr lang="en-US" altLang="zh-TW" dirty="0">
                <a:ln w="3175">
                  <a:solidFill>
                    <a:prstClr val="black">
                      <a:lumMod val="65000"/>
                      <a:lumOff val="35000"/>
                    </a:prstClr>
                  </a:solidFill>
                </a:ln>
                <a:solidFill>
                  <a:prstClr val="black"/>
                </a:solidFill>
                <a:ea typeface="Apple LiGothic" pitchFamily="2" charset="-120"/>
                <a:cs typeface="Arial" panose="020B0604020202020204" pitchFamily="34" charset="0"/>
              </a:rPr>
              <a:t>300 BV </a:t>
            </a:r>
            <a:r>
              <a:rPr lang="zh-TW" altLang="en-US" dirty="0">
                <a:ln w="3175">
                  <a:solidFill>
                    <a:prstClr val="black">
                      <a:lumMod val="65000"/>
                      <a:lumOff val="35000"/>
                    </a:prstClr>
                  </a:solidFill>
                </a:ln>
                <a:solidFill>
                  <a:prstClr val="black"/>
                </a:solidFill>
                <a:ea typeface="Apple LiGothic" pitchFamily="2" charset="-120"/>
                <a:cs typeface="Arial" panose="020B0604020202020204" pitchFamily="34" charset="0"/>
              </a:rPr>
              <a:t>和</a:t>
            </a:r>
            <a:r>
              <a:rPr lang="en-US" altLang="zh-TW" dirty="0">
                <a:ln w="3175">
                  <a:solidFill>
                    <a:prstClr val="black">
                      <a:lumMod val="65000"/>
                      <a:lumOff val="35000"/>
                    </a:prstClr>
                  </a:solidFill>
                </a:ln>
                <a:solidFill>
                  <a:prstClr val="black"/>
                </a:solidFill>
                <a:ea typeface="Apple LiGothic" pitchFamily="2" charset="-120"/>
                <a:cs typeface="Arial" panose="020B0604020202020204" pitchFamily="34" charset="0"/>
              </a:rPr>
              <a:t>200 IBV</a:t>
            </a:r>
          </a:p>
          <a:p>
            <a:pPr algn="ctr" defTabSz="912838"/>
            <a:r>
              <a:rPr lang="en-US" dirty="0" smtClean="0">
                <a:ln w="3175">
                  <a:solidFill>
                    <a:prstClr val="black">
                      <a:lumMod val="65000"/>
                      <a:lumOff val="35000"/>
                    </a:prstClr>
                  </a:solidFill>
                </a:ln>
                <a:solidFill>
                  <a:prstClr val="black"/>
                </a:solidFill>
                <a:ea typeface="Apple LiGothic" pitchFamily="2" charset="-120"/>
                <a:cs typeface="Arial" charset="0"/>
              </a:rPr>
              <a:t>Monthly </a:t>
            </a:r>
            <a:r>
              <a:rPr lang="en-US" dirty="0">
                <a:ln w="3175">
                  <a:solidFill>
                    <a:prstClr val="black">
                      <a:lumMod val="65000"/>
                      <a:lumOff val="35000"/>
                    </a:prstClr>
                  </a:solidFill>
                </a:ln>
                <a:solidFill>
                  <a:prstClr val="black"/>
                </a:solidFill>
                <a:ea typeface="Apple LiGothic" pitchFamily="2" charset="-120"/>
                <a:cs typeface="Arial" charset="0"/>
              </a:rPr>
              <a:t>Goal for new UnFranchise</a:t>
            </a:r>
            <a:r>
              <a:rPr lang="en-US" sz="1500" dirty="0">
                <a:ln w="3175">
                  <a:noFill/>
                </a:ln>
                <a:solidFill>
                  <a:prstClr val="black"/>
                </a:solidFill>
                <a:ea typeface="Apple LiGothic" pitchFamily="2" charset="-120"/>
              </a:rPr>
              <a:t>®</a:t>
            </a:r>
            <a:r>
              <a:rPr lang="en-US" dirty="0">
                <a:ln w="3175">
                  <a:solidFill>
                    <a:prstClr val="black">
                      <a:lumMod val="65000"/>
                      <a:lumOff val="35000"/>
                    </a:prstClr>
                  </a:solidFill>
                </a:ln>
                <a:solidFill>
                  <a:prstClr val="black"/>
                </a:solidFill>
                <a:ea typeface="Apple LiGothic" pitchFamily="2" charset="-120"/>
                <a:cs typeface="Arial" charset="0"/>
              </a:rPr>
              <a:t> Owner is to generate 200 BV and 20 IBV from personal use</a:t>
            </a:r>
          </a:p>
          <a:p>
            <a:pPr algn="ctr" defTabSz="684629"/>
            <a:endParaRPr lang="en-US" sz="600" dirty="0">
              <a:ln w="3175">
                <a:solidFill>
                  <a:prstClr val="black">
                    <a:lumMod val="65000"/>
                    <a:lumOff val="35000"/>
                  </a:prstClr>
                </a:solidFill>
              </a:ln>
              <a:solidFill>
                <a:prstClr val="black"/>
              </a:solidFill>
              <a:ea typeface="Apple LiGothic" pitchFamily="2" charset="-120"/>
              <a:cs typeface="Arial" charset="0"/>
            </a:endParaRPr>
          </a:p>
          <a:p>
            <a:pPr algn="ctr" defTabSz="684629"/>
            <a:r>
              <a:rPr lang="en-US" dirty="0">
                <a:ln w="3175">
                  <a:solidFill>
                    <a:prstClr val="black">
                      <a:lumMod val="65000"/>
                      <a:lumOff val="35000"/>
                    </a:prstClr>
                  </a:solidFill>
                </a:ln>
                <a:solidFill>
                  <a:prstClr val="black"/>
                </a:solidFill>
                <a:ea typeface="Apple LiGothic" pitchFamily="2" charset="-120"/>
                <a:cs typeface="Arial" charset="0"/>
              </a:rPr>
              <a:t>300 BV and 200 IBV to a base of at least 10 Preferred Customers ordering 30 BV and 20 IBV per month.</a:t>
            </a:r>
          </a:p>
        </p:txBody>
      </p:sp>
      <p:sp>
        <p:nvSpPr>
          <p:cNvPr id="6" name="TextBox 5"/>
          <p:cNvSpPr txBox="1"/>
          <p:nvPr/>
        </p:nvSpPr>
        <p:spPr>
          <a:xfrm>
            <a:off x="1143008" y="3426935"/>
            <a:ext cx="6858001" cy="807796"/>
          </a:xfrm>
          <a:prstGeom prst="rect">
            <a:avLst/>
          </a:prstGeom>
          <a:noFill/>
        </p:spPr>
        <p:txBody>
          <a:bodyPr lIns="68463" tIns="34232" rIns="68463" bIns="34232">
            <a:spAutoFit/>
          </a:bodyPr>
          <a:lstStyle/>
          <a:p>
            <a:pPr marL="0" lvl="1" algn="ctr" defTabSz="342315">
              <a:defRPr/>
            </a:pPr>
            <a:r>
              <a:rPr lang="zh-TW" altLang="en-US" sz="2400" b="1" dirty="0">
                <a:ln>
                  <a:solidFill>
                    <a:srgbClr val="443988"/>
                  </a:solidFill>
                </a:ln>
                <a:solidFill>
                  <a:srgbClr val="443988"/>
                </a:solidFill>
                <a:ea typeface="Apple LiGothic" pitchFamily="2" charset="-120"/>
                <a:cs typeface="Arial" panose="020B0604020202020204" pitchFamily="34" charset="0"/>
              </a:rPr>
              <a:t>優惠顧客</a:t>
            </a:r>
            <a:r>
              <a:rPr lang="en-US" sz="2400" b="1" dirty="0">
                <a:ln>
                  <a:solidFill>
                    <a:srgbClr val="443988"/>
                  </a:solidFill>
                </a:ln>
                <a:solidFill>
                  <a:srgbClr val="443988"/>
                </a:solidFill>
                <a:ea typeface="Apple LiGothic" pitchFamily="2" charset="-120"/>
                <a:cs typeface="Arial" panose="020B0604020202020204" pitchFamily="34" charset="0"/>
              </a:rPr>
              <a:t> = 30 BV</a:t>
            </a:r>
            <a:r>
              <a:rPr lang="zh-TW" altLang="en-US" sz="2400" b="1" dirty="0">
                <a:ln>
                  <a:solidFill>
                    <a:srgbClr val="443988"/>
                  </a:solidFill>
                </a:ln>
                <a:solidFill>
                  <a:srgbClr val="443988"/>
                </a:solidFill>
                <a:ea typeface="Apple LiGothic" pitchFamily="2" charset="-120"/>
                <a:cs typeface="Arial" panose="020B0604020202020204" pitchFamily="34" charset="0"/>
              </a:rPr>
              <a:t>及</a:t>
            </a:r>
            <a:r>
              <a:rPr lang="en-US" sz="2400" b="1" dirty="0">
                <a:ln>
                  <a:solidFill>
                    <a:srgbClr val="443988"/>
                  </a:solidFill>
                </a:ln>
                <a:solidFill>
                  <a:srgbClr val="443988"/>
                </a:solidFill>
                <a:ea typeface="Apple LiGothic" pitchFamily="2" charset="-120"/>
                <a:cs typeface="Arial" panose="020B0604020202020204" pitchFamily="34" charset="0"/>
              </a:rPr>
              <a:t>20 </a:t>
            </a:r>
            <a:r>
              <a:rPr lang="en-US" sz="2400" b="1" dirty="0" smtClean="0">
                <a:ln>
                  <a:solidFill>
                    <a:srgbClr val="443988"/>
                  </a:solidFill>
                </a:ln>
                <a:solidFill>
                  <a:srgbClr val="443988"/>
                </a:solidFill>
                <a:ea typeface="Apple LiGothic" pitchFamily="2" charset="-120"/>
                <a:cs typeface="Arial" panose="020B0604020202020204" pitchFamily="34" charset="0"/>
              </a:rPr>
              <a:t>IBV</a:t>
            </a:r>
            <a:endParaRPr lang="en-US" sz="2400" b="1" dirty="0" smtClean="0">
              <a:ln>
                <a:solidFill>
                  <a:srgbClr val="443988"/>
                </a:solidFill>
              </a:ln>
              <a:solidFill>
                <a:srgbClr val="443988"/>
              </a:solidFill>
              <a:ea typeface="Apple LiGothic" pitchFamily="2" charset="-120"/>
              <a:cs typeface="Calibri"/>
            </a:endParaRPr>
          </a:p>
          <a:p>
            <a:pPr marL="0" lvl="1" algn="ctr" defTabSz="342315">
              <a:defRPr/>
            </a:pPr>
            <a:r>
              <a:rPr lang="en-US" sz="2400" b="1" dirty="0" smtClean="0">
                <a:ln>
                  <a:solidFill>
                    <a:srgbClr val="443988"/>
                  </a:solidFill>
                </a:ln>
                <a:solidFill>
                  <a:srgbClr val="443988"/>
                </a:solidFill>
                <a:ea typeface="Apple LiGothic" pitchFamily="2" charset="-120"/>
                <a:cs typeface="Calibri"/>
              </a:rPr>
              <a:t>PC </a:t>
            </a:r>
            <a:r>
              <a:rPr lang="en-US" sz="2400" b="1" dirty="0">
                <a:ln>
                  <a:solidFill>
                    <a:srgbClr val="443988"/>
                  </a:solidFill>
                </a:ln>
                <a:solidFill>
                  <a:srgbClr val="443988"/>
                </a:solidFill>
                <a:ea typeface="Apple LiGothic" pitchFamily="2" charset="-120"/>
                <a:cs typeface="Calibri"/>
              </a:rPr>
              <a:t>= 30 BV and 20 IBV</a:t>
            </a:r>
          </a:p>
        </p:txBody>
      </p:sp>
      <p:grpSp>
        <p:nvGrpSpPr>
          <p:cNvPr id="2" name="Group 1"/>
          <p:cNvGrpSpPr/>
          <p:nvPr/>
        </p:nvGrpSpPr>
        <p:grpSpPr>
          <a:xfrm>
            <a:off x="2717746" y="2004283"/>
            <a:ext cx="3708797" cy="1553766"/>
            <a:chOff x="3863758" y="2672377"/>
            <a:chExt cx="4945062" cy="2071688"/>
          </a:xfrm>
        </p:grpSpPr>
        <p:pic>
          <p:nvPicPr>
            <p:cNvPr id="7" name="Picture 9" descr="20120709_PeopleLeadToMorePeople_NewLookFinal_REVISION_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3158" y="2672377"/>
              <a:ext cx="414337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63758" y="3048616"/>
              <a:ext cx="725487" cy="1600439"/>
            </a:xfrm>
            <a:prstGeom prst="rect">
              <a:avLst/>
            </a:prstGeom>
            <a:noFill/>
          </p:spPr>
          <p:txBody>
            <a:bodyPr>
              <a:spAutoFit/>
            </a:bodyPr>
            <a:lstStyle/>
            <a:p>
              <a:pPr defTabSz="342315">
                <a:defRPr/>
              </a:pPr>
              <a:r>
                <a:rPr lang="en-US" sz="1200" dirty="0">
                  <a:solidFill>
                    <a:srgbClr val="00203F"/>
                  </a:solidFill>
                  <a:ea typeface="Apple LiGothic" pitchFamily="2" charset="-120"/>
                  <a:cs typeface="Arial"/>
                </a:rPr>
                <a:t>PC -</a:t>
              </a:r>
            </a:p>
            <a:p>
              <a:pPr defTabSz="342315">
                <a:defRPr/>
              </a:pPr>
              <a:r>
                <a:rPr lang="en-US" sz="1200" dirty="0">
                  <a:solidFill>
                    <a:srgbClr val="00203F"/>
                  </a:solidFill>
                  <a:ea typeface="Apple LiGothic" pitchFamily="2" charset="-120"/>
                  <a:cs typeface="Arial"/>
                </a:rPr>
                <a:t>PC -</a:t>
              </a:r>
            </a:p>
            <a:p>
              <a:pPr defTabSz="342315">
                <a:defRPr/>
              </a:pPr>
              <a:r>
                <a:rPr lang="en-US" sz="1200" dirty="0">
                  <a:solidFill>
                    <a:srgbClr val="00203F"/>
                  </a:solidFill>
                  <a:ea typeface="Apple LiGothic" pitchFamily="2" charset="-120"/>
                  <a:cs typeface="Arial"/>
                </a:rPr>
                <a:t>PC -</a:t>
              </a:r>
            </a:p>
            <a:p>
              <a:pPr defTabSz="342315">
                <a:defRPr/>
              </a:pPr>
              <a:r>
                <a:rPr lang="en-US" sz="1200" dirty="0">
                  <a:solidFill>
                    <a:srgbClr val="00203F"/>
                  </a:solidFill>
                  <a:ea typeface="Apple LiGothic" pitchFamily="2" charset="-120"/>
                  <a:cs typeface="Arial"/>
                </a:rPr>
                <a:t>PC -</a:t>
              </a:r>
            </a:p>
            <a:p>
              <a:pPr defTabSz="342315">
                <a:defRPr/>
              </a:pPr>
              <a:r>
                <a:rPr lang="en-US" sz="1200" dirty="0">
                  <a:solidFill>
                    <a:srgbClr val="00203F"/>
                  </a:solidFill>
                  <a:ea typeface="Apple LiGothic" pitchFamily="2" charset="-120"/>
                  <a:cs typeface="Arial"/>
                </a:rPr>
                <a:t>PC -</a:t>
              </a:r>
            </a:p>
            <a:p>
              <a:pPr defTabSz="342315">
                <a:defRPr/>
              </a:pPr>
              <a:endParaRPr lang="en-US" sz="1200" dirty="0">
                <a:solidFill>
                  <a:srgbClr val="00203F"/>
                </a:solidFill>
                <a:ea typeface="Apple LiGothic" pitchFamily="2" charset="-120"/>
                <a:cs typeface="Arial"/>
              </a:endParaRPr>
            </a:p>
          </p:txBody>
        </p:sp>
        <p:sp>
          <p:nvSpPr>
            <p:cNvPr id="9" name="TextBox 8"/>
            <p:cNvSpPr txBox="1"/>
            <p:nvPr/>
          </p:nvSpPr>
          <p:spPr>
            <a:xfrm>
              <a:off x="8083333" y="3048616"/>
              <a:ext cx="725487" cy="1600439"/>
            </a:xfrm>
            <a:prstGeom prst="rect">
              <a:avLst/>
            </a:prstGeom>
            <a:noFill/>
          </p:spPr>
          <p:txBody>
            <a:bodyPr>
              <a:spAutoFit/>
            </a:bodyPr>
            <a:lstStyle/>
            <a:p>
              <a:pPr defTabSz="342315">
                <a:defRPr/>
              </a:pPr>
              <a:r>
                <a:rPr lang="en-US" sz="1200" dirty="0">
                  <a:solidFill>
                    <a:srgbClr val="00203F"/>
                  </a:solidFill>
                  <a:ea typeface="Apple LiGothic" pitchFamily="2" charset="-120"/>
                  <a:cs typeface="Arial"/>
                </a:rPr>
                <a:t>- PC</a:t>
              </a:r>
            </a:p>
            <a:p>
              <a:pPr defTabSz="342315">
                <a:defRPr/>
              </a:pPr>
              <a:r>
                <a:rPr lang="en-US" sz="1200" dirty="0">
                  <a:solidFill>
                    <a:srgbClr val="00203F"/>
                  </a:solidFill>
                  <a:ea typeface="Apple LiGothic" pitchFamily="2" charset="-120"/>
                  <a:cs typeface="Arial"/>
                </a:rPr>
                <a:t>- PC</a:t>
              </a:r>
            </a:p>
            <a:p>
              <a:pPr defTabSz="342315">
                <a:defRPr/>
              </a:pPr>
              <a:r>
                <a:rPr lang="en-US" sz="1200" dirty="0">
                  <a:solidFill>
                    <a:srgbClr val="00203F"/>
                  </a:solidFill>
                  <a:ea typeface="Apple LiGothic" pitchFamily="2" charset="-120"/>
                  <a:cs typeface="Arial"/>
                </a:rPr>
                <a:t>- PC</a:t>
              </a:r>
            </a:p>
            <a:p>
              <a:pPr defTabSz="342315">
                <a:defRPr/>
              </a:pPr>
              <a:r>
                <a:rPr lang="en-US" sz="1200" dirty="0">
                  <a:solidFill>
                    <a:srgbClr val="00203F"/>
                  </a:solidFill>
                  <a:ea typeface="Apple LiGothic" pitchFamily="2" charset="-120"/>
                  <a:cs typeface="Arial"/>
                </a:rPr>
                <a:t>- PC</a:t>
              </a:r>
            </a:p>
            <a:p>
              <a:pPr defTabSz="342315">
                <a:defRPr/>
              </a:pPr>
              <a:r>
                <a:rPr lang="en-US" sz="1200" dirty="0">
                  <a:solidFill>
                    <a:srgbClr val="00203F"/>
                  </a:solidFill>
                  <a:ea typeface="Apple LiGothic" pitchFamily="2" charset="-120"/>
                  <a:cs typeface="Arial"/>
                </a:rPr>
                <a:t>- PC</a:t>
              </a:r>
            </a:p>
            <a:p>
              <a:pPr defTabSz="342315">
                <a:defRPr/>
              </a:pPr>
              <a:endParaRPr lang="en-US" sz="1200" dirty="0">
                <a:solidFill>
                  <a:srgbClr val="00203F"/>
                </a:solidFill>
                <a:ea typeface="Apple LiGothic" pitchFamily="2" charset="-120"/>
                <a:cs typeface="Arial"/>
              </a:endParaRPr>
            </a:p>
          </p:txBody>
        </p:sp>
      </p:grpSp>
      <p:sp>
        <p:nvSpPr>
          <p:cNvPr id="10" name="Rectangle 9"/>
          <p:cNvSpPr/>
          <p:nvPr/>
        </p:nvSpPr>
        <p:spPr>
          <a:xfrm>
            <a:off x="604691" y="4234731"/>
            <a:ext cx="7934633" cy="500020"/>
          </a:xfrm>
          <a:prstGeom prst="rect">
            <a:avLst/>
          </a:prstGeom>
        </p:spPr>
        <p:txBody>
          <a:bodyPr wrap="square" lIns="68463" tIns="34232" rIns="68463" bIns="34232">
            <a:spAutoFit/>
          </a:bodyPr>
          <a:lstStyle/>
          <a:p>
            <a:pPr marL="0" lvl="1" algn="ctr" defTabSz="342315">
              <a:defRPr/>
            </a:pPr>
            <a:r>
              <a:rPr lang="zh-TW" altLang="en-US" dirty="0">
                <a:ln w="3175">
                  <a:solidFill>
                    <a:prstClr val="black">
                      <a:lumMod val="65000"/>
                      <a:lumOff val="35000"/>
                    </a:prstClr>
                  </a:solidFill>
                </a:ln>
                <a:solidFill>
                  <a:prstClr val="black"/>
                </a:solidFill>
                <a:ea typeface="Apple LiGothic" pitchFamily="2" charset="-120"/>
                <a:cs typeface="Arial" panose="020B0604020202020204" pitchFamily="34" charset="0"/>
              </a:rPr>
              <a:t>超連鎖店主每月總共產生：</a:t>
            </a:r>
            <a:r>
              <a:rPr lang="en-US" altLang="zh-TW" dirty="0" smtClean="0">
                <a:ln w="3175">
                  <a:solidFill>
                    <a:prstClr val="black">
                      <a:lumMod val="65000"/>
                      <a:lumOff val="35000"/>
                    </a:prstClr>
                  </a:solidFill>
                </a:ln>
                <a:solidFill>
                  <a:prstClr val="black"/>
                </a:solidFill>
                <a:ea typeface="Apple LiGothic" pitchFamily="2" charset="-120"/>
                <a:cs typeface="Arial" panose="020B0604020202020204" pitchFamily="34" charset="0"/>
              </a:rPr>
              <a:t> </a:t>
            </a:r>
            <a:r>
              <a:rPr lang="en-US" altLang="zh-TW" dirty="0">
                <a:ln w="3175">
                  <a:solidFill>
                    <a:prstClr val="black">
                      <a:lumMod val="65000"/>
                      <a:lumOff val="35000"/>
                    </a:prstClr>
                  </a:solidFill>
                </a:ln>
                <a:solidFill>
                  <a:prstClr val="black"/>
                </a:solidFill>
                <a:ea typeface="Apple LiGothic" pitchFamily="2" charset="-120"/>
                <a:cs typeface="Arial" panose="020B0604020202020204" pitchFamily="34" charset="0"/>
              </a:rPr>
              <a:t>500</a:t>
            </a:r>
            <a:r>
              <a:rPr lang="zh-CN" altLang="en-US" dirty="0">
                <a:ln w="3175">
                  <a:solidFill>
                    <a:prstClr val="black">
                      <a:lumMod val="65000"/>
                      <a:lumOff val="35000"/>
                    </a:prstClr>
                  </a:solidFill>
                </a:ln>
                <a:solidFill>
                  <a:prstClr val="black"/>
                </a:solidFill>
                <a:ea typeface="PMingLiU" panose="02020500000000000000" pitchFamily="18" charset="-120"/>
                <a:cs typeface="Arial" panose="020B0604020202020204" pitchFamily="34" charset="0"/>
              </a:rPr>
              <a:t> </a:t>
            </a:r>
            <a:r>
              <a:rPr lang="en-US" altLang="zh-TW" dirty="0">
                <a:ln w="3175">
                  <a:solidFill>
                    <a:prstClr val="black">
                      <a:lumMod val="65000"/>
                      <a:lumOff val="35000"/>
                    </a:prstClr>
                  </a:solidFill>
                </a:ln>
                <a:solidFill>
                  <a:prstClr val="black"/>
                </a:solidFill>
                <a:ea typeface="Apple LiGothic" pitchFamily="2" charset="-120"/>
                <a:cs typeface="Arial" panose="020B0604020202020204" pitchFamily="34" charset="0"/>
              </a:rPr>
              <a:t>BV</a:t>
            </a:r>
            <a:r>
              <a:rPr lang="zh-TW" altLang="en-US" dirty="0">
                <a:ln w="3175">
                  <a:solidFill>
                    <a:prstClr val="black">
                      <a:lumMod val="65000"/>
                      <a:lumOff val="35000"/>
                    </a:prstClr>
                  </a:solidFill>
                </a:ln>
                <a:solidFill>
                  <a:prstClr val="black"/>
                </a:solidFill>
                <a:ea typeface="Apple LiGothic" pitchFamily="2" charset="-120"/>
                <a:cs typeface="Arial" panose="020B0604020202020204" pitchFamily="34" charset="0"/>
              </a:rPr>
              <a:t>及</a:t>
            </a:r>
            <a:r>
              <a:rPr lang="en-US" altLang="zh-TW" dirty="0">
                <a:ln w="3175">
                  <a:solidFill>
                    <a:prstClr val="black">
                      <a:lumMod val="65000"/>
                      <a:lumOff val="35000"/>
                    </a:prstClr>
                  </a:solidFill>
                </a:ln>
                <a:solidFill>
                  <a:prstClr val="black"/>
                </a:solidFill>
                <a:ea typeface="Apple LiGothic" pitchFamily="2" charset="-120"/>
                <a:cs typeface="Arial" panose="020B0604020202020204" pitchFamily="34" charset="0"/>
              </a:rPr>
              <a:t>220</a:t>
            </a:r>
            <a:r>
              <a:rPr lang="zh-CN" altLang="en-US" dirty="0">
                <a:ln w="3175">
                  <a:solidFill>
                    <a:prstClr val="black">
                      <a:lumMod val="65000"/>
                      <a:lumOff val="35000"/>
                    </a:prstClr>
                  </a:solidFill>
                </a:ln>
                <a:solidFill>
                  <a:prstClr val="black"/>
                </a:solidFill>
                <a:ea typeface="PMingLiU" panose="02020500000000000000" pitchFamily="18" charset="-120"/>
                <a:cs typeface="Arial" panose="020B0604020202020204" pitchFamily="34" charset="0"/>
              </a:rPr>
              <a:t> </a:t>
            </a:r>
            <a:r>
              <a:rPr lang="en-US" altLang="zh-TW" dirty="0">
                <a:ln w="3175">
                  <a:solidFill>
                    <a:prstClr val="black">
                      <a:lumMod val="65000"/>
                      <a:lumOff val="35000"/>
                    </a:prstClr>
                  </a:solidFill>
                </a:ln>
                <a:solidFill>
                  <a:prstClr val="black"/>
                </a:solidFill>
                <a:ea typeface="Apple LiGothic" pitchFamily="2" charset="-120"/>
                <a:cs typeface="Arial" panose="020B0604020202020204" pitchFamily="34" charset="0"/>
              </a:rPr>
              <a:t>IBV</a:t>
            </a:r>
            <a:r>
              <a:rPr lang="en-US" sz="1200" dirty="0">
                <a:ln w="3175">
                  <a:solidFill>
                    <a:prstClr val="black">
                      <a:lumMod val="65000"/>
                      <a:lumOff val="35000"/>
                    </a:prstClr>
                  </a:solidFill>
                </a:ln>
                <a:solidFill>
                  <a:prstClr val="black"/>
                </a:solidFill>
                <a:ea typeface="Apple LiGothic" pitchFamily="2" charset="-120"/>
                <a:cs typeface="Arial"/>
              </a:rPr>
              <a:t> </a:t>
            </a:r>
          </a:p>
          <a:p>
            <a:pPr marL="0" lvl="1" algn="ctr" defTabSz="342315">
              <a:defRPr/>
            </a:pPr>
            <a:r>
              <a:rPr lang="en-US" dirty="0" smtClean="0">
                <a:ln w="3175">
                  <a:solidFill>
                    <a:prstClr val="black">
                      <a:lumMod val="65000"/>
                      <a:lumOff val="35000"/>
                    </a:prstClr>
                  </a:solidFill>
                </a:ln>
                <a:solidFill>
                  <a:prstClr val="black"/>
                </a:solidFill>
                <a:ea typeface="Apple LiGothic" pitchFamily="2" charset="-120"/>
                <a:cs typeface="Arial"/>
              </a:rPr>
              <a:t>Total </a:t>
            </a:r>
            <a:r>
              <a:rPr lang="en-US" dirty="0">
                <a:ln w="3175">
                  <a:solidFill>
                    <a:prstClr val="black">
                      <a:lumMod val="65000"/>
                      <a:lumOff val="35000"/>
                    </a:prstClr>
                  </a:solidFill>
                </a:ln>
                <a:solidFill>
                  <a:prstClr val="black"/>
                </a:solidFill>
                <a:ea typeface="Apple LiGothic" pitchFamily="2" charset="-120"/>
                <a:cs typeface="Arial"/>
              </a:rPr>
              <a:t>UnFranchise Owner Production: 500 BV and 220 IBV </a:t>
            </a:r>
          </a:p>
        </p:txBody>
      </p:sp>
    </p:spTree>
    <p:extLst>
      <p:ext uri="{BB962C8B-B14F-4D97-AF65-F5344CB8AC3E}">
        <p14:creationId xmlns:p14="http://schemas.microsoft.com/office/powerpoint/2010/main" val="206165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27" name="Picture 7" descr="T:\Field Training\Field Training\North America\NA_ENGLISH\B5 update\images\Base-10-BDC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939" y="1771650"/>
            <a:ext cx="7281377" cy="32861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75"/>
          <p:cNvSpPr txBox="1">
            <a:spLocks noChangeArrowheads="1"/>
          </p:cNvSpPr>
          <p:nvPr>
            <p:custDataLst>
              <p:tags r:id="rId1"/>
            </p:custDataLst>
          </p:nvPr>
        </p:nvSpPr>
        <p:spPr bwMode="auto">
          <a:xfrm>
            <a:off x="1295400" y="571506"/>
            <a:ext cx="6508242" cy="546186"/>
          </a:xfrm>
          <a:prstGeom prst="rect">
            <a:avLst/>
          </a:prstGeom>
          <a:noFill/>
          <a:ln w="9525">
            <a:noFill/>
            <a:miter lim="800000"/>
            <a:headEnd/>
            <a:tailEnd/>
          </a:ln>
          <a:effectLst/>
        </p:spPr>
        <p:txBody>
          <a:bodyPr wrap="square" lIns="68463" tIns="34232" rIns="68463" bIns="34232">
            <a:spAutoFit/>
          </a:bodyPr>
          <a:lstStyle/>
          <a:p>
            <a:pPr marL="175913" indent="-175913" algn="ctr" defTabSz="342307">
              <a:defRPr/>
            </a:pPr>
            <a:r>
              <a:rPr lang="zh-TW" altLang="en-US" sz="1600" b="1" dirty="0">
                <a:solidFill>
                  <a:prstClr val="black"/>
                </a:solidFill>
                <a:ea typeface="Apple LiGothic" pitchFamily="2" charset="-120"/>
                <a:cs typeface="Arial" panose="020B0604020202020204" pitchFamily="34" charset="0"/>
              </a:rPr>
              <a:t>佣金</a:t>
            </a:r>
            <a:r>
              <a:rPr lang="en-US" sz="1600" b="1" dirty="0">
                <a:solidFill>
                  <a:prstClr val="black"/>
                </a:solidFill>
                <a:ea typeface="Apple LiGothic" pitchFamily="2" charset="-120"/>
                <a:cs typeface="Arial" panose="020B0604020202020204" pitchFamily="34" charset="0"/>
              </a:rPr>
              <a:t> = </a:t>
            </a:r>
            <a:r>
              <a:rPr lang="zh-TW" altLang="en-US" sz="1600" b="1" dirty="0">
                <a:solidFill>
                  <a:prstClr val="black"/>
                </a:solidFill>
                <a:ea typeface="Apple LiGothic" pitchFamily="2" charset="-120"/>
                <a:cs typeface="Arial" panose="020B0604020202020204" pitchFamily="34" charset="0"/>
              </a:rPr>
              <a:t>每個月</a:t>
            </a:r>
            <a:r>
              <a:rPr lang="en-US" sz="1600" b="1" dirty="0">
                <a:solidFill>
                  <a:prstClr val="black"/>
                </a:solidFill>
                <a:ea typeface="Apple LiGothic" pitchFamily="2" charset="-120"/>
                <a:cs typeface="Arial" panose="020B0604020202020204" pitchFamily="34" charset="0"/>
              </a:rPr>
              <a:t>$</a:t>
            </a:r>
            <a:r>
              <a:rPr lang="en-US" altLang="zh-TW" sz="1600" b="1" dirty="0">
                <a:solidFill>
                  <a:prstClr val="black"/>
                </a:solidFill>
                <a:ea typeface="Apple LiGothic" pitchFamily="2" charset="-120"/>
                <a:cs typeface="Arial" panose="020B0604020202020204" pitchFamily="34" charset="0"/>
              </a:rPr>
              <a:t>4,</a:t>
            </a:r>
            <a:r>
              <a:rPr lang="en-US" sz="1600" b="1" dirty="0">
                <a:solidFill>
                  <a:prstClr val="black"/>
                </a:solidFill>
                <a:ea typeface="Apple LiGothic" pitchFamily="2" charset="-120"/>
                <a:cs typeface="Arial" panose="020B0604020202020204" pitchFamily="34" charset="0"/>
              </a:rPr>
              <a:t>600 </a:t>
            </a:r>
            <a:r>
              <a:rPr lang="en-US" sz="1600" b="1" dirty="0">
                <a:solidFill>
                  <a:srgbClr val="C12D22"/>
                </a:solidFill>
                <a:ea typeface="Apple LiGothic" pitchFamily="2" charset="-120"/>
                <a:cs typeface="Arial" panose="020B0604020202020204" pitchFamily="34" charset="0"/>
              </a:rPr>
              <a:t>(BV)</a:t>
            </a:r>
            <a:r>
              <a:rPr lang="zh-TW" altLang="en-US" sz="1600" b="1" dirty="0">
                <a:solidFill>
                  <a:prstClr val="black"/>
                </a:solidFill>
                <a:ea typeface="Apple LiGothic" pitchFamily="2" charset="-120"/>
                <a:cs typeface="Arial" panose="020B0604020202020204" pitchFamily="34" charset="0"/>
              </a:rPr>
              <a:t>及每三個月</a:t>
            </a:r>
            <a:r>
              <a:rPr lang="en-US" sz="1600" b="1" dirty="0">
                <a:solidFill>
                  <a:prstClr val="black"/>
                </a:solidFill>
                <a:ea typeface="Apple LiGothic" pitchFamily="2" charset="-120"/>
                <a:cs typeface="Arial" panose="020B0604020202020204" pitchFamily="34" charset="0"/>
              </a:rPr>
              <a:t>$</a:t>
            </a:r>
            <a:r>
              <a:rPr lang="en-US" altLang="zh-TW" sz="1600" b="1" dirty="0">
                <a:solidFill>
                  <a:prstClr val="black"/>
                </a:solidFill>
                <a:ea typeface="Apple LiGothic" pitchFamily="2" charset="-120"/>
                <a:cs typeface="Arial" panose="020B0604020202020204" pitchFamily="34" charset="0"/>
              </a:rPr>
              <a:t>2,</a:t>
            </a:r>
            <a:r>
              <a:rPr lang="en-US" sz="1600" b="1" dirty="0">
                <a:solidFill>
                  <a:prstClr val="black"/>
                </a:solidFill>
                <a:ea typeface="Apple LiGothic" pitchFamily="2" charset="-120"/>
                <a:cs typeface="Arial" panose="020B0604020202020204" pitchFamily="34" charset="0"/>
              </a:rPr>
              <a:t>300 </a:t>
            </a:r>
            <a:r>
              <a:rPr lang="en-US" sz="1600" b="1" dirty="0">
                <a:solidFill>
                  <a:srgbClr val="00B050"/>
                </a:solidFill>
                <a:ea typeface="Apple LiGothic" pitchFamily="2" charset="-120"/>
                <a:cs typeface="Arial" panose="020B0604020202020204" pitchFamily="34" charset="0"/>
              </a:rPr>
              <a:t>(IBV</a:t>
            </a:r>
            <a:r>
              <a:rPr lang="en-US" sz="1600" b="1" dirty="0" smtClean="0">
                <a:solidFill>
                  <a:srgbClr val="00B050"/>
                </a:solidFill>
                <a:ea typeface="Apple LiGothic" pitchFamily="2" charset="-120"/>
                <a:cs typeface="Arial" panose="020B0604020202020204" pitchFamily="34" charset="0"/>
              </a:rPr>
              <a:t>)</a:t>
            </a:r>
            <a:endParaRPr lang="en-US" sz="1500" b="1" dirty="0" smtClean="0">
              <a:solidFill>
                <a:prstClr val="black"/>
              </a:solidFill>
              <a:ea typeface="Apple LiGothic" pitchFamily="2" charset="-120"/>
            </a:endParaRPr>
          </a:p>
          <a:p>
            <a:pPr marL="175913" indent="-175913" algn="ctr" defTabSz="342307">
              <a:defRPr/>
            </a:pPr>
            <a:r>
              <a:rPr lang="en-US" sz="1500" b="1" dirty="0" smtClean="0">
                <a:solidFill>
                  <a:prstClr val="black"/>
                </a:solidFill>
                <a:ea typeface="Apple LiGothic" pitchFamily="2" charset="-120"/>
              </a:rPr>
              <a:t>Commissions </a:t>
            </a:r>
            <a:r>
              <a:rPr lang="en-US" sz="1500" b="1" dirty="0">
                <a:solidFill>
                  <a:prstClr val="black"/>
                </a:solidFill>
                <a:ea typeface="Apple LiGothic" pitchFamily="2" charset="-120"/>
              </a:rPr>
              <a:t>= HK$4,600 monthly </a:t>
            </a:r>
            <a:r>
              <a:rPr lang="en-US" sz="1500" b="1" dirty="0">
                <a:solidFill>
                  <a:srgbClr val="C12D22"/>
                </a:solidFill>
                <a:ea typeface="Apple LiGothic" pitchFamily="2" charset="-120"/>
              </a:rPr>
              <a:t>(BV) </a:t>
            </a:r>
            <a:r>
              <a:rPr lang="en-US" sz="1500" b="1" dirty="0">
                <a:solidFill>
                  <a:prstClr val="black"/>
                </a:solidFill>
                <a:ea typeface="Apple LiGothic" pitchFamily="2" charset="-120"/>
              </a:rPr>
              <a:t>and HK$2,300 every third month </a:t>
            </a:r>
            <a:r>
              <a:rPr lang="en-US" sz="1500" b="1" dirty="0">
                <a:solidFill>
                  <a:srgbClr val="00B050"/>
                </a:solidFill>
                <a:ea typeface="Apple LiGothic" pitchFamily="2" charset="-120"/>
              </a:rPr>
              <a:t>(IBV)</a:t>
            </a:r>
          </a:p>
        </p:txBody>
      </p:sp>
      <p:sp>
        <p:nvSpPr>
          <p:cNvPr id="13" name="TextBox 12"/>
          <p:cNvSpPr txBox="1"/>
          <p:nvPr/>
        </p:nvSpPr>
        <p:spPr>
          <a:xfrm>
            <a:off x="6072926" y="1101626"/>
            <a:ext cx="2979176" cy="1634360"/>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900"/>
              </a:spcAft>
            </a:pPr>
            <a:r>
              <a:rPr lang="zh-TW" altLang="en-US" dirty="0">
                <a:ln w="3175">
                  <a:solidFill>
                    <a:prstClr val="white"/>
                  </a:solidFill>
                </a:ln>
                <a:solidFill>
                  <a:prstClr val="white"/>
                </a:solidFill>
                <a:ea typeface="Apple LiGothic" pitchFamily="2" charset="-120"/>
                <a:cs typeface="Tahoma" panose="020B0604030504040204" pitchFamily="34" charset="0"/>
              </a:rPr>
              <a:t>每兩個週期你可由</a:t>
            </a:r>
            <a:r>
              <a:rPr lang="en-US" altLang="zh-TW" dirty="0">
                <a:ln w="3175">
                  <a:solidFill>
                    <a:prstClr val="white"/>
                  </a:solidFill>
                </a:ln>
                <a:solidFill>
                  <a:prstClr val="white"/>
                </a:solidFill>
                <a:ea typeface="Apple LiGothic" pitchFamily="2" charset="-120"/>
                <a:cs typeface="Tahoma" panose="020B0604030504040204" pitchFamily="34" charset="0"/>
              </a:rPr>
              <a:t>BV</a:t>
            </a:r>
            <a:r>
              <a:rPr lang="zh-TW" altLang="en-US" dirty="0">
                <a:ln w="3175">
                  <a:solidFill>
                    <a:prstClr val="white"/>
                  </a:solidFill>
                </a:ln>
                <a:solidFill>
                  <a:prstClr val="white"/>
                </a:solidFill>
                <a:ea typeface="Apple LiGothic" pitchFamily="2" charset="-120"/>
                <a:cs typeface="Tahoma" panose="020B0604030504040204" pitchFamily="34" charset="0"/>
              </a:rPr>
              <a:t>賺取</a:t>
            </a:r>
            <a:r>
              <a:rPr lang="en-US" altLang="zh-TW" dirty="0">
                <a:ln w="3175">
                  <a:solidFill>
                    <a:prstClr val="white"/>
                  </a:solidFill>
                </a:ln>
                <a:solidFill>
                  <a:prstClr val="white"/>
                </a:solidFill>
                <a:ea typeface="Apple LiGothic" pitchFamily="2" charset="-120"/>
                <a:cs typeface="Tahoma" panose="020B0604030504040204" pitchFamily="34" charset="0"/>
              </a:rPr>
              <a:t>$2300 - $4600</a:t>
            </a:r>
            <a:r>
              <a:rPr lang="zh-TW" altLang="en-US" dirty="0">
                <a:ln w="3175">
                  <a:solidFill>
                    <a:prstClr val="white"/>
                  </a:solidFill>
                </a:ln>
                <a:solidFill>
                  <a:prstClr val="white"/>
                </a:solidFill>
                <a:ea typeface="Apple LiGothic" pitchFamily="2" charset="-120"/>
                <a:cs typeface="Tahoma" panose="020B0604030504040204" pitchFamily="34" charset="0"/>
              </a:rPr>
              <a:t>及每三個月由</a:t>
            </a:r>
            <a:r>
              <a:rPr lang="en-US" altLang="zh-TW" dirty="0">
                <a:ln w="3175">
                  <a:solidFill>
                    <a:prstClr val="white"/>
                  </a:solidFill>
                </a:ln>
                <a:solidFill>
                  <a:prstClr val="white"/>
                </a:solidFill>
                <a:ea typeface="Apple LiGothic" pitchFamily="2" charset="-120"/>
                <a:cs typeface="Tahoma" panose="020B0604030504040204" pitchFamily="34" charset="0"/>
              </a:rPr>
              <a:t>IBV</a:t>
            </a:r>
            <a:r>
              <a:rPr lang="zh-TW" altLang="en-US" dirty="0">
                <a:ln w="3175">
                  <a:solidFill>
                    <a:prstClr val="white"/>
                  </a:solidFill>
                </a:ln>
                <a:solidFill>
                  <a:prstClr val="white"/>
                </a:solidFill>
                <a:ea typeface="Apple LiGothic" pitchFamily="2" charset="-120"/>
                <a:cs typeface="Tahoma" panose="020B0604030504040204" pitchFamily="34" charset="0"/>
              </a:rPr>
              <a:t>賺取</a:t>
            </a:r>
            <a:r>
              <a:rPr lang="en-US" altLang="zh-TW" dirty="0">
                <a:ln w="3175">
                  <a:solidFill>
                    <a:prstClr val="white"/>
                  </a:solidFill>
                </a:ln>
                <a:solidFill>
                  <a:prstClr val="white"/>
                </a:solidFill>
                <a:ea typeface="Apple LiGothic" pitchFamily="2" charset="-120"/>
                <a:cs typeface="Tahoma" panose="020B0604030504040204" pitchFamily="34" charset="0"/>
              </a:rPr>
              <a:t>$</a:t>
            </a:r>
            <a:r>
              <a:rPr lang="en-US" altLang="zh-TW" dirty="0" smtClean="0">
                <a:ln w="3175">
                  <a:solidFill>
                    <a:prstClr val="white"/>
                  </a:solidFill>
                </a:ln>
                <a:solidFill>
                  <a:prstClr val="white"/>
                </a:solidFill>
                <a:ea typeface="Apple LiGothic" pitchFamily="2" charset="-120"/>
                <a:cs typeface="Tahoma" panose="020B0604030504040204" pitchFamily="34" charset="0"/>
              </a:rPr>
              <a:t>2300</a:t>
            </a:r>
            <a:endParaRPr lang="en-US" dirty="0" smtClean="0">
              <a:ln w="3175">
                <a:solidFill>
                  <a:prstClr val="white"/>
                </a:solidFill>
              </a:ln>
              <a:solidFill>
                <a:prstClr val="white"/>
              </a:solidFill>
              <a:ea typeface="Apple LiGothic" pitchFamily="2" charset="-120"/>
              <a:cs typeface="Tahoma" panose="020B0604030504040204" pitchFamily="34" charset="0"/>
            </a:endParaRPr>
          </a:p>
          <a:p>
            <a:pPr defTabSz="684629">
              <a:spcAft>
                <a:spcPts val="900"/>
              </a:spcAft>
            </a:pPr>
            <a:r>
              <a:rPr lang="en-US" dirty="0" smtClean="0">
                <a:ln w="3175">
                  <a:solidFill>
                    <a:prstClr val="white"/>
                  </a:solidFill>
                </a:ln>
                <a:solidFill>
                  <a:prstClr val="white"/>
                </a:solidFill>
                <a:ea typeface="Apple LiGothic" pitchFamily="2" charset="-120"/>
                <a:cs typeface="Tahoma" panose="020B0604030504040204" pitchFamily="34" charset="0"/>
              </a:rPr>
              <a:t>You </a:t>
            </a:r>
            <a:r>
              <a:rPr lang="en-US" dirty="0">
                <a:ln w="3175">
                  <a:solidFill>
                    <a:prstClr val="white"/>
                  </a:solidFill>
                </a:ln>
                <a:solidFill>
                  <a:prstClr val="white"/>
                </a:solidFill>
                <a:ea typeface="Apple LiGothic" pitchFamily="2" charset="-120"/>
                <a:cs typeface="Tahoma" panose="020B0604030504040204" pitchFamily="34" charset="0"/>
              </a:rPr>
              <a:t>should earn HK$2,300 – HK$4,600  every other week (BV) and HK$2,300 every third month (IBV)</a:t>
            </a:r>
          </a:p>
        </p:txBody>
      </p:sp>
      <p:sp>
        <p:nvSpPr>
          <p:cNvPr id="16" name="Title 2"/>
          <p:cNvSpPr txBox="1">
            <a:spLocks/>
          </p:cNvSpPr>
          <p:nvPr/>
        </p:nvSpPr>
        <p:spPr>
          <a:xfrm>
            <a:off x="447128" y="2"/>
            <a:ext cx="8250009" cy="643617"/>
          </a:xfrm>
          <a:prstGeom prst="rect">
            <a:avLst/>
          </a:prstGeom>
        </p:spPr>
        <p:txBody>
          <a:bodyPr lIns="68463" tIns="34232" rIns="68463" bIns="34232"/>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000" cap="all" dirty="0">
                <a:ln>
                  <a:solidFill>
                    <a:srgbClr val="443988"/>
                  </a:solidFill>
                </a:ln>
                <a:solidFill>
                  <a:srgbClr val="443988"/>
                </a:solidFill>
                <a:latin typeface="+mn-lt"/>
                <a:ea typeface="Apple LiGothic" pitchFamily="2" charset="-120"/>
              </a:rPr>
              <a:t>組織達到基本業務要求</a:t>
            </a:r>
            <a:endParaRPr lang="en-US" sz="2100" cap="all" dirty="0" smtClean="0">
              <a:ln>
                <a:solidFill>
                  <a:srgbClr val="443988"/>
                </a:solidFill>
              </a:ln>
              <a:solidFill>
                <a:srgbClr val="443988"/>
              </a:solidFill>
              <a:latin typeface="+mn-lt"/>
              <a:ea typeface="Apple LiGothic" pitchFamily="2" charset="-120"/>
            </a:endParaRPr>
          </a:p>
          <a:p>
            <a:pPr algn="ctr"/>
            <a:r>
              <a:rPr lang="en-US" sz="2100" cap="all" dirty="0" smtClean="0">
                <a:ln>
                  <a:solidFill>
                    <a:srgbClr val="443988"/>
                  </a:solidFill>
                </a:ln>
                <a:solidFill>
                  <a:srgbClr val="443988"/>
                </a:solidFill>
                <a:latin typeface="+mn-lt"/>
                <a:ea typeface="Apple LiGothic" pitchFamily="2" charset="-120"/>
              </a:rPr>
              <a:t>Organization </a:t>
            </a:r>
            <a:r>
              <a:rPr lang="en-US" sz="2100" cap="all" dirty="0">
                <a:ln>
                  <a:solidFill>
                    <a:srgbClr val="443988"/>
                  </a:solidFill>
                </a:ln>
                <a:solidFill>
                  <a:srgbClr val="443988"/>
                </a:solidFill>
                <a:latin typeface="+mn-lt"/>
                <a:ea typeface="Apple LiGothic" pitchFamily="2" charset="-120"/>
              </a:rPr>
              <a:t>Satisfying the Minimum Activity Requirements</a:t>
            </a:r>
          </a:p>
        </p:txBody>
      </p:sp>
      <p:sp>
        <p:nvSpPr>
          <p:cNvPr id="17" name="TextBox 16"/>
          <p:cNvSpPr txBox="1"/>
          <p:nvPr/>
        </p:nvSpPr>
        <p:spPr>
          <a:xfrm>
            <a:off x="37272" y="1169730"/>
            <a:ext cx="3172654" cy="1818808"/>
          </a:xfrm>
          <a:prstGeom prst="roundRect">
            <a:avLst/>
          </a:prstGeom>
          <a:solidFill>
            <a:schemeClr val="accent2">
              <a:lumMod val="75000"/>
            </a:schemeClr>
          </a:solidFill>
          <a:ln>
            <a:noFill/>
          </a:ln>
        </p:spPr>
        <p:txBody>
          <a:bodyPr wrap="square" lIns="68463" tIns="34232" rIns="68463" bIns="34232" rtlCol="0">
            <a:spAutoFit/>
          </a:bodyPr>
          <a:lstStyle/>
          <a:p>
            <a:pPr defTabSz="912838">
              <a:spcAft>
                <a:spcPts val="400"/>
              </a:spcAft>
            </a:pPr>
            <a:r>
              <a:rPr lang="zh-TW" altLang="en-US" dirty="0">
                <a:ln w="3175">
                  <a:solidFill>
                    <a:prstClr val="white"/>
                  </a:solidFill>
                </a:ln>
                <a:solidFill>
                  <a:prstClr val="white"/>
                </a:solidFill>
                <a:ea typeface="Apple LiGothic" pitchFamily="2" charset="-120"/>
                <a:cs typeface="Arial" panose="020B0604020202020204" pitchFamily="34" charset="0"/>
              </a:rPr>
              <a:t>基本業務要求</a:t>
            </a:r>
          </a:p>
          <a:p>
            <a:pPr defTabSz="684629">
              <a:spcAft>
                <a:spcPts val="900"/>
              </a:spcAft>
            </a:pPr>
            <a:r>
              <a:rPr lang="zh-TW" altLang="en-US" dirty="0">
                <a:ln w="3175">
                  <a:solidFill>
                    <a:prstClr val="white"/>
                  </a:solidFill>
                </a:ln>
                <a:solidFill>
                  <a:prstClr val="white"/>
                </a:solidFill>
                <a:ea typeface="Apple LiGothic" pitchFamily="2" charset="-120"/>
                <a:cs typeface="Tahoma" panose="020B0604030504040204" pitchFamily="34" charset="0"/>
              </a:rPr>
              <a:t>每位超連鎖店主每月</a:t>
            </a:r>
            <a:r>
              <a:rPr lang="en-US" altLang="zh-TW" dirty="0">
                <a:ln w="3175">
                  <a:solidFill>
                    <a:prstClr val="white"/>
                  </a:solidFill>
                </a:ln>
                <a:solidFill>
                  <a:prstClr val="white"/>
                </a:solidFill>
                <a:ea typeface="Apple LiGothic" pitchFamily="2" charset="-120"/>
                <a:cs typeface="Tahoma" panose="020B0604030504040204" pitchFamily="34" charset="0"/>
              </a:rPr>
              <a:t>50 BV + 10 IBV </a:t>
            </a:r>
            <a:r>
              <a:rPr lang="zh-TW" altLang="en-US" dirty="0" smtClean="0">
                <a:ln w="3175">
                  <a:solidFill>
                    <a:prstClr val="white"/>
                  </a:solidFill>
                </a:ln>
                <a:solidFill>
                  <a:prstClr val="white"/>
                </a:solidFill>
                <a:ea typeface="Apple LiGothic" pitchFamily="2" charset="-120"/>
                <a:cs typeface="Tahoma" panose="020B0604030504040204" pitchFamily="34" charset="0"/>
              </a:rPr>
              <a:t>總</a:t>
            </a:r>
            <a:r>
              <a:rPr lang="zh-TW" altLang="en-US" dirty="0">
                <a:ln w="3175">
                  <a:solidFill>
                    <a:prstClr val="white"/>
                  </a:solidFill>
                </a:ln>
                <a:solidFill>
                  <a:prstClr val="white"/>
                </a:solidFill>
                <a:ea typeface="Apple LiGothic" pitchFamily="2" charset="-120"/>
                <a:cs typeface="Tahoma" panose="020B0604030504040204" pitchFamily="34" charset="0"/>
              </a:rPr>
              <a:t>額 </a:t>
            </a:r>
            <a:r>
              <a:rPr lang="en-US" altLang="zh-TW" dirty="0">
                <a:ln w="3175">
                  <a:solidFill>
                    <a:prstClr val="white"/>
                  </a:solidFill>
                </a:ln>
                <a:solidFill>
                  <a:prstClr val="white"/>
                </a:solidFill>
                <a:ea typeface="Apple LiGothic" pitchFamily="2" charset="-120"/>
                <a:cs typeface="Tahoma" panose="020B0604030504040204" pitchFamily="34" charset="0"/>
              </a:rPr>
              <a:t>= </a:t>
            </a:r>
            <a:r>
              <a:rPr lang="zh-TW" altLang="en-US" dirty="0">
                <a:ln w="3175">
                  <a:solidFill>
                    <a:prstClr val="white"/>
                  </a:solidFill>
                </a:ln>
                <a:solidFill>
                  <a:prstClr val="white"/>
                </a:solidFill>
                <a:ea typeface="Apple LiGothic" pitchFamily="2" charset="-120"/>
                <a:cs typeface="Tahoma" panose="020B0604030504040204" pitchFamily="34" charset="0"/>
              </a:rPr>
              <a:t>每位超連鎖店主</a:t>
            </a:r>
            <a:r>
              <a:rPr lang="en-US" altLang="zh-TW" dirty="0">
                <a:ln w="3175">
                  <a:solidFill>
                    <a:prstClr val="white"/>
                  </a:solidFill>
                </a:ln>
                <a:solidFill>
                  <a:prstClr val="white"/>
                </a:solidFill>
                <a:ea typeface="Apple LiGothic" pitchFamily="2" charset="-120"/>
                <a:cs typeface="Tahoma" panose="020B0604030504040204" pitchFamily="34" charset="0"/>
              </a:rPr>
              <a:t>50 BV + 10 IBV </a:t>
            </a:r>
            <a:endParaRPr lang="en-US" dirty="0" smtClean="0">
              <a:ln w="3175">
                <a:solidFill>
                  <a:prstClr val="white"/>
                </a:solidFill>
              </a:ln>
              <a:solidFill>
                <a:prstClr val="white"/>
              </a:solidFill>
              <a:ea typeface="Apple LiGothic" pitchFamily="2" charset="-120"/>
              <a:cs typeface="Tahoma" panose="020B0604030504040204" pitchFamily="34" charset="0"/>
            </a:endParaRPr>
          </a:p>
          <a:p>
            <a:pPr defTabSz="684629">
              <a:spcAft>
                <a:spcPts val="900"/>
              </a:spcAft>
            </a:pPr>
            <a:r>
              <a:rPr lang="en-US" dirty="0" smtClean="0">
                <a:ln w="3175">
                  <a:solidFill>
                    <a:prstClr val="white"/>
                  </a:solidFill>
                </a:ln>
                <a:solidFill>
                  <a:prstClr val="white"/>
                </a:solidFill>
                <a:ea typeface="Apple LiGothic" pitchFamily="2" charset="-120"/>
                <a:cs typeface="Tahoma" panose="020B0604030504040204" pitchFamily="34" charset="0"/>
              </a:rPr>
              <a:t>Minimum </a:t>
            </a:r>
            <a:r>
              <a:rPr lang="en-US" dirty="0">
                <a:ln w="3175">
                  <a:solidFill>
                    <a:prstClr val="white"/>
                  </a:solidFill>
                </a:ln>
                <a:solidFill>
                  <a:prstClr val="white"/>
                </a:solidFill>
                <a:ea typeface="Apple LiGothic" pitchFamily="2" charset="-120"/>
                <a:cs typeface="Tahoma" panose="020B0604030504040204" pitchFamily="34" charset="0"/>
              </a:rPr>
              <a:t>Activity Requirements</a:t>
            </a:r>
            <a:br>
              <a:rPr lang="en-US" dirty="0">
                <a:ln w="3175">
                  <a:solidFill>
                    <a:prstClr val="white"/>
                  </a:solidFill>
                </a:ln>
                <a:solidFill>
                  <a:prstClr val="white"/>
                </a:solidFill>
                <a:ea typeface="Apple LiGothic" pitchFamily="2" charset="-120"/>
                <a:cs typeface="Tahoma" panose="020B0604030504040204" pitchFamily="34" charset="0"/>
              </a:rPr>
            </a:br>
            <a:r>
              <a:rPr lang="en-US" dirty="0">
                <a:ln w="3175">
                  <a:solidFill>
                    <a:prstClr val="white"/>
                  </a:solidFill>
                </a:ln>
                <a:solidFill>
                  <a:prstClr val="white"/>
                </a:solidFill>
                <a:ea typeface="Apple LiGothic" pitchFamily="2" charset="-120"/>
                <a:cs typeface="Tahoma" panose="020B0604030504040204" pitchFamily="34" charset="0"/>
              </a:rPr>
              <a:t>50 BV + 10 IBV monthly per UFO</a:t>
            </a:r>
          </a:p>
          <a:p>
            <a:pPr defTabSz="684629">
              <a:spcAft>
                <a:spcPts val="900"/>
              </a:spcAft>
            </a:pPr>
            <a:r>
              <a:rPr lang="en-US" dirty="0">
                <a:ln w="3175">
                  <a:solidFill>
                    <a:prstClr val="white"/>
                  </a:solidFill>
                </a:ln>
                <a:solidFill>
                  <a:prstClr val="white"/>
                </a:solidFill>
                <a:ea typeface="Apple LiGothic" pitchFamily="2" charset="-120"/>
                <a:cs typeface="Tahoma" panose="020B0604030504040204" pitchFamily="34" charset="0"/>
              </a:rPr>
              <a:t>Total = 50 BV + 10 IBV per UFO</a:t>
            </a:r>
          </a:p>
        </p:txBody>
      </p:sp>
      <p:sp>
        <p:nvSpPr>
          <p:cNvPr id="18" name="Text Box 176"/>
          <p:cNvSpPr txBox="1">
            <a:spLocks noChangeArrowheads="1"/>
          </p:cNvSpPr>
          <p:nvPr>
            <p:custDataLst>
              <p:tags r:id="rId2"/>
            </p:custDataLst>
          </p:nvPr>
        </p:nvSpPr>
        <p:spPr bwMode="auto">
          <a:xfrm>
            <a:off x="1295400" y="4677339"/>
            <a:ext cx="1375399" cy="39818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ea typeface="Apple LiGothic" pitchFamily="2" charset="-120"/>
              </a:rPr>
              <a:t>50 UFO’s x 50 BV = </a:t>
            </a:r>
            <a:endParaRPr lang="en-US" sz="900" b="1" dirty="0" smtClean="0">
              <a:solidFill>
                <a:prstClr val="black">
                  <a:lumMod val="75000"/>
                  <a:lumOff val="25000"/>
                </a:prstClr>
              </a:solidFill>
              <a:ea typeface="Apple LiGothic" pitchFamily="2" charset="-120"/>
            </a:endParaRPr>
          </a:p>
          <a:p>
            <a:pPr algn="ctr" defTabSz="257141">
              <a:spcBef>
                <a:spcPct val="50000"/>
              </a:spcBef>
              <a:defRPr/>
            </a:pPr>
            <a:r>
              <a:rPr lang="zh-TW" altLang="en-US" sz="900" b="1" dirty="0" smtClean="0">
                <a:solidFill>
                  <a:prstClr val="black">
                    <a:lumMod val="75000"/>
                    <a:lumOff val="25000"/>
                  </a:prstClr>
                </a:solidFill>
                <a:ea typeface="Apple LiGothic" pitchFamily="2" charset="-120"/>
              </a:rPr>
              <a:t>每月</a:t>
            </a:r>
            <a:r>
              <a:rPr lang="en-US" sz="900" b="1" dirty="0" smtClean="0">
                <a:solidFill>
                  <a:prstClr val="black">
                    <a:lumMod val="75000"/>
                    <a:lumOff val="25000"/>
                  </a:prstClr>
                </a:solidFill>
                <a:ea typeface="Apple LiGothic" pitchFamily="2" charset="-120"/>
              </a:rPr>
              <a:t>2,500 </a:t>
            </a:r>
            <a:r>
              <a:rPr lang="en-US" sz="900" b="1" dirty="0">
                <a:solidFill>
                  <a:prstClr val="black">
                    <a:lumMod val="75000"/>
                    <a:lumOff val="25000"/>
                  </a:prstClr>
                </a:solidFill>
                <a:ea typeface="Apple LiGothic" pitchFamily="2" charset="-120"/>
              </a:rPr>
              <a:t>BV Monthly</a:t>
            </a:r>
          </a:p>
        </p:txBody>
      </p:sp>
      <p:sp>
        <p:nvSpPr>
          <p:cNvPr id="19" name="Text Box 176"/>
          <p:cNvSpPr txBox="1">
            <a:spLocks noChangeArrowheads="1"/>
          </p:cNvSpPr>
          <p:nvPr>
            <p:custDataLst>
              <p:tags r:id="rId3"/>
            </p:custDataLst>
          </p:nvPr>
        </p:nvSpPr>
        <p:spPr bwMode="auto">
          <a:xfrm>
            <a:off x="3103904" y="4729163"/>
            <a:ext cx="1156500"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ea typeface="Apple LiGothic" pitchFamily="2" charset="-120"/>
              </a:rPr>
              <a:t>50 UFO’s x 10 IBV = </a:t>
            </a:r>
            <a:br>
              <a:rPr lang="en-US" sz="900" b="1" dirty="0">
                <a:solidFill>
                  <a:prstClr val="black">
                    <a:lumMod val="75000"/>
                    <a:lumOff val="25000"/>
                  </a:prstClr>
                </a:solidFill>
                <a:ea typeface="Apple LiGothic" pitchFamily="2" charset="-120"/>
              </a:rPr>
            </a:br>
            <a:r>
              <a:rPr lang="zh-TW" altLang="en-US" sz="900" b="1" dirty="0" smtClean="0">
                <a:solidFill>
                  <a:prstClr val="black">
                    <a:lumMod val="75000"/>
                    <a:lumOff val="25000"/>
                  </a:prstClr>
                </a:solidFill>
                <a:ea typeface="Apple LiGothic" pitchFamily="2" charset="-120"/>
              </a:rPr>
              <a:t>每月</a:t>
            </a:r>
            <a:r>
              <a:rPr lang="en-US" sz="900" b="1" dirty="0" smtClean="0">
                <a:solidFill>
                  <a:prstClr val="black">
                    <a:lumMod val="75000"/>
                    <a:lumOff val="25000"/>
                  </a:prstClr>
                </a:solidFill>
                <a:ea typeface="Apple LiGothic" pitchFamily="2" charset="-120"/>
              </a:rPr>
              <a:t>500 </a:t>
            </a:r>
            <a:r>
              <a:rPr lang="en-US" sz="900" b="1" dirty="0">
                <a:solidFill>
                  <a:prstClr val="black">
                    <a:lumMod val="75000"/>
                    <a:lumOff val="25000"/>
                  </a:prstClr>
                </a:solidFill>
                <a:ea typeface="Apple LiGothic" pitchFamily="2" charset="-120"/>
              </a:rPr>
              <a:t>IBV Monthly</a:t>
            </a:r>
          </a:p>
        </p:txBody>
      </p:sp>
      <p:sp>
        <p:nvSpPr>
          <p:cNvPr id="20" name="Text Box 176"/>
          <p:cNvSpPr txBox="1">
            <a:spLocks noChangeArrowheads="1"/>
          </p:cNvSpPr>
          <p:nvPr>
            <p:custDataLst>
              <p:tags r:id="rId4"/>
            </p:custDataLst>
          </p:nvPr>
        </p:nvSpPr>
        <p:spPr bwMode="auto">
          <a:xfrm>
            <a:off x="4915890" y="4729163"/>
            <a:ext cx="1219952"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ea typeface="Apple LiGothic" pitchFamily="2" charset="-120"/>
              </a:rPr>
              <a:t>50 UFO’s x 50 BV = </a:t>
            </a:r>
            <a:r>
              <a:rPr lang="zh-TW" altLang="en-US" sz="900" b="1" dirty="0" smtClean="0">
                <a:solidFill>
                  <a:prstClr val="black">
                    <a:lumMod val="75000"/>
                    <a:lumOff val="25000"/>
                  </a:prstClr>
                </a:solidFill>
                <a:ea typeface="Apple LiGothic" pitchFamily="2" charset="-120"/>
              </a:rPr>
              <a:t>每月</a:t>
            </a:r>
            <a:r>
              <a:rPr lang="en-US" sz="900" b="1" dirty="0" smtClean="0">
                <a:solidFill>
                  <a:prstClr val="black">
                    <a:lumMod val="75000"/>
                    <a:lumOff val="25000"/>
                  </a:prstClr>
                </a:solidFill>
                <a:ea typeface="Apple LiGothic" pitchFamily="2" charset="-120"/>
              </a:rPr>
              <a:t>2,500 </a:t>
            </a:r>
            <a:r>
              <a:rPr lang="en-US" sz="900" b="1" dirty="0">
                <a:solidFill>
                  <a:prstClr val="black">
                    <a:lumMod val="75000"/>
                    <a:lumOff val="25000"/>
                  </a:prstClr>
                </a:solidFill>
                <a:ea typeface="Apple LiGothic" pitchFamily="2" charset="-120"/>
              </a:rPr>
              <a:t>BV Monthly</a:t>
            </a:r>
          </a:p>
        </p:txBody>
      </p:sp>
      <p:sp>
        <p:nvSpPr>
          <p:cNvPr id="21" name="Text Box 176"/>
          <p:cNvSpPr txBox="1">
            <a:spLocks noChangeArrowheads="1"/>
          </p:cNvSpPr>
          <p:nvPr>
            <p:custDataLst>
              <p:tags r:id="rId5"/>
            </p:custDataLst>
          </p:nvPr>
        </p:nvSpPr>
        <p:spPr bwMode="auto">
          <a:xfrm>
            <a:off x="6249722" y="4729163"/>
            <a:ext cx="1156500"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ea typeface="Apple LiGothic" pitchFamily="2" charset="-120"/>
              </a:rPr>
              <a:t>50 UFO’s x 10 IBV = </a:t>
            </a:r>
            <a:br>
              <a:rPr lang="en-US" sz="900" b="1" dirty="0">
                <a:solidFill>
                  <a:prstClr val="black">
                    <a:lumMod val="75000"/>
                    <a:lumOff val="25000"/>
                  </a:prstClr>
                </a:solidFill>
                <a:ea typeface="Apple LiGothic" pitchFamily="2" charset="-120"/>
              </a:rPr>
            </a:br>
            <a:r>
              <a:rPr lang="zh-TW" altLang="en-US" sz="900" b="1" dirty="0" smtClean="0">
                <a:solidFill>
                  <a:prstClr val="black">
                    <a:lumMod val="75000"/>
                    <a:lumOff val="25000"/>
                  </a:prstClr>
                </a:solidFill>
                <a:ea typeface="Apple LiGothic" pitchFamily="2" charset="-120"/>
              </a:rPr>
              <a:t>每月</a:t>
            </a:r>
            <a:r>
              <a:rPr lang="en-US" sz="900" b="1" dirty="0" smtClean="0">
                <a:solidFill>
                  <a:prstClr val="black">
                    <a:lumMod val="75000"/>
                    <a:lumOff val="25000"/>
                  </a:prstClr>
                </a:solidFill>
                <a:ea typeface="Apple LiGothic" pitchFamily="2" charset="-120"/>
              </a:rPr>
              <a:t>500 </a:t>
            </a:r>
            <a:r>
              <a:rPr lang="en-US" sz="900" b="1" dirty="0">
                <a:solidFill>
                  <a:prstClr val="black">
                    <a:lumMod val="75000"/>
                    <a:lumOff val="25000"/>
                  </a:prstClr>
                </a:solidFill>
                <a:ea typeface="Apple LiGothic" pitchFamily="2" charset="-120"/>
              </a:rPr>
              <a:t>IBV Monthly</a:t>
            </a:r>
          </a:p>
        </p:txBody>
      </p:sp>
      <p:sp>
        <p:nvSpPr>
          <p:cNvPr id="22" name="TextBox 21"/>
          <p:cNvSpPr txBox="1"/>
          <p:nvPr/>
        </p:nvSpPr>
        <p:spPr>
          <a:xfrm>
            <a:off x="2879621" y="4755677"/>
            <a:ext cx="174397" cy="221209"/>
          </a:xfrm>
          <a:prstGeom prst="rect">
            <a:avLst/>
          </a:prstGeom>
          <a:noFill/>
        </p:spPr>
        <p:txBody>
          <a:bodyPr wrap="none" lIns="51430" tIns="25715" rIns="51430" bIns="25715" rtlCol="0">
            <a:spAutoFit/>
          </a:bodyPr>
          <a:lstStyle/>
          <a:p>
            <a:pPr algn="ctr" defTabSz="514295"/>
            <a:r>
              <a:rPr lang="en-US" altLang="zh-TW" sz="1100" b="1" dirty="0" smtClean="0">
                <a:solidFill>
                  <a:prstClr val="black">
                    <a:lumMod val="75000"/>
                    <a:lumOff val="25000"/>
                  </a:prstClr>
                </a:solidFill>
                <a:ea typeface="Apple LiGothic" pitchFamily="2" charset="-120"/>
              </a:rPr>
              <a:t>+</a:t>
            </a:r>
            <a:endParaRPr lang="en-US" sz="1100" b="1" dirty="0">
              <a:solidFill>
                <a:prstClr val="black">
                  <a:lumMod val="75000"/>
                  <a:lumOff val="25000"/>
                </a:prstClr>
              </a:solidFill>
              <a:ea typeface="Apple LiGothic" pitchFamily="2" charset="-120"/>
            </a:endParaRPr>
          </a:p>
        </p:txBody>
      </p:sp>
      <p:sp>
        <p:nvSpPr>
          <p:cNvPr id="23" name="TextBox 22"/>
          <p:cNvSpPr txBox="1"/>
          <p:nvPr/>
        </p:nvSpPr>
        <p:spPr>
          <a:xfrm>
            <a:off x="6048644" y="4755677"/>
            <a:ext cx="174397" cy="221209"/>
          </a:xfrm>
          <a:prstGeom prst="rect">
            <a:avLst/>
          </a:prstGeom>
          <a:noFill/>
        </p:spPr>
        <p:txBody>
          <a:bodyPr wrap="none" lIns="51430" tIns="25715" rIns="51430" bIns="25715" rtlCol="0">
            <a:spAutoFit/>
          </a:bodyPr>
          <a:lstStyle/>
          <a:p>
            <a:pPr algn="ctr" defTabSz="514295"/>
            <a:r>
              <a:rPr lang="en-US" altLang="zh-TW" sz="1100" b="1" dirty="0" smtClean="0">
                <a:solidFill>
                  <a:prstClr val="black">
                    <a:lumMod val="75000"/>
                    <a:lumOff val="25000"/>
                  </a:prstClr>
                </a:solidFill>
                <a:ea typeface="Apple LiGothic" pitchFamily="2" charset="-120"/>
              </a:rPr>
              <a:t>+</a:t>
            </a:r>
            <a:endParaRPr lang="en-US" sz="1100" b="1" dirty="0">
              <a:solidFill>
                <a:prstClr val="black">
                  <a:lumMod val="75000"/>
                  <a:lumOff val="25000"/>
                </a:prstClr>
              </a:solidFill>
              <a:ea typeface="Apple LiGothic" pitchFamily="2" charset="-120"/>
            </a:endParaRPr>
          </a:p>
        </p:txBody>
      </p:sp>
      <p:pic>
        <p:nvPicPr>
          <p:cNvPr id="28" name="Picture 3" descr="T:\Field Training\Field Training\North America\NA_ENGLISH\B5 update\images\Base-10-BV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6501" y="2833800"/>
            <a:ext cx="6977690" cy="16877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73609" y="4994729"/>
            <a:ext cx="2070519" cy="161583"/>
          </a:xfrm>
          <a:prstGeom prst="rect">
            <a:avLst/>
          </a:prstGeom>
          <a:noFill/>
        </p:spPr>
        <p:txBody>
          <a:bodyPr wrap="none" lIns="68580" tIns="34290" rIns="68580" bIns="34290" rtlCol="0">
            <a:spAutoFit/>
          </a:bodyPr>
          <a:lstStyle/>
          <a:p>
            <a:r>
              <a:rPr lang="en-US" sz="600" dirty="0">
                <a:solidFill>
                  <a:prstClr val="black"/>
                </a:solidFill>
                <a:ea typeface="Apple LiGothic" pitchFamily="2" charset="-120"/>
              </a:rPr>
              <a:t>BV and IBV banks on this slide display weekly volume accruals</a:t>
            </a:r>
          </a:p>
        </p:txBody>
      </p:sp>
    </p:spTree>
    <p:extLst>
      <p:ext uri="{BB962C8B-B14F-4D97-AF65-F5344CB8AC3E}">
        <p14:creationId xmlns:p14="http://schemas.microsoft.com/office/powerpoint/2010/main" val="117073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1000"/>
                                        <p:tgtEl>
                                          <p:spTgt spid="28"/>
                                        </p:tgtEl>
                                      </p:cBhvr>
                                    </p:animEffec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8" grpId="0"/>
      <p:bldP spid="19" grpId="0"/>
      <p:bldP spid="20" grpId="0"/>
      <p:bldP spid="21" grpId="0"/>
      <p:bldP spid="22" grpId="0"/>
      <p:bldP spid="23"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27" name="Picture 7" descr="T:\Field Training\Field Training\North America\NA_ENGLISH\B5 update\images\Base-10-BDC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939" y="1771650"/>
            <a:ext cx="7281377" cy="32861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75"/>
          <p:cNvSpPr txBox="1">
            <a:spLocks noChangeArrowheads="1"/>
          </p:cNvSpPr>
          <p:nvPr>
            <p:custDataLst>
              <p:tags r:id="rId1"/>
            </p:custDataLst>
          </p:nvPr>
        </p:nvSpPr>
        <p:spPr bwMode="auto">
          <a:xfrm>
            <a:off x="2362200" y="542937"/>
            <a:ext cx="6508242" cy="546186"/>
          </a:xfrm>
          <a:prstGeom prst="rect">
            <a:avLst/>
          </a:prstGeom>
          <a:noFill/>
          <a:ln w="9525">
            <a:noFill/>
            <a:miter lim="800000"/>
            <a:headEnd/>
            <a:tailEnd/>
          </a:ln>
          <a:effectLst/>
        </p:spPr>
        <p:txBody>
          <a:bodyPr wrap="square" lIns="68463" tIns="34232" rIns="68463" bIns="34232">
            <a:spAutoFit/>
          </a:bodyPr>
          <a:lstStyle/>
          <a:p>
            <a:pPr marL="175913" indent="-175913" algn="r" defTabSz="342307">
              <a:defRPr/>
            </a:pPr>
            <a:r>
              <a:rPr lang="zh-TW" altLang="en-US" sz="1600" b="1" dirty="0">
                <a:solidFill>
                  <a:prstClr val="black"/>
                </a:solidFill>
                <a:ea typeface="Apple LiGothic" pitchFamily="2" charset="-120"/>
                <a:cs typeface="Arial" panose="020B0604020202020204" pitchFamily="34" charset="0"/>
              </a:rPr>
              <a:t>佣金</a:t>
            </a:r>
            <a:r>
              <a:rPr lang="en-US" sz="1600" b="1" dirty="0">
                <a:solidFill>
                  <a:prstClr val="black"/>
                </a:solidFill>
                <a:ea typeface="Apple LiGothic" pitchFamily="2" charset="-120"/>
                <a:cs typeface="Arial" panose="020B0604020202020204" pitchFamily="34" charset="0"/>
              </a:rPr>
              <a:t> = </a:t>
            </a:r>
            <a:r>
              <a:rPr lang="zh-TW" altLang="en-US" sz="1600" b="1" dirty="0">
                <a:solidFill>
                  <a:prstClr val="black"/>
                </a:solidFill>
                <a:ea typeface="Apple LiGothic" pitchFamily="2" charset="-120"/>
                <a:cs typeface="Arial" panose="020B0604020202020204" pitchFamily="34" charset="0"/>
              </a:rPr>
              <a:t>每月</a:t>
            </a:r>
            <a:r>
              <a:rPr lang="en-US" sz="1600" b="1" dirty="0">
                <a:solidFill>
                  <a:prstClr val="black"/>
                </a:solidFill>
                <a:ea typeface="Apple LiGothic" pitchFamily="2" charset="-120"/>
                <a:cs typeface="Arial" panose="020B0604020202020204" pitchFamily="34" charset="0"/>
              </a:rPr>
              <a:t>$</a:t>
            </a:r>
            <a:r>
              <a:rPr lang="en-US" altLang="zh-TW" sz="1600" b="1" dirty="0">
                <a:solidFill>
                  <a:prstClr val="black"/>
                </a:solidFill>
                <a:ea typeface="Apple LiGothic" pitchFamily="2" charset="-120"/>
                <a:cs typeface="Arial" panose="020B0604020202020204" pitchFamily="34" charset="0"/>
              </a:rPr>
              <a:t>46,000</a:t>
            </a:r>
            <a:r>
              <a:rPr lang="en-US" sz="1600" b="1" dirty="0">
                <a:solidFill>
                  <a:prstClr val="black"/>
                </a:solidFill>
                <a:ea typeface="Apple LiGothic" pitchFamily="2" charset="-120"/>
                <a:cs typeface="Arial" panose="020B0604020202020204" pitchFamily="34" charset="0"/>
              </a:rPr>
              <a:t> </a:t>
            </a:r>
            <a:r>
              <a:rPr lang="en-US" sz="1600" b="1" dirty="0">
                <a:solidFill>
                  <a:srgbClr val="C12D22"/>
                </a:solidFill>
                <a:ea typeface="Apple LiGothic" pitchFamily="2" charset="-120"/>
                <a:cs typeface="Arial" panose="020B0604020202020204" pitchFamily="34" charset="0"/>
              </a:rPr>
              <a:t>(BV)</a:t>
            </a:r>
            <a:r>
              <a:rPr lang="zh-TW" altLang="en-US" sz="1600" b="1" dirty="0">
                <a:solidFill>
                  <a:srgbClr val="C12D22"/>
                </a:solidFill>
                <a:ea typeface="Apple LiGothic" pitchFamily="2" charset="-120"/>
                <a:cs typeface="Arial" panose="020B0604020202020204" pitchFamily="34" charset="0"/>
              </a:rPr>
              <a:t>及每月</a:t>
            </a:r>
            <a:r>
              <a:rPr lang="en-US" sz="1600" b="1" dirty="0">
                <a:solidFill>
                  <a:prstClr val="black"/>
                </a:solidFill>
                <a:ea typeface="Apple LiGothic" pitchFamily="2" charset="-120"/>
                <a:cs typeface="Arial" panose="020B0604020202020204" pitchFamily="34" charset="0"/>
              </a:rPr>
              <a:t>$</a:t>
            </a:r>
            <a:r>
              <a:rPr lang="en-US" altLang="zh-TW" sz="1600" b="1" dirty="0">
                <a:solidFill>
                  <a:prstClr val="black"/>
                </a:solidFill>
                <a:ea typeface="Apple LiGothic" pitchFamily="2" charset="-120"/>
                <a:cs typeface="Arial" panose="020B0604020202020204" pitchFamily="34" charset="0"/>
              </a:rPr>
              <a:t>2</a:t>
            </a:r>
            <a:r>
              <a:rPr lang="en-US" sz="1600" b="1" dirty="0">
                <a:solidFill>
                  <a:prstClr val="black"/>
                </a:solidFill>
                <a:ea typeface="Apple LiGothic" pitchFamily="2" charset="-120"/>
                <a:cs typeface="Arial" panose="020B0604020202020204" pitchFamily="34" charset="0"/>
              </a:rPr>
              <a:t>3,000 </a:t>
            </a:r>
            <a:r>
              <a:rPr lang="en-US" sz="1600" b="1" dirty="0">
                <a:solidFill>
                  <a:srgbClr val="00B050"/>
                </a:solidFill>
                <a:ea typeface="Apple LiGothic" pitchFamily="2" charset="-120"/>
                <a:cs typeface="Arial" panose="020B0604020202020204" pitchFamily="34" charset="0"/>
              </a:rPr>
              <a:t>(IBV</a:t>
            </a:r>
            <a:r>
              <a:rPr lang="en-US" sz="1600" b="1" dirty="0" smtClean="0">
                <a:solidFill>
                  <a:srgbClr val="00B050"/>
                </a:solidFill>
                <a:ea typeface="Apple LiGothic" pitchFamily="2" charset="-120"/>
                <a:cs typeface="Arial" panose="020B0604020202020204" pitchFamily="34" charset="0"/>
              </a:rPr>
              <a:t>)</a:t>
            </a:r>
            <a:endParaRPr lang="en-US" sz="1500" b="1" dirty="0" smtClean="0">
              <a:solidFill>
                <a:prstClr val="black"/>
              </a:solidFill>
              <a:ea typeface="Apple LiGothic" pitchFamily="2" charset="-120"/>
            </a:endParaRPr>
          </a:p>
          <a:p>
            <a:pPr marL="175913" indent="-175913" algn="r" defTabSz="342307">
              <a:defRPr/>
            </a:pPr>
            <a:r>
              <a:rPr lang="en-US" sz="1500" b="1" dirty="0" smtClean="0">
                <a:solidFill>
                  <a:prstClr val="black"/>
                </a:solidFill>
                <a:ea typeface="Apple LiGothic" pitchFamily="2" charset="-120"/>
              </a:rPr>
              <a:t>Commissions </a:t>
            </a:r>
            <a:r>
              <a:rPr lang="en-US" sz="1500" b="1" dirty="0">
                <a:solidFill>
                  <a:prstClr val="black"/>
                </a:solidFill>
                <a:ea typeface="Apple LiGothic" pitchFamily="2" charset="-120"/>
              </a:rPr>
              <a:t>= HK$4,600 monthly </a:t>
            </a:r>
            <a:r>
              <a:rPr lang="en-US" sz="1500" b="1" dirty="0">
                <a:solidFill>
                  <a:srgbClr val="C12D22"/>
                </a:solidFill>
                <a:ea typeface="Apple LiGothic" pitchFamily="2" charset="-120"/>
              </a:rPr>
              <a:t>(BV) </a:t>
            </a:r>
            <a:r>
              <a:rPr lang="en-US" sz="1500" b="1" dirty="0">
                <a:solidFill>
                  <a:prstClr val="black"/>
                </a:solidFill>
                <a:ea typeface="Apple LiGothic" pitchFamily="2" charset="-120"/>
              </a:rPr>
              <a:t>and HK$2,300 monthly </a:t>
            </a:r>
            <a:r>
              <a:rPr lang="en-US" sz="1500" b="1" dirty="0">
                <a:solidFill>
                  <a:srgbClr val="00B050"/>
                </a:solidFill>
                <a:ea typeface="Apple LiGothic" pitchFamily="2" charset="-120"/>
              </a:rPr>
              <a:t>(IBV)</a:t>
            </a:r>
          </a:p>
        </p:txBody>
      </p:sp>
      <p:sp>
        <p:nvSpPr>
          <p:cNvPr id="13" name="TextBox 12"/>
          <p:cNvSpPr txBox="1"/>
          <p:nvPr/>
        </p:nvSpPr>
        <p:spPr>
          <a:xfrm>
            <a:off x="5960632" y="1143494"/>
            <a:ext cx="3030968" cy="1395997"/>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900"/>
              </a:spcAft>
            </a:pPr>
            <a:r>
              <a:rPr lang="zh-TW" altLang="en-US" dirty="0">
                <a:ln w="3175">
                  <a:solidFill>
                    <a:prstClr val="white"/>
                  </a:solidFill>
                </a:ln>
                <a:solidFill>
                  <a:prstClr val="white"/>
                </a:solidFill>
                <a:ea typeface="Apple LiGothic" pitchFamily="2" charset="-120"/>
                <a:cs typeface="Tahoma" panose="020B0604030504040204" pitchFamily="34" charset="0"/>
              </a:rPr>
              <a:t>每個週期你可由</a:t>
            </a:r>
            <a:r>
              <a:rPr lang="en-US" altLang="zh-TW" dirty="0">
                <a:ln w="3175">
                  <a:solidFill>
                    <a:prstClr val="white"/>
                  </a:solidFill>
                </a:ln>
                <a:solidFill>
                  <a:prstClr val="white"/>
                </a:solidFill>
                <a:ea typeface="Apple LiGothic" pitchFamily="2" charset="-120"/>
                <a:cs typeface="Tahoma" panose="020B0604030504040204" pitchFamily="34" charset="0"/>
              </a:rPr>
              <a:t>BV</a:t>
            </a:r>
            <a:r>
              <a:rPr lang="zh-TW" altLang="en-US" dirty="0">
                <a:ln w="3175">
                  <a:solidFill>
                    <a:prstClr val="white"/>
                  </a:solidFill>
                </a:ln>
                <a:solidFill>
                  <a:prstClr val="white"/>
                </a:solidFill>
                <a:ea typeface="Apple LiGothic" pitchFamily="2" charset="-120"/>
                <a:cs typeface="Tahoma" panose="020B0604030504040204" pitchFamily="34" charset="0"/>
              </a:rPr>
              <a:t>賺取</a:t>
            </a:r>
            <a:r>
              <a:rPr lang="en-US" altLang="zh-TW" dirty="0">
                <a:ln w="3175">
                  <a:solidFill>
                    <a:prstClr val="white"/>
                  </a:solidFill>
                </a:ln>
                <a:solidFill>
                  <a:prstClr val="white"/>
                </a:solidFill>
                <a:ea typeface="Apple LiGothic" pitchFamily="2" charset="-120"/>
                <a:cs typeface="Tahoma" panose="020B0604030504040204" pitchFamily="34" charset="0"/>
              </a:rPr>
              <a:t>$11,500</a:t>
            </a:r>
            <a:r>
              <a:rPr lang="zh-TW" altLang="en-US" dirty="0">
                <a:ln w="3175">
                  <a:solidFill>
                    <a:prstClr val="white"/>
                  </a:solidFill>
                </a:ln>
                <a:solidFill>
                  <a:prstClr val="white"/>
                </a:solidFill>
                <a:ea typeface="Apple LiGothic" pitchFamily="2" charset="-120"/>
                <a:cs typeface="Tahoma" panose="020B0604030504040204" pitchFamily="34" charset="0"/>
              </a:rPr>
              <a:t>及每兩個週期由</a:t>
            </a:r>
            <a:r>
              <a:rPr lang="en-US" altLang="zh-TW" dirty="0">
                <a:ln w="3175">
                  <a:solidFill>
                    <a:prstClr val="white"/>
                  </a:solidFill>
                </a:ln>
                <a:solidFill>
                  <a:prstClr val="white"/>
                </a:solidFill>
                <a:ea typeface="Apple LiGothic" pitchFamily="2" charset="-120"/>
                <a:cs typeface="Tahoma" panose="020B0604030504040204" pitchFamily="34" charset="0"/>
              </a:rPr>
              <a:t>IBV</a:t>
            </a:r>
            <a:r>
              <a:rPr lang="zh-TW" altLang="en-US" dirty="0">
                <a:ln w="3175">
                  <a:solidFill>
                    <a:prstClr val="white"/>
                  </a:solidFill>
                </a:ln>
                <a:solidFill>
                  <a:prstClr val="white"/>
                </a:solidFill>
                <a:ea typeface="Apple LiGothic" pitchFamily="2" charset="-120"/>
                <a:cs typeface="Tahoma" panose="020B0604030504040204" pitchFamily="34" charset="0"/>
              </a:rPr>
              <a:t>賺取</a:t>
            </a:r>
            <a:r>
              <a:rPr lang="en-US" altLang="zh-TW" dirty="0">
                <a:ln w="3175">
                  <a:solidFill>
                    <a:prstClr val="white"/>
                  </a:solidFill>
                </a:ln>
                <a:solidFill>
                  <a:prstClr val="white"/>
                </a:solidFill>
                <a:ea typeface="Apple LiGothic" pitchFamily="2" charset="-120"/>
                <a:cs typeface="Tahoma" panose="020B0604030504040204" pitchFamily="34" charset="0"/>
              </a:rPr>
              <a:t>$</a:t>
            </a:r>
            <a:r>
              <a:rPr lang="en-US" altLang="zh-TW" dirty="0" smtClean="0">
                <a:ln w="3175">
                  <a:solidFill>
                    <a:prstClr val="white"/>
                  </a:solidFill>
                </a:ln>
                <a:solidFill>
                  <a:prstClr val="white"/>
                </a:solidFill>
                <a:ea typeface="Apple LiGothic" pitchFamily="2" charset="-120"/>
                <a:cs typeface="Tahoma" panose="020B0604030504040204" pitchFamily="34" charset="0"/>
              </a:rPr>
              <a:t>11,500</a:t>
            </a:r>
            <a:endParaRPr lang="en-US" dirty="0" smtClean="0">
              <a:ln w="3175">
                <a:solidFill>
                  <a:prstClr val="white"/>
                </a:solidFill>
              </a:ln>
              <a:solidFill>
                <a:prstClr val="white"/>
              </a:solidFill>
              <a:ea typeface="Apple LiGothic" pitchFamily="2" charset="-120"/>
              <a:cs typeface="Tahoma" panose="020B0604030504040204" pitchFamily="34" charset="0"/>
            </a:endParaRPr>
          </a:p>
          <a:p>
            <a:pPr defTabSz="684629">
              <a:spcAft>
                <a:spcPts val="900"/>
              </a:spcAft>
            </a:pPr>
            <a:r>
              <a:rPr lang="en-US" dirty="0" smtClean="0">
                <a:ln w="3175">
                  <a:solidFill>
                    <a:prstClr val="white"/>
                  </a:solidFill>
                </a:ln>
                <a:solidFill>
                  <a:prstClr val="white"/>
                </a:solidFill>
                <a:ea typeface="Apple LiGothic" pitchFamily="2" charset="-120"/>
                <a:cs typeface="Tahoma" panose="020B0604030504040204" pitchFamily="34" charset="0"/>
              </a:rPr>
              <a:t>You </a:t>
            </a:r>
            <a:r>
              <a:rPr lang="en-US" dirty="0">
                <a:ln w="3175">
                  <a:solidFill>
                    <a:prstClr val="white"/>
                  </a:solidFill>
                </a:ln>
                <a:solidFill>
                  <a:prstClr val="white"/>
                </a:solidFill>
                <a:ea typeface="Apple LiGothic" pitchFamily="2" charset="-120"/>
                <a:cs typeface="Tahoma" panose="020B0604030504040204" pitchFamily="34" charset="0"/>
              </a:rPr>
              <a:t>should earn HK$11,500 weekly (BV) and HK$11,500 every other week (IBV)</a:t>
            </a:r>
          </a:p>
        </p:txBody>
      </p:sp>
      <p:sp>
        <p:nvSpPr>
          <p:cNvPr id="16" name="Title 2"/>
          <p:cNvSpPr txBox="1">
            <a:spLocks/>
          </p:cNvSpPr>
          <p:nvPr/>
        </p:nvSpPr>
        <p:spPr>
          <a:xfrm>
            <a:off x="893991" y="5446"/>
            <a:ext cx="8250009" cy="643617"/>
          </a:xfrm>
          <a:prstGeom prst="rect">
            <a:avLst/>
          </a:prstGeom>
        </p:spPr>
        <p:txBody>
          <a:bodyPr lIns="68463" tIns="34232" rIns="68463" bIns="34232"/>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zh-TW" altLang="en-US" sz="2000" cap="all" dirty="0">
                <a:ln>
                  <a:solidFill>
                    <a:srgbClr val="443988"/>
                  </a:solidFill>
                </a:ln>
                <a:solidFill>
                  <a:srgbClr val="443988"/>
                </a:solidFill>
                <a:latin typeface="+mn-lt"/>
                <a:ea typeface="Apple LiGothic" pitchFamily="2" charset="-120"/>
                <a:cs typeface="Arial" panose="020B0604020202020204" pitchFamily="34" charset="0"/>
              </a:rPr>
              <a:t>組織完成每月目標及基本</a:t>
            </a:r>
            <a:r>
              <a:rPr lang="en-US" altLang="zh-TW" sz="2000" cap="all" dirty="0">
                <a:ln>
                  <a:solidFill>
                    <a:srgbClr val="443988"/>
                  </a:solidFill>
                </a:ln>
                <a:solidFill>
                  <a:srgbClr val="443988"/>
                </a:solidFill>
                <a:latin typeface="+mn-lt"/>
                <a:ea typeface="Apple LiGothic" pitchFamily="2" charset="-120"/>
                <a:cs typeface="Arial" panose="020B0604020202020204" pitchFamily="34" charset="0"/>
              </a:rPr>
              <a:t>10</a:t>
            </a:r>
            <a:r>
              <a:rPr lang="zh-TW" altLang="en-US" sz="2000" cap="all" dirty="0">
                <a:ln>
                  <a:solidFill>
                    <a:srgbClr val="443988"/>
                  </a:solidFill>
                </a:ln>
                <a:solidFill>
                  <a:srgbClr val="443988"/>
                </a:solidFill>
                <a:latin typeface="+mn-lt"/>
                <a:ea typeface="Apple LiGothic" pitchFamily="2" charset="-120"/>
                <a:cs typeface="Arial" panose="020B0604020202020204" pitchFamily="34" charset="0"/>
              </a:rPr>
              <a:t>顧客</a:t>
            </a:r>
            <a:endParaRPr lang="en-US" sz="2100" cap="all" dirty="0" smtClean="0">
              <a:ln>
                <a:solidFill>
                  <a:srgbClr val="443988"/>
                </a:solidFill>
              </a:ln>
              <a:solidFill>
                <a:srgbClr val="443988"/>
              </a:solidFill>
              <a:latin typeface="+mn-lt"/>
              <a:ea typeface="Apple LiGothic" pitchFamily="2" charset="-120"/>
            </a:endParaRPr>
          </a:p>
          <a:p>
            <a:pPr algn="r"/>
            <a:r>
              <a:rPr lang="en-US" sz="1800" cap="all" dirty="0" smtClean="0">
                <a:ln>
                  <a:solidFill>
                    <a:srgbClr val="443988"/>
                  </a:solidFill>
                </a:ln>
                <a:solidFill>
                  <a:srgbClr val="443988"/>
                </a:solidFill>
                <a:latin typeface="+mn-lt"/>
                <a:ea typeface="Apple LiGothic" pitchFamily="2" charset="-120"/>
              </a:rPr>
              <a:t>Organization </a:t>
            </a:r>
            <a:r>
              <a:rPr lang="en-US" sz="1800" cap="all" dirty="0">
                <a:ln>
                  <a:solidFill>
                    <a:srgbClr val="443988"/>
                  </a:solidFill>
                </a:ln>
                <a:solidFill>
                  <a:srgbClr val="443988"/>
                </a:solidFill>
                <a:latin typeface="+mn-lt"/>
                <a:ea typeface="Apple LiGothic" pitchFamily="2" charset="-120"/>
              </a:rPr>
              <a:t>Satisfying the Monthly Goal and base 10</a:t>
            </a:r>
          </a:p>
        </p:txBody>
      </p:sp>
      <p:sp>
        <p:nvSpPr>
          <p:cNvPr id="17" name="TextBox 16"/>
          <p:cNvSpPr txBox="1"/>
          <p:nvPr/>
        </p:nvSpPr>
        <p:spPr>
          <a:xfrm>
            <a:off x="67895" y="237400"/>
            <a:ext cx="3036009" cy="2735371"/>
          </a:xfrm>
          <a:prstGeom prst="roundRect">
            <a:avLst/>
          </a:prstGeom>
          <a:solidFill>
            <a:schemeClr val="accent2">
              <a:lumMod val="75000"/>
            </a:schemeClr>
          </a:solidFill>
          <a:ln>
            <a:noFill/>
          </a:ln>
        </p:spPr>
        <p:txBody>
          <a:bodyPr wrap="square" lIns="68463" tIns="34232" rIns="68463" bIns="34232" rtlCol="0">
            <a:spAutoFit/>
          </a:bodyPr>
          <a:lstStyle/>
          <a:p>
            <a:pPr defTabSz="912838">
              <a:spcAft>
                <a:spcPts val="400"/>
              </a:spcAft>
            </a:pPr>
            <a:r>
              <a:rPr lang="zh-TW" altLang="en-US" sz="1200" dirty="0">
                <a:ln w="3175">
                  <a:solidFill>
                    <a:prstClr val="white"/>
                  </a:solidFill>
                </a:ln>
                <a:solidFill>
                  <a:prstClr val="white"/>
                </a:solidFill>
                <a:ea typeface="Apple LiGothic" pitchFamily="2" charset="-120"/>
                <a:cs typeface="Arial" panose="020B0604020202020204" pitchFamily="34" charset="0"/>
              </a:rPr>
              <a:t>每月目標</a:t>
            </a:r>
            <a:r>
              <a:rPr lang="en-US" sz="1200" dirty="0">
                <a:ln w="3175">
                  <a:solidFill>
                    <a:prstClr val="white"/>
                  </a:solidFill>
                </a:ln>
                <a:solidFill>
                  <a:prstClr val="white"/>
                </a:solidFill>
                <a:ea typeface="Apple LiGothic" pitchFamily="2" charset="-120"/>
                <a:cs typeface="Arial" panose="020B0604020202020204" pitchFamily="34" charset="0"/>
              </a:rPr>
              <a:t/>
            </a:r>
            <a:br>
              <a:rPr lang="en-US" sz="1200" dirty="0">
                <a:ln w="3175">
                  <a:solidFill>
                    <a:prstClr val="white"/>
                  </a:solidFill>
                </a:ln>
                <a:solidFill>
                  <a:prstClr val="white"/>
                </a:solidFill>
                <a:ea typeface="Apple LiGothic" pitchFamily="2" charset="-120"/>
                <a:cs typeface="Arial" panose="020B0604020202020204" pitchFamily="34" charset="0"/>
              </a:rPr>
            </a:br>
            <a:r>
              <a:rPr lang="zh-TW" altLang="en-US" sz="1200" dirty="0">
                <a:ln w="3175">
                  <a:solidFill>
                    <a:prstClr val="white"/>
                  </a:solidFill>
                </a:ln>
                <a:solidFill>
                  <a:prstClr val="white"/>
                </a:solidFill>
                <a:ea typeface="Apple LiGothic" pitchFamily="2" charset="-120"/>
                <a:cs typeface="Arial" panose="020B0604020202020204" pitchFamily="34" charset="0"/>
              </a:rPr>
              <a:t>每位超連鎖店主每月</a:t>
            </a:r>
            <a:r>
              <a:rPr lang="en-US" altLang="zh-TW" sz="1200" dirty="0">
                <a:ln w="3175">
                  <a:solidFill>
                    <a:prstClr val="white"/>
                  </a:solidFill>
                </a:ln>
                <a:solidFill>
                  <a:prstClr val="white"/>
                </a:solidFill>
                <a:ea typeface="Apple LiGothic" pitchFamily="2" charset="-120"/>
                <a:cs typeface="Arial" panose="020B0604020202020204" pitchFamily="34" charset="0"/>
              </a:rPr>
              <a:t>200 BV + 20 IBV </a:t>
            </a:r>
          </a:p>
          <a:p>
            <a:pPr defTabSz="912838">
              <a:spcAft>
                <a:spcPts val="400"/>
              </a:spcAft>
            </a:pPr>
            <a:r>
              <a:rPr lang="zh-TW" altLang="en-US" sz="1200" dirty="0">
                <a:ln w="3175">
                  <a:solidFill>
                    <a:prstClr val="white"/>
                  </a:solidFill>
                </a:ln>
                <a:solidFill>
                  <a:prstClr val="white"/>
                </a:solidFill>
                <a:ea typeface="Apple LiGothic" pitchFamily="2" charset="-120"/>
                <a:cs typeface="Arial" panose="020B0604020202020204" pitchFamily="34" charset="0"/>
              </a:rPr>
              <a:t>基本</a:t>
            </a:r>
            <a:r>
              <a:rPr lang="en-US" altLang="zh-TW" sz="1200" dirty="0">
                <a:ln w="3175">
                  <a:solidFill>
                    <a:prstClr val="white"/>
                  </a:solidFill>
                </a:ln>
                <a:solidFill>
                  <a:prstClr val="white"/>
                </a:solidFill>
                <a:ea typeface="Apple LiGothic" pitchFamily="2" charset="-120"/>
                <a:cs typeface="Arial" panose="020B0604020202020204" pitchFamily="34" charset="0"/>
              </a:rPr>
              <a:t>10</a:t>
            </a:r>
            <a:r>
              <a:rPr lang="zh-TW" altLang="en-US" sz="1200" dirty="0">
                <a:ln w="3175">
                  <a:solidFill>
                    <a:prstClr val="white"/>
                  </a:solidFill>
                </a:ln>
                <a:solidFill>
                  <a:prstClr val="white"/>
                </a:solidFill>
                <a:ea typeface="Apple LiGothic" pitchFamily="2" charset="-120"/>
                <a:cs typeface="Arial" panose="020B0604020202020204" pitchFamily="34" charset="0"/>
              </a:rPr>
              <a:t>顧客</a:t>
            </a:r>
            <a:br>
              <a:rPr lang="zh-TW" altLang="en-US" sz="1200" dirty="0">
                <a:ln w="3175">
                  <a:solidFill>
                    <a:prstClr val="white"/>
                  </a:solidFill>
                </a:ln>
                <a:solidFill>
                  <a:prstClr val="white"/>
                </a:solidFill>
                <a:ea typeface="Apple LiGothic" pitchFamily="2" charset="-120"/>
                <a:cs typeface="Arial" panose="020B0604020202020204" pitchFamily="34" charset="0"/>
              </a:rPr>
            </a:br>
            <a:r>
              <a:rPr lang="zh-TW" altLang="en-US" sz="1200" dirty="0">
                <a:ln w="3175">
                  <a:solidFill>
                    <a:prstClr val="white"/>
                  </a:solidFill>
                </a:ln>
                <a:solidFill>
                  <a:prstClr val="white"/>
                </a:solidFill>
                <a:ea typeface="Apple LiGothic" pitchFamily="2" charset="-120"/>
                <a:cs typeface="Arial" panose="020B0604020202020204" pitchFamily="34" charset="0"/>
              </a:rPr>
              <a:t>每位超連鎖店主的</a:t>
            </a:r>
            <a:r>
              <a:rPr lang="en-US" altLang="zh-TW" sz="1200" dirty="0">
                <a:ln w="3175">
                  <a:solidFill>
                    <a:prstClr val="white"/>
                  </a:solidFill>
                </a:ln>
                <a:solidFill>
                  <a:prstClr val="white"/>
                </a:solidFill>
                <a:ea typeface="Apple LiGothic" pitchFamily="2" charset="-120"/>
                <a:cs typeface="Arial" panose="020B0604020202020204" pitchFamily="34" charset="0"/>
              </a:rPr>
              <a:t>10</a:t>
            </a:r>
            <a:r>
              <a:rPr lang="zh-TW" altLang="en-US" sz="1200" dirty="0">
                <a:ln w="3175">
                  <a:solidFill>
                    <a:prstClr val="white"/>
                  </a:solidFill>
                </a:ln>
                <a:solidFill>
                  <a:prstClr val="white"/>
                </a:solidFill>
                <a:ea typeface="Apple LiGothic" pitchFamily="2" charset="-120"/>
                <a:cs typeface="Arial" panose="020B0604020202020204" pitchFamily="34" charset="0"/>
              </a:rPr>
              <a:t>位優惠顧客產生</a:t>
            </a:r>
          </a:p>
          <a:p>
            <a:pPr defTabSz="912838">
              <a:spcAft>
                <a:spcPts val="400"/>
              </a:spcAft>
            </a:pPr>
            <a:r>
              <a:rPr lang="en-US" altLang="zh-TW" sz="1200" dirty="0">
                <a:ln w="3175">
                  <a:solidFill>
                    <a:prstClr val="white"/>
                  </a:solidFill>
                </a:ln>
                <a:solidFill>
                  <a:prstClr val="white"/>
                </a:solidFill>
                <a:ea typeface="Apple LiGothic" pitchFamily="2" charset="-120"/>
                <a:cs typeface="Arial" panose="020B0604020202020204" pitchFamily="34" charset="0"/>
              </a:rPr>
              <a:t>300 BV + 200 IBV </a:t>
            </a:r>
          </a:p>
          <a:p>
            <a:pPr defTabSz="912838">
              <a:spcAft>
                <a:spcPts val="400"/>
              </a:spcAft>
            </a:pPr>
            <a:r>
              <a:rPr lang="zh-TW" altLang="en-US" sz="1200" dirty="0">
                <a:ln w="3175">
                  <a:solidFill>
                    <a:prstClr val="white"/>
                  </a:solidFill>
                </a:ln>
                <a:solidFill>
                  <a:prstClr val="white"/>
                </a:solidFill>
                <a:ea typeface="Apple LiGothic" pitchFamily="2" charset="-120"/>
                <a:cs typeface="Arial" panose="020B0604020202020204" pitchFamily="34" charset="0"/>
              </a:rPr>
              <a:t>總額 </a:t>
            </a:r>
            <a:r>
              <a:rPr lang="en-US" altLang="zh-TW" sz="1200" dirty="0">
                <a:ln w="3175">
                  <a:solidFill>
                    <a:prstClr val="white"/>
                  </a:solidFill>
                </a:ln>
                <a:solidFill>
                  <a:prstClr val="white"/>
                </a:solidFill>
                <a:ea typeface="Apple LiGothic" pitchFamily="2" charset="-120"/>
                <a:cs typeface="Arial" panose="020B0604020202020204" pitchFamily="34" charset="0"/>
              </a:rPr>
              <a:t>= </a:t>
            </a:r>
            <a:r>
              <a:rPr lang="zh-TW" altLang="en-US" sz="1200" dirty="0">
                <a:ln w="3175">
                  <a:solidFill>
                    <a:prstClr val="white"/>
                  </a:solidFill>
                </a:ln>
                <a:solidFill>
                  <a:prstClr val="white"/>
                </a:solidFill>
                <a:ea typeface="Apple LiGothic" pitchFamily="2" charset="-120"/>
                <a:cs typeface="Arial" panose="020B0604020202020204" pitchFamily="34" charset="0"/>
              </a:rPr>
              <a:t>每位超連鎖店主</a:t>
            </a:r>
            <a:r>
              <a:rPr lang="en-US" altLang="zh-TW" sz="1200" dirty="0">
                <a:ln w="3175">
                  <a:solidFill>
                    <a:prstClr val="white"/>
                  </a:solidFill>
                </a:ln>
                <a:solidFill>
                  <a:prstClr val="white"/>
                </a:solidFill>
                <a:ea typeface="Apple LiGothic" pitchFamily="2" charset="-120"/>
                <a:cs typeface="Arial" panose="020B0604020202020204" pitchFamily="34" charset="0"/>
              </a:rPr>
              <a:t>500 BV + 220 IBV </a:t>
            </a:r>
          </a:p>
          <a:p>
            <a:pPr defTabSz="912838">
              <a:spcAft>
                <a:spcPts val="400"/>
              </a:spcAft>
            </a:pPr>
            <a:r>
              <a:rPr lang="en-US" altLang="zh-TW" sz="1200" dirty="0">
                <a:ln w="3175">
                  <a:solidFill>
                    <a:prstClr val="white"/>
                  </a:solidFill>
                </a:ln>
                <a:solidFill>
                  <a:prstClr val="white"/>
                </a:solidFill>
                <a:ea typeface="Apple LiGothic" pitchFamily="2" charset="-120"/>
                <a:cs typeface="Arial" panose="020B0604020202020204" pitchFamily="34" charset="0"/>
              </a:rPr>
              <a:t>Monthly Goal</a:t>
            </a:r>
            <a:br>
              <a:rPr lang="en-US" altLang="zh-TW" sz="1200" dirty="0">
                <a:ln w="3175">
                  <a:solidFill>
                    <a:prstClr val="white"/>
                  </a:solidFill>
                </a:ln>
                <a:solidFill>
                  <a:prstClr val="white"/>
                </a:solidFill>
                <a:ea typeface="Apple LiGothic" pitchFamily="2" charset="-120"/>
                <a:cs typeface="Arial" panose="020B0604020202020204" pitchFamily="34" charset="0"/>
              </a:rPr>
            </a:br>
            <a:r>
              <a:rPr lang="en-US" sz="1200" dirty="0" smtClean="0">
                <a:ln w="3175">
                  <a:solidFill>
                    <a:prstClr val="white"/>
                  </a:solidFill>
                </a:ln>
                <a:solidFill>
                  <a:prstClr val="white"/>
                </a:solidFill>
                <a:ea typeface="Apple LiGothic" pitchFamily="2" charset="-120"/>
                <a:cs typeface="Tahoma" panose="020B0604030504040204" pitchFamily="34" charset="0"/>
              </a:rPr>
              <a:t>200 </a:t>
            </a:r>
            <a:r>
              <a:rPr lang="en-US" sz="1200" dirty="0">
                <a:ln w="3175">
                  <a:solidFill>
                    <a:prstClr val="white"/>
                  </a:solidFill>
                </a:ln>
                <a:solidFill>
                  <a:prstClr val="white"/>
                </a:solidFill>
                <a:ea typeface="Apple LiGothic" pitchFamily="2" charset="-120"/>
                <a:cs typeface="Tahoma" panose="020B0604030504040204" pitchFamily="34" charset="0"/>
              </a:rPr>
              <a:t>BV + 20 IBV monthly per UFO</a:t>
            </a:r>
          </a:p>
          <a:p>
            <a:pPr defTabSz="684629">
              <a:spcAft>
                <a:spcPts val="900"/>
              </a:spcAft>
            </a:pPr>
            <a:r>
              <a:rPr lang="en-US" sz="1200" dirty="0">
                <a:ln w="3175">
                  <a:solidFill>
                    <a:prstClr val="white"/>
                  </a:solidFill>
                </a:ln>
                <a:solidFill>
                  <a:prstClr val="white"/>
                </a:solidFill>
                <a:ea typeface="Apple LiGothic" pitchFamily="2" charset="-120"/>
                <a:cs typeface="Tahoma" panose="020B0604030504040204" pitchFamily="34" charset="0"/>
              </a:rPr>
              <a:t>Base 10</a:t>
            </a:r>
            <a:br>
              <a:rPr lang="en-US" sz="1200" dirty="0">
                <a:ln w="3175">
                  <a:solidFill>
                    <a:prstClr val="white"/>
                  </a:solidFill>
                </a:ln>
                <a:solidFill>
                  <a:prstClr val="white"/>
                </a:solidFill>
                <a:ea typeface="Apple LiGothic" pitchFamily="2" charset="-120"/>
                <a:cs typeface="Tahoma" panose="020B0604030504040204" pitchFamily="34" charset="0"/>
              </a:rPr>
            </a:br>
            <a:r>
              <a:rPr lang="en-US" sz="1200" dirty="0">
                <a:ln w="3175">
                  <a:solidFill>
                    <a:prstClr val="white"/>
                  </a:solidFill>
                </a:ln>
                <a:solidFill>
                  <a:prstClr val="white"/>
                </a:solidFill>
                <a:ea typeface="Apple LiGothic" pitchFamily="2" charset="-120"/>
                <a:cs typeface="Tahoma" panose="020B0604030504040204" pitchFamily="34" charset="0"/>
              </a:rPr>
              <a:t>300 BV + 200 IBV x 10 PCs per UFO</a:t>
            </a:r>
          </a:p>
          <a:p>
            <a:pPr defTabSz="684629">
              <a:spcAft>
                <a:spcPts val="900"/>
              </a:spcAft>
            </a:pPr>
            <a:r>
              <a:rPr lang="en-US" sz="1200" dirty="0">
                <a:ln w="3175">
                  <a:solidFill>
                    <a:prstClr val="white"/>
                  </a:solidFill>
                </a:ln>
                <a:solidFill>
                  <a:prstClr val="white"/>
                </a:solidFill>
                <a:ea typeface="Apple LiGothic" pitchFamily="2" charset="-120"/>
                <a:cs typeface="Tahoma" panose="020B0604030504040204" pitchFamily="34" charset="0"/>
              </a:rPr>
              <a:t>Total = 500 BV + 220 IBV per UFO</a:t>
            </a:r>
          </a:p>
        </p:txBody>
      </p:sp>
      <p:sp>
        <p:nvSpPr>
          <p:cNvPr id="18" name="Text Box 176"/>
          <p:cNvSpPr txBox="1">
            <a:spLocks noChangeArrowheads="1"/>
          </p:cNvSpPr>
          <p:nvPr>
            <p:custDataLst>
              <p:tags r:id="rId2"/>
            </p:custDataLst>
          </p:nvPr>
        </p:nvSpPr>
        <p:spPr bwMode="auto">
          <a:xfrm>
            <a:off x="1400175" y="4729163"/>
            <a:ext cx="1406447"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ea typeface="Apple LiGothic" pitchFamily="2" charset="-120"/>
              </a:rPr>
              <a:t>50 UFO’s x 500 BV = </a:t>
            </a:r>
            <a:r>
              <a:rPr lang="zh-TW" altLang="en-US" sz="900" b="1" dirty="0" smtClean="0">
                <a:solidFill>
                  <a:prstClr val="black">
                    <a:lumMod val="75000"/>
                    <a:lumOff val="25000"/>
                  </a:prstClr>
                </a:solidFill>
                <a:ea typeface="Apple LiGothic" pitchFamily="2" charset="-120"/>
              </a:rPr>
              <a:t>每月</a:t>
            </a:r>
            <a:r>
              <a:rPr lang="en-US" sz="900" b="1" dirty="0" smtClean="0">
                <a:solidFill>
                  <a:prstClr val="black">
                    <a:lumMod val="75000"/>
                    <a:lumOff val="25000"/>
                  </a:prstClr>
                </a:solidFill>
                <a:ea typeface="Apple LiGothic" pitchFamily="2" charset="-120"/>
              </a:rPr>
              <a:t>25,000 </a:t>
            </a:r>
            <a:r>
              <a:rPr lang="en-US" sz="900" b="1" dirty="0">
                <a:solidFill>
                  <a:prstClr val="black">
                    <a:lumMod val="75000"/>
                    <a:lumOff val="25000"/>
                  </a:prstClr>
                </a:solidFill>
                <a:ea typeface="Apple LiGothic" pitchFamily="2" charset="-120"/>
              </a:rPr>
              <a:t>BV Monthly</a:t>
            </a:r>
          </a:p>
        </p:txBody>
      </p:sp>
      <p:sp>
        <p:nvSpPr>
          <p:cNvPr id="19" name="Text Box 176"/>
          <p:cNvSpPr txBox="1">
            <a:spLocks noChangeArrowheads="1"/>
          </p:cNvSpPr>
          <p:nvPr>
            <p:custDataLst>
              <p:tags r:id="rId3"/>
            </p:custDataLst>
          </p:nvPr>
        </p:nvSpPr>
        <p:spPr bwMode="auto">
          <a:xfrm>
            <a:off x="2966819" y="4729163"/>
            <a:ext cx="1293585"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ea typeface="Apple LiGothic" pitchFamily="2" charset="-120"/>
              </a:rPr>
              <a:t>50 UFO’s x 200 IBV = </a:t>
            </a:r>
            <a:br>
              <a:rPr lang="en-US" sz="900" b="1" dirty="0">
                <a:solidFill>
                  <a:prstClr val="black">
                    <a:lumMod val="75000"/>
                    <a:lumOff val="25000"/>
                  </a:prstClr>
                </a:solidFill>
                <a:ea typeface="Apple LiGothic" pitchFamily="2" charset="-120"/>
              </a:rPr>
            </a:br>
            <a:r>
              <a:rPr lang="zh-TW" altLang="en-US" sz="900" b="1" dirty="0" smtClean="0">
                <a:solidFill>
                  <a:prstClr val="black">
                    <a:lumMod val="75000"/>
                    <a:lumOff val="25000"/>
                  </a:prstClr>
                </a:solidFill>
                <a:ea typeface="Apple LiGothic" pitchFamily="2" charset="-120"/>
              </a:rPr>
              <a:t>每月</a:t>
            </a:r>
            <a:r>
              <a:rPr lang="en-US" sz="900" b="1" dirty="0" smtClean="0">
                <a:solidFill>
                  <a:prstClr val="black">
                    <a:lumMod val="75000"/>
                    <a:lumOff val="25000"/>
                  </a:prstClr>
                </a:solidFill>
                <a:ea typeface="Apple LiGothic" pitchFamily="2" charset="-120"/>
              </a:rPr>
              <a:t>10,000 </a:t>
            </a:r>
            <a:r>
              <a:rPr lang="en-US" sz="900" b="1" dirty="0">
                <a:solidFill>
                  <a:prstClr val="black">
                    <a:lumMod val="75000"/>
                    <a:lumOff val="25000"/>
                  </a:prstClr>
                </a:solidFill>
                <a:ea typeface="Apple LiGothic" pitchFamily="2" charset="-120"/>
              </a:rPr>
              <a:t>IBV Monthly</a:t>
            </a:r>
          </a:p>
        </p:txBody>
      </p:sp>
      <p:sp>
        <p:nvSpPr>
          <p:cNvPr id="20" name="Text Box 176"/>
          <p:cNvSpPr txBox="1">
            <a:spLocks noChangeArrowheads="1"/>
          </p:cNvSpPr>
          <p:nvPr>
            <p:custDataLst>
              <p:tags r:id="rId4"/>
            </p:custDataLst>
          </p:nvPr>
        </p:nvSpPr>
        <p:spPr bwMode="auto">
          <a:xfrm>
            <a:off x="4752975" y="4729163"/>
            <a:ext cx="1222811"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ea typeface="Apple LiGothic" pitchFamily="2" charset="-120"/>
              </a:rPr>
              <a:t>50 UFO’s x 500 BV = </a:t>
            </a:r>
            <a:r>
              <a:rPr lang="zh-TW" altLang="en-US" sz="900" b="1" dirty="0" smtClean="0">
                <a:solidFill>
                  <a:prstClr val="black">
                    <a:lumMod val="75000"/>
                    <a:lumOff val="25000"/>
                  </a:prstClr>
                </a:solidFill>
                <a:ea typeface="Apple LiGothic" pitchFamily="2" charset="-120"/>
              </a:rPr>
              <a:t>每月</a:t>
            </a:r>
            <a:r>
              <a:rPr lang="en-US" sz="900" b="1" dirty="0" smtClean="0">
                <a:solidFill>
                  <a:prstClr val="black">
                    <a:lumMod val="75000"/>
                    <a:lumOff val="25000"/>
                  </a:prstClr>
                </a:solidFill>
                <a:ea typeface="Apple LiGothic" pitchFamily="2" charset="-120"/>
              </a:rPr>
              <a:t>25,000 </a:t>
            </a:r>
            <a:r>
              <a:rPr lang="en-US" sz="900" b="1" dirty="0">
                <a:solidFill>
                  <a:prstClr val="black">
                    <a:lumMod val="75000"/>
                    <a:lumOff val="25000"/>
                  </a:prstClr>
                </a:solidFill>
                <a:ea typeface="Apple LiGothic" pitchFamily="2" charset="-120"/>
              </a:rPr>
              <a:t>BV Monthly</a:t>
            </a:r>
          </a:p>
        </p:txBody>
      </p:sp>
      <p:sp>
        <p:nvSpPr>
          <p:cNvPr id="21" name="Text Box 176"/>
          <p:cNvSpPr txBox="1">
            <a:spLocks noChangeArrowheads="1"/>
          </p:cNvSpPr>
          <p:nvPr>
            <p:custDataLst>
              <p:tags r:id="rId5"/>
            </p:custDataLst>
          </p:nvPr>
        </p:nvSpPr>
        <p:spPr bwMode="auto">
          <a:xfrm>
            <a:off x="6249722" y="4729163"/>
            <a:ext cx="1351228"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ea typeface="Apple LiGothic" pitchFamily="2" charset="-120"/>
              </a:rPr>
              <a:t>50 UFO’s x 200 IBV = </a:t>
            </a:r>
            <a:br>
              <a:rPr lang="en-US" sz="900" b="1" dirty="0">
                <a:solidFill>
                  <a:prstClr val="black">
                    <a:lumMod val="75000"/>
                    <a:lumOff val="25000"/>
                  </a:prstClr>
                </a:solidFill>
                <a:ea typeface="Apple LiGothic" pitchFamily="2" charset="-120"/>
              </a:rPr>
            </a:br>
            <a:r>
              <a:rPr lang="zh-TW" altLang="en-US" sz="900" b="1" dirty="0" smtClean="0">
                <a:solidFill>
                  <a:prstClr val="black">
                    <a:lumMod val="75000"/>
                    <a:lumOff val="25000"/>
                  </a:prstClr>
                </a:solidFill>
                <a:ea typeface="Apple LiGothic" pitchFamily="2" charset="-120"/>
              </a:rPr>
              <a:t>每月</a:t>
            </a:r>
            <a:r>
              <a:rPr lang="en-US" sz="900" b="1" dirty="0" smtClean="0">
                <a:solidFill>
                  <a:prstClr val="black">
                    <a:lumMod val="75000"/>
                    <a:lumOff val="25000"/>
                  </a:prstClr>
                </a:solidFill>
                <a:ea typeface="Apple LiGothic" pitchFamily="2" charset="-120"/>
              </a:rPr>
              <a:t>10,000 </a:t>
            </a:r>
            <a:r>
              <a:rPr lang="en-US" sz="900" b="1" dirty="0">
                <a:solidFill>
                  <a:prstClr val="black">
                    <a:lumMod val="75000"/>
                    <a:lumOff val="25000"/>
                  </a:prstClr>
                </a:solidFill>
                <a:ea typeface="Apple LiGothic" pitchFamily="2" charset="-120"/>
              </a:rPr>
              <a:t>IBV Monthly</a:t>
            </a:r>
          </a:p>
        </p:txBody>
      </p:sp>
      <p:sp>
        <p:nvSpPr>
          <p:cNvPr id="22" name="TextBox 21"/>
          <p:cNvSpPr txBox="1"/>
          <p:nvPr/>
        </p:nvSpPr>
        <p:spPr>
          <a:xfrm>
            <a:off x="2879621" y="4755677"/>
            <a:ext cx="174397" cy="221209"/>
          </a:xfrm>
          <a:prstGeom prst="rect">
            <a:avLst/>
          </a:prstGeom>
          <a:noFill/>
        </p:spPr>
        <p:txBody>
          <a:bodyPr wrap="none" lIns="51430" tIns="25715" rIns="51430" bIns="25715" rtlCol="0">
            <a:spAutoFit/>
          </a:bodyPr>
          <a:lstStyle/>
          <a:p>
            <a:pPr algn="ctr" defTabSz="514295"/>
            <a:r>
              <a:rPr lang="en-US" altLang="zh-TW" sz="1100" b="1" dirty="0" smtClean="0">
                <a:solidFill>
                  <a:prstClr val="black">
                    <a:lumMod val="75000"/>
                    <a:lumOff val="25000"/>
                  </a:prstClr>
                </a:solidFill>
                <a:ea typeface="Apple LiGothic" pitchFamily="2" charset="-120"/>
              </a:rPr>
              <a:t>+</a:t>
            </a:r>
            <a:endParaRPr lang="en-US" sz="1100" b="1" dirty="0">
              <a:solidFill>
                <a:prstClr val="black">
                  <a:lumMod val="75000"/>
                  <a:lumOff val="25000"/>
                </a:prstClr>
              </a:solidFill>
              <a:ea typeface="Apple LiGothic" pitchFamily="2" charset="-120"/>
            </a:endParaRPr>
          </a:p>
        </p:txBody>
      </p:sp>
      <p:sp>
        <p:nvSpPr>
          <p:cNvPr id="23" name="TextBox 22"/>
          <p:cNvSpPr txBox="1"/>
          <p:nvPr/>
        </p:nvSpPr>
        <p:spPr>
          <a:xfrm>
            <a:off x="6048645" y="4755677"/>
            <a:ext cx="174397" cy="221209"/>
          </a:xfrm>
          <a:prstGeom prst="rect">
            <a:avLst/>
          </a:prstGeom>
          <a:noFill/>
        </p:spPr>
        <p:txBody>
          <a:bodyPr wrap="none" lIns="51430" tIns="25715" rIns="51430" bIns="25715" rtlCol="0">
            <a:spAutoFit/>
          </a:bodyPr>
          <a:lstStyle/>
          <a:p>
            <a:pPr algn="ctr" defTabSz="514295"/>
            <a:r>
              <a:rPr lang="en-US" altLang="zh-TW" sz="1100" b="1" dirty="0" smtClean="0">
                <a:solidFill>
                  <a:prstClr val="black">
                    <a:lumMod val="75000"/>
                    <a:lumOff val="25000"/>
                  </a:prstClr>
                </a:solidFill>
                <a:ea typeface="Apple LiGothic" pitchFamily="2" charset="-120"/>
              </a:rPr>
              <a:t>+</a:t>
            </a:r>
            <a:endParaRPr lang="en-US" sz="1100" b="1" dirty="0">
              <a:solidFill>
                <a:prstClr val="black">
                  <a:lumMod val="75000"/>
                  <a:lumOff val="25000"/>
                </a:prstClr>
              </a:solidFill>
              <a:ea typeface="Apple LiGothic" pitchFamily="2" charset="-120"/>
            </a:endParaRPr>
          </a:p>
        </p:txBody>
      </p:sp>
      <p:pic>
        <p:nvPicPr>
          <p:cNvPr id="8194" name="Picture 2" descr="T:\Field Training\Field Training\North America\NA_ENGLISH\B5 update\images\Base-10-BV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356" y="2185024"/>
            <a:ext cx="7265300" cy="23502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073609" y="4994729"/>
            <a:ext cx="2070519" cy="161583"/>
          </a:xfrm>
          <a:prstGeom prst="rect">
            <a:avLst/>
          </a:prstGeom>
          <a:noFill/>
        </p:spPr>
        <p:txBody>
          <a:bodyPr wrap="none" lIns="68580" tIns="34290" rIns="68580" bIns="34290" rtlCol="0">
            <a:spAutoFit/>
          </a:bodyPr>
          <a:lstStyle/>
          <a:p>
            <a:r>
              <a:rPr lang="en-US" sz="600" dirty="0">
                <a:solidFill>
                  <a:prstClr val="black"/>
                </a:solidFill>
                <a:ea typeface="Apple LiGothic" pitchFamily="2" charset="-120"/>
              </a:rPr>
              <a:t>BV and IBV banks on this slide display weekly volume accruals</a:t>
            </a:r>
          </a:p>
        </p:txBody>
      </p:sp>
    </p:spTree>
    <p:extLst>
      <p:ext uri="{BB962C8B-B14F-4D97-AF65-F5344CB8AC3E}">
        <p14:creationId xmlns:p14="http://schemas.microsoft.com/office/powerpoint/2010/main" val="130247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8194"/>
                                        </p:tgtEl>
                                        <p:attrNameLst>
                                          <p:attrName>style.visibility</p:attrName>
                                        </p:attrNameLst>
                                      </p:cBhvr>
                                      <p:to>
                                        <p:strVal val="visible"/>
                                      </p:to>
                                    </p:set>
                                    <p:animEffect transition="in" filter="wipe(down)">
                                      <p:cBhvr>
                                        <p:cTn id="39" dur="1000"/>
                                        <p:tgtEl>
                                          <p:spTgt spid="8194"/>
                                        </p:tgtEl>
                                      </p:cBhvr>
                                    </p:animEffec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8" grpId="0"/>
      <p:bldP spid="19" grpId="0"/>
      <p:bldP spid="20" grpId="0"/>
      <p:bldP spid="21" grpId="0"/>
      <p:bldP spid="22" grpId="0"/>
      <p:bldP spid="2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24" name="Picture 7" descr="T:\Field Training\Field Training\North America\NA_ENGLISH\B5 update\images\Base-10-BDC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939" y="1771650"/>
            <a:ext cx="7281377" cy="32861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75"/>
          <p:cNvSpPr txBox="1">
            <a:spLocks noChangeArrowheads="1"/>
          </p:cNvSpPr>
          <p:nvPr>
            <p:custDataLst>
              <p:tags r:id="rId1"/>
            </p:custDataLst>
          </p:nvPr>
        </p:nvSpPr>
        <p:spPr bwMode="auto">
          <a:xfrm>
            <a:off x="2554358" y="485781"/>
            <a:ext cx="6508242" cy="546186"/>
          </a:xfrm>
          <a:prstGeom prst="rect">
            <a:avLst/>
          </a:prstGeom>
          <a:noFill/>
          <a:ln w="9525">
            <a:noFill/>
            <a:miter lim="800000"/>
            <a:headEnd/>
            <a:tailEnd/>
          </a:ln>
          <a:effectLst/>
        </p:spPr>
        <p:txBody>
          <a:bodyPr wrap="square" lIns="68463" tIns="34232" rIns="68463" bIns="34232">
            <a:spAutoFit/>
          </a:bodyPr>
          <a:lstStyle/>
          <a:p>
            <a:pPr marL="175913" indent="-175913" algn="r" defTabSz="342307">
              <a:defRPr/>
            </a:pPr>
            <a:r>
              <a:rPr lang="zh-TW" altLang="en-US" sz="1600" b="1" dirty="0">
                <a:solidFill>
                  <a:prstClr val="black"/>
                </a:solidFill>
                <a:ea typeface="Apple LiGothic" pitchFamily="2" charset="-120"/>
              </a:rPr>
              <a:t>佣金</a:t>
            </a:r>
            <a:r>
              <a:rPr lang="en-US" sz="1600" b="1" dirty="0">
                <a:solidFill>
                  <a:prstClr val="black"/>
                </a:solidFill>
                <a:ea typeface="Apple LiGothic" pitchFamily="2" charset="-120"/>
              </a:rPr>
              <a:t> = </a:t>
            </a:r>
            <a:r>
              <a:rPr lang="zh-TW" altLang="en-US" sz="1600" b="1" dirty="0">
                <a:solidFill>
                  <a:prstClr val="black"/>
                </a:solidFill>
                <a:ea typeface="Apple LiGothic" pitchFamily="2" charset="-120"/>
              </a:rPr>
              <a:t>每月</a:t>
            </a:r>
            <a:r>
              <a:rPr lang="en-US" altLang="zh-TW" sz="1600" b="1" dirty="0">
                <a:solidFill>
                  <a:prstClr val="black"/>
                </a:solidFill>
                <a:ea typeface="Apple LiGothic" pitchFamily="2" charset="-120"/>
                <a:cs typeface="Arial" panose="020B0604020202020204" pitchFamily="34" charset="0"/>
              </a:rPr>
              <a:t>HK</a:t>
            </a:r>
            <a:r>
              <a:rPr lang="en-US" sz="1600" b="1" dirty="0">
                <a:solidFill>
                  <a:prstClr val="black"/>
                </a:solidFill>
                <a:ea typeface="Apple LiGothic" pitchFamily="2" charset="-120"/>
                <a:cs typeface="Arial" panose="020B0604020202020204" pitchFamily="34" charset="0"/>
              </a:rPr>
              <a:t>$64</a:t>
            </a:r>
            <a:r>
              <a:rPr lang="en-US" altLang="zh-TW" sz="1600" b="1" dirty="0">
                <a:solidFill>
                  <a:prstClr val="black"/>
                </a:solidFill>
                <a:ea typeface="Apple LiGothic" pitchFamily="2" charset="-120"/>
                <a:cs typeface="Arial" panose="020B0604020202020204" pitchFamily="34" charset="0"/>
              </a:rPr>
              <a:t>,4</a:t>
            </a:r>
            <a:r>
              <a:rPr lang="en-US" sz="1600" b="1" dirty="0">
                <a:solidFill>
                  <a:prstClr val="black"/>
                </a:solidFill>
                <a:ea typeface="Apple LiGothic" pitchFamily="2" charset="-120"/>
                <a:cs typeface="Arial" panose="020B0604020202020204" pitchFamily="34" charset="0"/>
              </a:rPr>
              <a:t>00 </a:t>
            </a:r>
            <a:r>
              <a:rPr lang="en-US" sz="1600" b="1" dirty="0">
                <a:solidFill>
                  <a:srgbClr val="C12D22"/>
                </a:solidFill>
                <a:ea typeface="Apple LiGothic" pitchFamily="2" charset="-120"/>
                <a:cs typeface="Arial" panose="020B0604020202020204" pitchFamily="34" charset="0"/>
              </a:rPr>
              <a:t>(BV)</a:t>
            </a:r>
            <a:r>
              <a:rPr lang="zh-TW" altLang="en-US" sz="1600" b="1" dirty="0">
                <a:solidFill>
                  <a:srgbClr val="C12D22"/>
                </a:solidFill>
                <a:ea typeface="Apple LiGothic" pitchFamily="2" charset="-120"/>
                <a:cs typeface="Arial" panose="020B0604020202020204" pitchFamily="34" charset="0"/>
              </a:rPr>
              <a:t>及每月</a:t>
            </a:r>
            <a:r>
              <a:rPr lang="en-US" sz="1600" b="1" dirty="0">
                <a:solidFill>
                  <a:prstClr val="black"/>
                </a:solidFill>
                <a:ea typeface="Apple LiGothic" pitchFamily="2" charset="-120"/>
                <a:cs typeface="Arial" panose="020B0604020202020204" pitchFamily="34" charset="0"/>
              </a:rPr>
              <a:t> HK$4</a:t>
            </a:r>
            <a:r>
              <a:rPr lang="en-US" altLang="zh-TW" sz="1600" b="1" dirty="0">
                <a:solidFill>
                  <a:prstClr val="black"/>
                </a:solidFill>
                <a:ea typeface="Apple LiGothic" pitchFamily="2" charset="-120"/>
                <a:cs typeface="Arial" panose="020B0604020202020204" pitchFamily="34" charset="0"/>
              </a:rPr>
              <a:t>6</a:t>
            </a:r>
            <a:r>
              <a:rPr lang="en-US" sz="1600" b="1" dirty="0">
                <a:solidFill>
                  <a:prstClr val="black"/>
                </a:solidFill>
                <a:ea typeface="Apple LiGothic" pitchFamily="2" charset="-120"/>
                <a:cs typeface="Arial" panose="020B0604020202020204" pitchFamily="34" charset="0"/>
              </a:rPr>
              <a:t>,000 </a:t>
            </a:r>
            <a:r>
              <a:rPr lang="en-US" sz="1600" b="1" dirty="0">
                <a:solidFill>
                  <a:srgbClr val="00B050"/>
                </a:solidFill>
                <a:ea typeface="Apple LiGothic" pitchFamily="2" charset="-120"/>
                <a:cs typeface="Arial" panose="020B0604020202020204" pitchFamily="34" charset="0"/>
              </a:rPr>
              <a:t>(IBV)</a:t>
            </a:r>
          </a:p>
          <a:p>
            <a:pPr marL="175913" indent="-175913" algn="r" defTabSz="342307">
              <a:defRPr/>
            </a:pPr>
            <a:r>
              <a:rPr lang="en-US" sz="1500" b="1" dirty="0" smtClean="0">
                <a:solidFill>
                  <a:prstClr val="black"/>
                </a:solidFill>
                <a:ea typeface="Apple LiGothic" pitchFamily="2" charset="-120"/>
              </a:rPr>
              <a:t>Commissions </a:t>
            </a:r>
            <a:r>
              <a:rPr lang="en-US" sz="1500" b="1" dirty="0">
                <a:solidFill>
                  <a:prstClr val="black"/>
                </a:solidFill>
                <a:ea typeface="Apple LiGothic" pitchFamily="2" charset="-120"/>
              </a:rPr>
              <a:t>= HK$64,400 monthly </a:t>
            </a:r>
            <a:r>
              <a:rPr lang="en-US" sz="1500" b="1" dirty="0">
                <a:solidFill>
                  <a:srgbClr val="C12D22"/>
                </a:solidFill>
                <a:ea typeface="Apple LiGothic" pitchFamily="2" charset="-120"/>
              </a:rPr>
              <a:t>(BV) </a:t>
            </a:r>
            <a:r>
              <a:rPr lang="en-US" sz="1500" b="1" dirty="0">
                <a:solidFill>
                  <a:prstClr val="black"/>
                </a:solidFill>
                <a:ea typeface="Apple LiGothic" pitchFamily="2" charset="-120"/>
              </a:rPr>
              <a:t>and HK$46,000 monthly </a:t>
            </a:r>
            <a:r>
              <a:rPr lang="en-US" sz="1500" b="1" dirty="0">
                <a:solidFill>
                  <a:srgbClr val="00B050"/>
                </a:solidFill>
                <a:ea typeface="Apple LiGothic" pitchFamily="2" charset="-120"/>
              </a:rPr>
              <a:t>(IBV)</a:t>
            </a:r>
          </a:p>
        </p:txBody>
      </p:sp>
      <p:sp>
        <p:nvSpPr>
          <p:cNvPr id="13" name="TextBox 12"/>
          <p:cNvSpPr txBox="1"/>
          <p:nvPr/>
        </p:nvSpPr>
        <p:spPr>
          <a:xfrm>
            <a:off x="5911554" y="1165085"/>
            <a:ext cx="3151046" cy="1157634"/>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900"/>
              </a:spcAft>
            </a:pPr>
            <a:r>
              <a:rPr lang="zh-TW" altLang="en-US" dirty="0" smtClean="0">
                <a:ln w="3175">
                  <a:solidFill>
                    <a:prstClr val="white"/>
                  </a:solidFill>
                </a:ln>
                <a:solidFill>
                  <a:prstClr val="white"/>
                </a:solidFill>
                <a:ea typeface="Apple LiGothic" pitchFamily="2" charset="-120"/>
                <a:cs typeface="Arial" panose="020B0604020202020204" pitchFamily="34" charset="0"/>
              </a:rPr>
              <a:t>每</a:t>
            </a:r>
            <a:r>
              <a:rPr lang="zh-TW" altLang="en-US" dirty="0" smtClean="0">
                <a:ln w="3175">
                  <a:solidFill>
                    <a:prstClr val="white"/>
                  </a:solidFill>
                </a:ln>
                <a:solidFill>
                  <a:prstClr val="white"/>
                </a:solidFill>
                <a:ea typeface="Apple LiGothic" pitchFamily="2" charset="-120"/>
                <a:cs typeface="Tahoma" panose="020B0604030504040204" pitchFamily="34" charset="0"/>
              </a:rPr>
              <a:t>個</a:t>
            </a:r>
            <a:r>
              <a:rPr lang="zh-TW" altLang="en-US" dirty="0">
                <a:ln w="3175">
                  <a:solidFill>
                    <a:prstClr val="white"/>
                  </a:solidFill>
                </a:ln>
                <a:solidFill>
                  <a:prstClr val="white"/>
                </a:solidFill>
                <a:ea typeface="Apple LiGothic" pitchFamily="2" charset="-120"/>
                <a:cs typeface="Tahoma" panose="020B0604030504040204" pitchFamily="34" charset="0"/>
              </a:rPr>
              <a:t>週期你可由</a:t>
            </a:r>
            <a:r>
              <a:rPr lang="en-US" altLang="zh-TW" dirty="0">
                <a:ln w="3175">
                  <a:solidFill>
                    <a:prstClr val="white"/>
                  </a:solidFill>
                </a:ln>
                <a:solidFill>
                  <a:prstClr val="white"/>
                </a:solidFill>
                <a:ea typeface="Apple LiGothic" pitchFamily="2" charset="-120"/>
                <a:cs typeface="Tahoma" panose="020B0604030504040204" pitchFamily="34" charset="0"/>
              </a:rPr>
              <a:t>BV</a:t>
            </a:r>
            <a:r>
              <a:rPr lang="zh-TW" altLang="en-US" dirty="0">
                <a:ln w="3175">
                  <a:solidFill>
                    <a:prstClr val="white"/>
                  </a:solidFill>
                </a:ln>
                <a:solidFill>
                  <a:prstClr val="white"/>
                </a:solidFill>
                <a:ea typeface="Apple LiGothic" pitchFamily="2" charset="-120"/>
                <a:cs typeface="Tahoma" panose="020B0604030504040204" pitchFamily="34" charset="0"/>
              </a:rPr>
              <a:t>賺取</a:t>
            </a:r>
            <a:r>
              <a:rPr lang="en-US" altLang="zh-TW" dirty="0">
                <a:ln w="3175">
                  <a:solidFill>
                    <a:prstClr val="white"/>
                  </a:solidFill>
                </a:ln>
                <a:solidFill>
                  <a:prstClr val="white"/>
                </a:solidFill>
                <a:ea typeface="Apple LiGothic" pitchFamily="2" charset="-120"/>
                <a:cs typeface="Tahoma" panose="020B0604030504040204" pitchFamily="34" charset="0"/>
              </a:rPr>
              <a:t>$16,100</a:t>
            </a:r>
            <a:r>
              <a:rPr lang="zh-TW" altLang="en-US" dirty="0">
                <a:ln w="3175">
                  <a:solidFill>
                    <a:prstClr val="white"/>
                  </a:solidFill>
                </a:ln>
                <a:solidFill>
                  <a:prstClr val="white"/>
                </a:solidFill>
                <a:ea typeface="Apple LiGothic" pitchFamily="2" charset="-120"/>
                <a:cs typeface="Tahoma" panose="020B0604030504040204" pitchFamily="34" charset="0"/>
              </a:rPr>
              <a:t>及每個週期由</a:t>
            </a:r>
            <a:r>
              <a:rPr lang="en-US" altLang="zh-TW" dirty="0">
                <a:ln w="3175">
                  <a:solidFill>
                    <a:prstClr val="white"/>
                  </a:solidFill>
                </a:ln>
                <a:solidFill>
                  <a:prstClr val="white"/>
                </a:solidFill>
                <a:ea typeface="Apple LiGothic" pitchFamily="2" charset="-120"/>
                <a:cs typeface="Tahoma" panose="020B0604030504040204" pitchFamily="34" charset="0"/>
              </a:rPr>
              <a:t>IBV</a:t>
            </a:r>
            <a:r>
              <a:rPr lang="zh-TW" altLang="en-US" dirty="0">
                <a:ln w="3175">
                  <a:solidFill>
                    <a:prstClr val="white"/>
                  </a:solidFill>
                </a:ln>
                <a:solidFill>
                  <a:prstClr val="white"/>
                </a:solidFill>
                <a:ea typeface="Apple LiGothic" pitchFamily="2" charset="-120"/>
                <a:cs typeface="Tahoma" panose="020B0604030504040204" pitchFamily="34" charset="0"/>
              </a:rPr>
              <a:t>賺取</a:t>
            </a:r>
            <a:r>
              <a:rPr lang="en-US" altLang="zh-TW" dirty="0">
                <a:ln w="3175">
                  <a:solidFill>
                    <a:prstClr val="white"/>
                  </a:solidFill>
                </a:ln>
                <a:solidFill>
                  <a:prstClr val="white"/>
                </a:solidFill>
                <a:ea typeface="Apple LiGothic" pitchFamily="2" charset="-120"/>
                <a:cs typeface="Tahoma" panose="020B0604030504040204" pitchFamily="34" charset="0"/>
              </a:rPr>
              <a:t>$11,500</a:t>
            </a:r>
          </a:p>
          <a:p>
            <a:pPr defTabSz="684629">
              <a:spcAft>
                <a:spcPts val="900"/>
              </a:spcAft>
            </a:pPr>
            <a:r>
              <a:rPr lang="en-US" altLang="zh-TW" dirty="0" smtClean="0">
                <a:ln w="3175">
                  <a:solidFill>
                    <a:prstClr val="white"/>
                  </a:solidFill>
                </a:ln>
                <a:solidFill>
                  <a:prstClr val="white"/>
                </a:solidFill>
                <a:ea typeface="Apple LiGothic" pitchFamily="2" charset="-120"/>
                <a:cs typeface="Tahoma" panose="020B0604030504040204" pitchFamily="34" charset="0"/>
              </a:rPr>
              <a:t>Y</a:t>
            </a:r>
            <a:r>
              <a:rPr lang="en-US" dirty="0" smtClean="0">
                <a:ln w="3175">
                  <a:solidFill>
                    <a:prstClr val="white"/>
                  </a:solidFill>
                </a:ln>
                <a:solidFill>
                  <a:prstClr val="white"/>
                </a:solidFill>
                <a:ea typeface="Apple LiGothic" pitchFamily="2" charset="-120"/>
                <a:cs typeface="Tahoma" panose="020B0604030504040204" pitchFamily="34" charset="0"/>
              </a:rPr>
              <a:t>ou </a:t>
            </a:r>
            <a:r>
              <a:rPr lang="en-US" dirty="0">
                <a:ln w="3175">
                  <a:solidFill>
                    <a:prstClr val="white"/>
                  </a:solidFill>
                </a:ln>
                <a:solidFill>
                  <a:prstClr val="white"/>
                </a:solidFill>
                <a:ea typeface="Apple LiGothic" pitchFamily="2" charset="-120"/>
                <a:cs typeface="Tahoma" panose="020B0604030504040204" pitchFamily="34" charset="0"/>
              </a:rPr>
              <a:t>should earn HK$16,100 weekly (BV) and HK$11,500 weekly (IBV)</a:t>
            </a:r>
          </a:p>
        </p:txBody>
      </p:sp>
      <p:sp>
        <p:nvSpPr>
          <p:cNvPr id="16" name="Title 2"/>
          <p:cNvSpPr txBox="1">
            <a:spLocks/>
          </p:cNvSpPr>
          <p:nvPr/>
        </p:nvSpPr>
        <p:spPr>
          <a:xfrm>
            <a:off x="893991" y="0"/>
            <a:ext cx="8250009" cy="643617"/>
          </a:xfrm>
          <a:prstGeom prst="rect">
            <a:avLst/>
          </a:prstGeom>
        </p:spPr>
        <p:txBody>
          <a:bodyPr lIns="68463" tIns="34232" rIns="68463" bIns="34232"/>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zh-TW" altLang="en-US" sz="2000" cap="all" dirty="0">
                <a:ln>
                  <a:solidFill>
                    <a:srgbClr val="443988"/>
                  </a:solidFill>
                </a:ln>
                <a:solidFill>
                  <a:srgbClr val="443988"/>
                </a:solidFill>
                <a:latin typeface="+mn-lt"/>
                <a:ea typeface="Apple LiGothic" pitchFamily="2" charset="-120"/>
              </a:rPr>
              <a:t>組織完成購物年金及基本</a:t>
            </a:r>
            <a:r>
              <a:rPr lang="en-US" altLang="zh-TW" sz="2000" cap="all" dirty="0">
                <a:ln>
                  <a:solidFill>
                    <a:srgbClr val="443988"/>
                  </a:solidFill>
                </a:ln>
                <a:solidFill>
                  <a:srgbClr val="443988"/>
                </a:solidFill>
                <a:latin typeface="+mn-lt"/>
                <a:ea typeface="Apple LiGothic" pitchFamily="2" charset="-120"/>
              </a:rPr>
              <a:t>10</a:t>
            </a:r>
            <a:r>
              <a:rPr lang="zh-TW" altLang="en-US" sz="2000" cap="all" dirty="0">
                <a:ln>
                  <a:solidFill>
                    <a:srgbClr val="443988"/>
                  </a:solidFill>
                </a:ln>
                <a:solidFill>
                  <a:srgbClr val="443988"/>
                </a:solidFill>
                <a:latin typeface="+mn-lt"/>
                <a:ea typeface="Apple LiGothic" pitchFamily="2" charset="-120"/>
              </a:rPr>
              <a:t>顧</a:t>
            </a:r>
            <a:r>
              <a:rPr lang="zh-TW" altLang="en-US" sz="2000" cap="all" dirty="0" smtClean="0">
                <a:ln>
                  <a:solidFill>
                    <a:srgbClr val="443988"/>
                  </a:solidFill>
                </a:ln>
                <a:solidFill>
                  <a:srgbClr val="443988"/>
                </a:solidFill>
                <a:latin typeface="+mn-lt"/>
                <a:ea typeface="Apple LiGothic" pitchFamily="2" charset="-120"/>
              </a:rPr>
              <a:t>客</a:t>
            </a:r>
            <a:endParaRPr lang="en-US" sz="2100" cap="all" dirty="0" smtClean="0">
              <a:ln>
                <a:solidFill>
                  <a:srgbClr val="443988"/>
                </a:solidFill>
              </a:ln>
              <a:solidFill>
                <a:srgbClr val="443988"/>
              </a:solidFill>
              <a:latin typeface="+mn-lt"/>
              <a:ea typeface="Apple LiGothic" pitchFamily="2" charset="-120"/>
            </a:endParaRPr>
          </a:p>
          <a:p>
            <a:pPr algn="r"/>
            <a:r>
              <a:rPr lang="en-US" sz="1800" cap="all" dirty="0" smtClean="0">
                <a:ln>
                  <a:solidFill>
                    <a:srgbClr val="443988"/>
                  </a:solidFill>
                </a:ln>
                <a:solidFill>
                  <a:srgbClr val="443988"/>
                </a:solidFill>
                <a:latin typeface="+mn-lt"/>
                <a:ea typeface="Apple LiGothic" pitchFamily="2" charset="-120"/>
              </a:rPr>
              <a:t>Organization </a:t>
            </a:r>
            <a:r>
              <a:rPr lang="en-US" sz="1800" cap="all" dirty="0">
                <a:ln>
                  <a:solidFill>
                    <a:srgbClr val="443988"/>
                  </a:solidFill>
                </a:ln>
                <a:solidFill>
                  <a:srgbClr val="443988"/>
                </a:solidFill>
                <a:latin typeface="+mn-lt"/>
                <a:ea typeface="Apple LiGothic" pitchFamily="2" charset="-120"/>
              </a:rPr>
              <a:t>Satisfying the Shopping </a:t>
            </a:r>
            <a:r>
              <a:rPr lang="en-US" sz="1800" cap="all" dirty="0" smtClean="0">
                <a:ln>
                  <a:solidFill>
                    <a:srgbClr val="443988"/>
                  </a:solidFill>
                </a:ln>
                <a:solidFill>
                  <a:srgbClr val="443988"/>
                </a:solidFill>
                <a:latin typeface="+mn-lt"/>
                <a:ea typeface="Apple LiGothic" pitchFamily="2" charset="-120"/>
              </a:rPr>
              <a:t>Annuity</a:t>
            </a:r>
            <a:r>
              <a:rPr lang="en-US" sz="1800" dirty="0" smtClean="0">
                <a:ln w="3175">
                  <a:noFill/>
                </a:ln>
                <a:solidFill>
                  <a:srgbClr val="443988"/>
                </a:solidFill>
                <a:latin typeface="+mn-lt"/>
                <a:ea typeface="Apple LiGothic" pitchFamily="2" charset="-120"/>
              </a:rPr>
              <a:t>™</a:t>
            </a:r>
            <a:r>
              <a:rPr lang="en-US" sz="1800" cap="all" dirty="0" smtClean="0">
                <a:ln>
                  <a:solidFill>
                    <a:srgbClr val="443988"/>
                  </a:solidFill>
                </a:ln>
                <a:solidFill>
                  <a:srgbClr val="443988"/>
                </a:solidFill>
                <a:latin typeface="+mn-lt"/>
                <a:ea typeface="Apple LiGothic" pitchFamily="2" charset="-120"/>
              </a:rPr>
              <a:t> </a:t>
            </a:r>
            <a:r>
              <a:rPr lang="en-US" sz="1800" cap="all" dirty="0">
                <a:ln>
                  <a:solidFill>
                    <a:srgbClr val="443988"/>
                  </a:solidFill>
                </a:ln>
                <a:solidFill>
                  <a:srgbClr val="443988"/>
                </a:solidFill>
                <a:latin typeface="+mn-lt"/>
                <a:ea typeface="Apple LiGothic" pitchFamily="2" charset="-120"/>
              </a:rPr>
              <a:t>and base 10</a:t>
            </a:r>
          </a:p>
        </p:txBody>
      </p:sp>
      <p:sp>
        <p:nvSpPr>
          <p:cNvPr id="17" name="TextBox 16"/>
          <p:cNvSpPr txBox="1"/>
          <p:nvPr/>
        </p:nvSpPr>
        <p:spPr>
          <a:xfrm>
            <a:off x="95250" y="507539"/>
            <a:ext cx="3209925" cy="2528222"/>
          </a:xfrm>
          <a:prstGeom prst="roundRect">
            <a:avLst/>
          </a:prstGeom>
          <a:solidFill>
            <a:schemeClr val="accent2">
              <a:lumMod val="75000"/>
            </a:schemeClr>
          </a:solidFill>
          <a:ln>
            <a:noFill/>
          </a:ln>
        </p:spPr>
        <p:txBody>
          <a:bodyPr wrap="square" lIns="68463" tIns="34232" rIns="68463" bIns="34232" rtlCol="0">
            <a:spAutoFit/>
          </a:bodyPr>
          <a:lstStyle/>
          <a:p>
            <a:pPr defTabSz="912838"/>
            <a:r>
              <a:rPr lang="zh-TW" altLang="en-US" sz="1200" dirty="0">
                <a:ln w="3175">
                  <a:solidFill>
                    <a:prstClr val="white"/>
                  </a:solidFill>
                </a:ln>
                <a:solidFill>
                  <a:prstClr val="white"/>
                </a:solidFill>
                <a:ea typeface="Apple LiGothic" pitchFamily="2" charset="-120"/>
                <a:cs typeface="Arial" panose="020B0604020202020204" pitchFamily="34" charset="0"/>
              </a:rPr>
              <a:t>購物年金</a:t>
            </a:r>
            <a:r>
              <a:rPr lang="en-US" sz="1200" dirty="0">
                <a:ln w="3175">
                  <a:solidFill>
                    <a:prstClr val="white"/>
                  </a:solidFill>
                </a:ln>
                <a:solidFill>
                  <a:prstClr val="white"/>
                </a:solidFill>
                <a:ea typeface="Apple LiGothic" pitchFamily="2" charset="-120"/>
                <a:cs typeface="Arial" panose="020B0604020202020204" pitchFamily="34" charset="0"/>
              </a:rPr>
              <a:t/>
            </a:r>
            <a:br>
              <a:rPr lang="en-US" sz="1200" dirty="0">
                <a:ln w="3175">
                  <a:solidFill>
                    <a:prstClr val="white"/>
                  </a:solidFill>
                </a:ln>
                <a:solidFill>
                  <a:prstClr val="white"/>
                </a:solidFill>
                <a:ea typeface="Apple LiGothic" pitchFamily="2" charset="-120"/>
                <a:cs typeface="Arial" panose="020B0604020202020204" pitchFamily="34" charset="0"/>
              </a:rPr>
            </a:br>
            <a:r>
              <a:rPr lang="zh-TW" altLang="en-US" sz="1200" dirty="0">
                <a:ln w="3175">
                  <a:solidFill>
                    <a:prstClr val="white"/>
                  </a:solidFill>
                </a:ln>
                <a:solidFill>
                  <a:prstClr val="white"/>
                </a:solidFill>
                <a:ea typeface="Apple LiGothic" pitchFamily="2" charset="-120"/>
                <a:cs typeface="Arial" panose="020B0604020202020204" pitchFamily="34" charset="0"/>
              </a:rPr>
              <a:t>每位超連鎖店主每月</a:t>
            </a:r>
            <a:r>
              <a:rPr lang="en-US" altLang="zh-TW" sz="1200" dirty="0">
                <a:ln w="3175">
                  <a:solidFill>
                    <a:prstClr val="white"/>
                  </a:solidFill>
                </a:ln>
                <a:solidFill>
                  <a:prstClr val="white"/>
                </a:solidFill>
                <a:ea typeface="Apple LiGothic" pitchFamily="2" charset="-120"/>
                <a:cs typeface="Arial" panose="020B0604020202020204" pitchFamily="34" charset="0"/>
              </a:rPr>
              <a:t>500 BV + 200 IBV </a:t>
            </a:r>
          </a:p>
          <a:p>
            <a:pPr defTabSz="912838"/>
            <a:r>
              <a:rPr lang="zh-TW" altLang="en-US" sz="1200" dirty="0">
                <a:ln w="3175">
                  <a:solidFill>
                    <a:prstClr val="white"/>
                  </a:solidFill>
                </a:ln>
                <a:solidFill>
                  <a:prstClr val="white"/>
                </a:solidFill>
                <a:ea typeface="Apple LiGothic" pitchFamily="2" charset="-120"/>
                <a:cs typeface="Arial" panose="020B0604020202020204" pitchFamily="34" charset="0"/>
              </a:rPr>
              <a:t>基本</a:t>
            </a:r>
            <a:r>
              <a:rPr lang="en-US" altLang="zh-TW" sz="1200" dirty="0">
                <a:ln w="3175">
                  <a:solidFill>
                    <a:prstClr val="white"/>
                  </a:solidFill>
                </a:ln>
                <a:solidFill>
                  <a:prstClr val="white"/>
                </a:solidFill>
                <a:ea typeface="Apple LiGothic" pitchFamily="2" charset="-120"/>
                <a:cs typeface="Arial" panose="020B0604020202020204" pitchFamily="34" charset="0"/>
              </a:rPr>
              <a:t>10</a:t>
            </a:r>
            <a:r>
              <a:rPr lang="zh-TW" altLang="en-US" sz="1200" dirty="0">
                <a:ln w="3175">
                  <a:solidFill>
                    <a:prstClr val="white"/>
                  </a:solidFill>
                </a:ln>
                <a:solidFill>
                  <a:prstClr val="white"/>
                </a:solidFill>
                <a:ea typeface="Apple LiGothic" pitchFamily="2" charset="-120"/>
                <a:cs typeface="Arial" panose="020B0604020202020204" pitchFamily="34" charset="0"/>
              </a:rPr>
              <a:t>顧客</a:t>
            </a:r>
            <a:br>
              <a:rPr lang="zh-TW" altLang="en-US" sz="1200" dirty="0">
                <a:ln w="3175">
                  <a:solidFill>
                    <a:prstClr val="white"/>
                  </a:solidFill>
                </a:ln>
                <a:solidFill>
                  <a:prstClr val="white"/>
                </a:solidFill>
                <a:ea typeface="Apple LiGothic" pitchFamily="2" charset="-120"/>
                <a:cs typeface="Arial" panose="020B0604020202020204" pitchFamily="34" charset="0"/>
              </a:rPr>
            </a:br>
            <a:r>
              <a:rPr lang="zh-TW" altLang="en-US" sz="1200" dirty="0">
                <a:ln w="3175">
                  <a:solidFill>
                    <a:prstClr val="white"/>
                  </a:solidFill>
                </a:ln>
                <a:solidFill>
                  <a:prstClr val="white"/>
                </a:solidFill>
                <a:ea typeface="Apple LiGothic" pitchFamily="2" charset="-120"/>
                <a:cs typeface="Arial" panose="020B0604020202020204" pitchFamily="34" charset="0"/>
              </a:rPr>
              <a:t>每位超連鎖店主的</a:t>
            </a:r>
            <a:r>
              <a:rPr lang="en-US" altLang="zh-TW" sz="1200" dirty="0">
                <a:ln w="3175">
                  <a:solidFill>
                    <a:prstClr val="white"/>
                  </a:solidFill>
                </a:ln>
                <a:solidFill>
                  <a:prstClr val="white"/>
                </a:solidFill>
                <a:ea typeface="Apple LiGothic" pitchFamily="2" charset="-120"/>
                <a:cs typeface="Arial" panose="020B0604020202020204" pitchFamily="34" charset="0"/>
              </a:rPr>
              <a:t>10</a:t>
            </a:r>
            <a:r>
              <a:rPr lang="zh-TW" altLang="en-US" sz="1200" dirty="0">
                <a:ln w="3175">
                  <a:solidFill>
                    <a:prstClr val="white"/>
                  </a:solidFill>
                </a:ln>
                <a:solidFill>
                  <a:prstClr val="white"/>
                </a:solidFill>
                <a:ea typeface="Apple LiGothic" pitchFamily="2" charset="-120"/>
                <a:cs typeface="Arial" panose="020B0604020202020204" pitchFamily="34" charset="0"/>
              </a:rPr>
              <a:t>位優惠顧客產生</a:t>
            </a:r>
          </a:p>
          <a:p>
            <a:pPr defTabSz="912838"/>
            <a:r>
              <a:rPr lang="en-US" altLang="zh-TW" sz="1200" dirty="0">
                <a:ln w="3175">
                  <a:solidFill>
                    <a:prstClr val="white"/>
                  </a:solidFill>
                </a:ln>
                <a:solidFill>
                  <a:prstClr val="white"/>
                </a:solidFill>
                <a:ea typeface="Apple LiGothic" pitchFamily="2" charset="-120"/>
                <a:cs typeface="Arial" panose="020B0604020202020204" pitchFamily="34" charset="0"/>
              </a:rPr>
              <a:t>300 BV + 200 IBV </a:t>
            </a:r>
          </a:p>
          <a:p>
            <a:pPr defTabSz="912838"/>
            <a:r>
              <a:rPr lang="zh-TW" altLang="en-US" sz="1200" dirty="0">
                <a:ln w="3175">
                  <a:solidFill>
                    <a:prstClr val="white"/>
                  </a:solidFill>
                </a:ln>
                <a:solidFill>
                  <a:prstClr val="white"/>
                </a:solidFill>
                <a:ea typeface="Apple LiGothic" pitchFamily="2" charset="-120"/>
                <a:cs typeface="Arial" panose="020B0604020202020204" pitchFamily="34" charset="0"/>
              </a:rPr>
              <a:t>總額 </a:t>
            </a:r>
            <a:r>
              <a:rPr lang="en-US" altLang="zh-TW" sz="1200" dirty="0">
                <a:ln w="3175">
                  <a:solidFill>
                    <a:prstClr val="white"/>
                  </a:solidFill>
                </a:ln>
                <a:solidFill>
                  <a:prstClr val="white"/>
                </a:solidFill>
                <a:ea typeface="Apple LiGothic" pitchFamily="2" charset="-120"/>
                <a:cs typeface="Arial" panose="020B0604020202020204" pitchFamily="34" charset="0"/>
              </a:rPr>
              <a:t>= </a:t>
            </a:r>
            <a:r>
              <a:rPr lang="zh-TW" altLang="en-US" sz="1200" dirty="0">
                <a:ln w="3175">
                  <a:solidFill>
                    <a:prstClr val="white"/>
                  </a:solidFill>
                </a:ln>
                <a:solidFill>
                  <a:prstClr val="white"/>
                </a:solidFill>
                <a:ea typeface="Apple LiGothic" pitchFamily="2" charset="-120"/>
                <a:cs typeface="Arial" panose="020B0604020202020204" pitchFamily="34" charset="0"/>
              </a:rPr>
              <a:t>每位超連鎖店主</a:t>
            </a:r>
            <a:r>
              <a:rPr lang="en-US" altLang="zh-TW" sz="1200" dirty="0">
                <a:ln w="3175">
                  <a:solidFill>
                    <a:prstClr val="white"/>
                  </a:solidFill>
                </a:ln>
                <a:solidFill>
                  <a:prstClr val="white"/>
                </a:solidFill>
                <a:ea typeface="Apple LiGothic" pitchFamily="2" charset="-120"/>
                <a:cs typeface="Arial" panose="020B0604020202020204" pitchFamily="34" charset="0"/>
              </a:rPr>
              <a:t>800 BV + 400 IBV </a:t>
            </a:r>
          </a:p>
          <a:p>
            <a:pPr defTabSz="912838"/>
            <a:endParaRPr lang="en-US" sz="1200" dirty="0" smtClean="0">
              <a:ln w="3175">
                <a:solidFill>
                  <a:prstClr val="white"/>
                </a:solidFill>
              </a:ln>
              <a:solidFill>
                <a:prstClr val="white"/>
              </a:solidFill>
              <a:ea typeface="Apple LiGothic" pitchFamily="2" charset="-120"/>
              <a:cs typeface="Tahoma" panose="020B0604030504040204" pitchFamily="34" charset="0"/>
            </a:endParaRPr>
          </a:p>
          <a:p>
            <a:pPr defTabSz="912838"/>
            <a:r>
              <a:rPr lang="en-US" sz="1200" dirty="0" smtClean="0">
                <a:ln w="3175">
                  <a:solidFill>
                    <a:prstClr val="white"/>
                  </a:solidFill>
                </a:ln>
                <a:solidFill>
                  <a:prstClr val="white"/>
                </a:solidFill>
                <a:ea typeface="Apple LiGothic" pitchFamily="2" charset="-120"/>
                <a:cs typeface="Tahoma" panose="020B0604030504040204" pitchFamily="34" charset="0"/>
              </a:rPr>
              <a:t>Shopping </a:t>
            </a:r>
            <a:r>
              <a:rPr lang="en-US" sz="1200" dirty="0">
                <a:ln w="3175">
                  <a:solidFill>
                    <a:prstClr val="white"/>
                  </a:solidFill>
                </a:ln>
                <a:solidFill>
                  <a:prstClr val="white"/>
                </a:solidFill>
                <a:ea typeface="Apple LiGothic" pitchFamily="2" charset="-120"/>
                <a:cs typeface="Tahoma" panose="020B0604030504040204" pitchFamily="34" charset="0"/>
              </a:rPr>
              <a:t>Annuity</a:t>
            </a:r>
            <a:br>
              <a:rPr lang="en-US" sz="1200" dirty="0">
                <a:ln w="3175">
                  <a:solidFill>
                    <a:prstClr val="white"/>
                  </a:solidFill>
                </a:ln>
                <a:solidFill>
                  <a:prstClr val="white"/>
                </a:solidFill>
                <a:ea typeface="Apple LiGothic" pitchFamily="2" charset="-120"/>
                <a:cs typeface="Tahoma" panose="020B0604030504040204" pitchFamily="34" charset="0"/>
              </a:rPr>
            </a:br>
            <a:r>
              <a:rPr lang="en-US" sz="1200" dirty="0">
                <a:ln w="3175">
                  <a:solidFill>
                    <a:prstClr val="white"/>
                  </a:solidFill>
                </a:ln>
                <a:solidFill>
                  <a:prstClr val="white"/>
                </a:solidFill>
                <a:ea typeface="Apple LiGothic" pitchFamily="2" charset="-120"/>
                <a:cs typeface="Tahoma" panose="020B0604030504040204" pitchFamily="34" charset="0"/>
              </a:rPr>
              <a:t>500 BV + 200 IBV monthly per UFO</a:t>
            </a:r>
          </a:p>
          <a:p>
            <a:pPr defTabSz="684629"/>
            <a:r>
              <a:rPr lang="en-US" sz="1200" dirty="0">
                <a:ln w="3175">
                  <a:solidFill>
                    <a:prstClr val="white"/>
                  </a:solidFill>
                </a:ln>
                <a:solidFill>
                  <a:prstClr val="white"/>
                </a:solidFill>
                <a:ea typeface="Apple LiGothic" pitchFamily="2" charset="-120"/>
                <a:cs typeface="Tahoma" panose="020B0604030504040204" pitchFamily="34" charset="0"/>
              </a:rPr>
              <a:t>Base 10</a:t>
            </a:r>
            <a:br>
              <a:rPr lang="en-US" sz="1200" dirty="0">
                <a:ln w="3175">
                  <a:solidFill>
                    <a:prstClr val="white"/>
                  </a:solidFill>
                </a:ln>
                <a:solidFill>
                  <a:prstClr val="white"/>
                </a:solidFill>
                <a:ea typeface="Apple LiGothic" pitchFamily="2" charset="-120"/>
                <a:cs typeface="Tahoma" panose="020B0604030504040204" pitchFamily="34" charset="0"/>
              </a:rPr>
            </a:br>
            <a:r>
              <a:rPr lang="en-US" sz="1200" dirty="0">
                <a:ln w="3175">
                  <a:solidFill>
                    <a:prstClr val="white"/>
                  </a:solidFill>
                </a:ln>
                <a:solidFill>
                  <a:prstClr val="white"/>
                </a:solidFill>
                <a:ea typeface="Apple LiGothic" pitchFamily="2" charset="-120"/>
                <a:cs typeface="Tahoma" panose="020B0604030504040204" pitchFamily="34" charset="0"/>
              </a:rPr>
              <a:t>300 BV + 200 IBV x 10 PCs per UFO</a:t>
            </a:r>
          </a:p>
          <a:p>
            <a:pPr defTabSz="684629"/>
            <a:r>
              <a:rPr lang="en-US" sz="1200" dirty="0">
                <a:ln w="3175">
                  <a:solidFill>
                    <a:prstClr val="white"/>
                  </a:solidFill>
                </a:ln>
                <a:solidFill>
                  <a:prstClr val="white"/>
                </a:solidFill>
                <a:ea typeface="Apple LiGothic" pitchFamily="2" charset="-120"/>
                <a:cs typeface="Tahoma" panose="020B0604030504040204" pitchFamily="34" charset="0"/>
              </a:rPr>
              <a:t>Total = 800 BV + 400 IBV per UFO</a:t>
            </a:r>
          </a:p>
        </p:txBody>
      </p:sp>
      <p:sp>
        <p:nvSpPr>
          <p:cNvPr id="18" name="Text Box 176"/>
          <p:cNvSpPr txBox="1">
            <a:spLocks noChangeArrowheads="1"/>
          </p:cNvSpPr>
          <p:nvPr>
            <p:custDataLst>
              <p:tags r:id="rId2"/>
            </p:custDataLst>
          </p:nvPr>
        </p:nvSpPr>
        <p:spPr bwMode="auto">
          <a:xfrm>
            <a:off x="1533525" y="4729163"/>
            <a:ext cx="1273097"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ea typeface="Apple LiGothic" pitchFamily="2" charset="-120"/>
              </a:rPr>
              <a:t>50 UFO’s x 800 BV = </a:t>
            </a:r>
            <a:r>
              <a:rPr lang="zh-TW" altLang="en-US" sz="900" b="1" dirty="0" smtClean="0">
                <a:solidFill>
                  <a:prstClr val="black">
                    <a:lumMod val="75000"/>
                    <a:lumOff val="25000"/>
                  </a:prstClr>
                </a:solidFill>
                <a:ea typeface="Apple LiGothic" pitchFamily="2" charset="-120"/>
              </a:rPr>
              <a:t>每月</a:t>
            </a:r>
            <a:r>
              <a:rPr lang="en-US" sz="900" b="1" dirty="0" smtClean="0">
                <a:solidFill>
                  <a:prstClr val="black">
                    <a:lumMod val="75000"/>
                    <a:lumOff val="25000"/>
                  </a:prstClr>
                </a:solidFill>
                <a:ea typeface="Apple LiGothic" pitchFamily="2" charset="-120"/>
              </a:rPr>
              <a:t>40,000 </a:t>
            </a:r>
            <a:r>
              <a:rPr lang="en-US" sz="900" b="1" dirty="0">
                <a:solidFill>
                  <a:prstClr val="black">
                    <a:lumMod val="75000"/>
                    <a:lumOff val="25000"/>
                  </a:prstClr>
                </a:solidFill>
                <a:ea typeface="Apple LiGothic" pitchFamily="2" charset="-120"/>
              </a:rPr>
              <a:t>BV Monthly</a:t>
            </a:r>
          </a:p>
        </p:txBody>
      </p:sp>
      <p:sp>
        <p:nvSpPr>
          <p:cNvPr id="19" name="Text Box 176"/>
          <p:cNvSpPr txBox="1">
            <a:spLocks noChangeArrowheads="1"/>
          </p:cNvSpPr>
          <p:nvPr>
            <p:custDataLst>
              <p:tags r:id="rId3"/>
            </p:custDataLst>
          </p:nvPr>
        </p:nvSpPr>
        <p:spPr bwMode="auto">
          <a:xfrm>
            <a:off x="2966819" y="4729163"/>
            <a:ext cx="1293585"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ea typeface="Apple LiGothic" pitchFamily="2" charset="-120"/>
              </a:rPr>
              <a:t>50 UFO’s x 400 IBV = </a:t>
            </a:r>
            <a:br>
              <a:rPr lang="en-US" sz="900" b="1" dirty="0">
                <a:solidFill>
                  <a:prstClr val="black">
                    <a:lumMod val="75000"/>
                    <a:lumOff val="25000"/>
                  </a:prstClr>
                </a:solidFill>
                <a:ea typeface="Apple LiGothic" pitchFamily="2" charset="-120"/>
              </a:rPr>
            </a:br>
            <a:r>
              <a:rPr lang="zh-TW" altLang="en-US" sz="900" b="1" dirty="0" smtClean="0">
                <a:solidFill>
                  <a:prstClr val="black">
                    <a:lumMod val="75000"/>
                    <a:lumOff val="25000"/>
                  </a:prstClr>
                </a:solidFill>
                <a:ea typeface="Apple LiGothic" pitchFamily="2" charset="-120"/>
              </a:rPr>
              <a:t>每月</a:t>
            </a:r>
            <a:r>
              <a:rPr lang="en-US" sz="900" b="1" dirty="0" smtClean="0">
                <a:solidFill>
                  <a:prstClr val="black">
                    <a:lumMod val="75000"/>
                    <a:lumOff val="25000"/>
                  </a:prstClr>
                </a:solidFill>
                <a:ea typeface="Apple LiGothic" pitchFamily="2" charset="-120"/>
              </a:rPr>
              <a:t>20,000 </a:t>
            </a:r>
            <a:r>
              <a:rPr lang="en-US" sz="900" b="1" dirty="0">
                <a:solidFill>
                  <a:prstClr val="black">
                    <a:lumMod val="75000"/>
                    <a:lumOff val="25000"/>
                  </a:prstClr>
                </a:solidFill>
                <a:ea typeface="Apple LiGothic" pitchFamily="2" charset="-120"/>
              </a:rPr>
              <a:t>IBV Monthly</a:t>
            </a:r>
          </a:p>
        </p:txBody>
      </p:sp>
      <p:sp>
        <p:nvSpPr>
          <p:cNvPr id="20" name="Text Box 176"/>
          <p:cNvSpPr txBox="1">
            <a:spLocks noChangeArrowheads="1"/>
          </p:cNvSpPr>
          <p:nvPr>
            <p:custDataLst>
              <p:tags r:id="rId4"/>
            </p:custDataLst>
          </p:nvPr>
        </p:nvSpPr>
        <p:spPr bwMode="auto">
          <a:xfrm>
            <a:off x="4743450" y="4729163"/>
            <a:ext cx="1232336"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ea typeface="Apple LiGothic" pitchFamily="2" charset="-120"/>
              </a:rPr>
              <a:t>50 UFO’s x 800 BV = </a:t>
            </a:r>
            <a:r>
              <a:rPr lang="zh-TW" altLang="en-US" sz="900" b="1" dirty="0" smtClean="0">
                <a:solidFill>
                  <a:prstClr val="black">
                    <a:lumMod val="75000"/>
                    <a:lumOff val="25000"/>
                  </a:prstClr>
                </a:solidFill>
                <a:ea typeface="Apple LiGothic" pitchFamily="2" charset="-120"/>
              </a:rPr>
              <a:t>每月</a:t>
            </a:r>
            <a:r>
              <a:rPr lang="en-US" sz="900" b="1" dirty="0" smtClean="0">
                <a:solidFill>
                  <a:prstClr val="black">
                    <a:lumMod val="75000"/>
                    <a:lumOff val="25000"/>
                  </a:prstClr>
                </a:solidFill>
                <a:ea typeface="Apple LiGothic" pitchFamily="2" charset="-120"/>
              </a:rPr>
              <a:t>40,000 </a:t>
            </a:r>
            <a:r>
              <a:rPr lang="en-US" sz="900" b="1" dirty="0">
                <a:solidFill>
                  <a:prstClr val="black">
                    <a:lumMod val="75000"/>
                    <a:lumOff val="25000"/>
                  </a:prstClr>
                </a:solidFill>
                <a:ea typeface="Apple LiGothic" pitchFamily="2" charset="-120"/>
              </a:rPr>
              <a:t>BV Monthly</a:t>
            </a:r>
          </a:p>
        </p:txBody>
      </p:sp>
      <p:sp>
        <p:nvSpPr>
          <p:cNvPr id="21" name="Text Box 176"/>
          <p:cNvSpPr txBox="1">
            <a:spLocks noChangeArrowheads="1"/>
          </p:cNvSpPr>
          <p:nvPr>
            <p:custDataLst>
              <p:tags r:id="rId5"/>
            </p:custDataLst>
          </p:nvPr>
        </p:nvSpPr>
        <p:spPr bwMode="auto">
          <a:xfrm>
            <a:off x="6249721" y="4729163"/>
            <a:ext cx="1341703"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ea typeface="Apple LiGothic" pitchFamily="2" charset="-120"/>
              </a:rPr>
              <a:t>50 UFO’s x 400 IBV = </a:t>
            </a:r>
            <a:br>
              <a:rPr lang="en-US" sz="900" b="1" dirty="0">
                <a:solidFill>
                  <a:prstClr val="black">
                    <a:lumMod val="75000"/>
                    <a:lumOff val="25000"/>
                  </a:prstClr>
                </a:solidFill>
                <a:ea typeface="Apple LiGothic" pitchFamily="2" charset="-120"/>
              </a:rPr>
            </a:br>
            <a:r>
              <a:rPr lang="zh-TW" altLang="en-US" sz="900" b="1" dirty="0" smtClean="0">
                <a:solidFill>
                  <a:prstClr val="black">
                    <a:lumMod val="75000"/>
                    <a:lumOff val="25000"/>
                  </a:prstClr>
                </a:solidFill>
                <a:ea typeface="Apple LiGothic" pitchFamily="2" charset="-120"/>
              </a:rPr>
              <a:t>每月</a:t>
            </a:r>
            <a:r>
              <a:rPr lang="en-US" sz="900" b="1" dirty="0" smtClean="0">
                <a:solidFill>
                  <a:prstClr val="black">
                    <a:lumMod val="75000"/>
                    <a:lumOff val="25000"/>
                  </a:prstClr>
                </a:solidFill>
                <a:ea typeface="Apple LiGothic" pitchFamily="2" charset="-120"/>
              </a:rPr>
              <a:t>20,000 </a:t>
            </a:r>
            <a:r>
              <a:rPr lang="en-US" sz="900" b="1" dirty="0">
                <a:solidFill>
                  <a:prstClr val="black">
                    <a:lumMod val="75000"/>
                    <a:lumOff val="25000"/>
                  </a:prstClr>
                </a:solidFill>
                <a:ea typeface="Apple LiGothic" pitchFamily="2" charset="-120"/>
              </a:rPr>
              <a:t>IBV Monthly</a:t>
            </a:r>
          </a:p>
        </p:txBody>
      </p:sp>
      <p:sp>
        <p:nvSpPr>
          <p:cNvPr id="22" name="TextBox 21"/>
          <p:cNvSpPr txBox="1"/>
          <p:nvPr/>
        </p:nvSpPr>
        <p:spPr>
          <a:xfrm>
            <a:off x="2879621" y="4755677"/>
            <a:ext cx="174397" cy="221209"/>
          </a:xfrm>
          <a:prstGeom prst="rect">
            <a:avLst/>
          </a:prstGeom>
          <a:noFill/>
        </p:spPr>
        <p:txBody>
          <a:bodyPr wrap="none" lIns="51430" tIns="25715" rIns="51430" bIns="25715" rtlCol="0">
            <a:spAutoFit/>
          </a:bodyPr>
          <a:lstStyle/>
          <a:p>
            <a:pPr algn="ctr" defTabSz="514295"/>
            <a:r>
              <a:rPr lang="en-US" altLang="zh-TW" sz="1100" b="1" dirty="0" smtClean="0">
                <a:solidFill>
                  <a:prstClr val="black">
                    <a:lumMod val="75000"/>
                    <a:lumOff val="25000"/>
                  </a:prstClr>
                </a:solidFill>
                <a:ea typeface="Apple LiGothic" pitchFamily="2" charset="-120"/>
              </a:rPr>
              <a:t>+</a:t>
            </a:r>
            <a:endParaRPr lang="en-US" sz="1100" b="1" dirty="0">
              <a:solidFill>
                <a:prstClr val="black">
                  <a:lumMod val="75000"/>
                  <a:lumOff val="25000"/>
                </a:prstClr>
              </a:solidFill>
              <a:ea typeface="Apple LiGothic" pitchFamily="2" charset="-120"/>
            </a:endParaRPr>
          </a:p>
        </p:txBody>
      </p:sp>
      <p:sp>
        <p:nvSpPr>
          <p:cNvPr id="23" name="TextBox 22"/>
          <p:cNvSpPr txBox="1"/>
          <p:nvPr/>
        </p:nvSpPr>
        <p:spPr>
          <a:xfrm>
            <a:off x="6048645" y="4755677"/>
            <a:ext cx="174397" cy="221209"/>
          </a:xfrm>
          <a:prstGeom prst="rect">
            <a:avLst/>
          </a:prstGeom>
          <a:noFill/>
        </p:spPr>
        <p:txBody>
          <a:bodyPr wrap="none" lIns="51430" tIns="25715" rIns="51430" bIns="25715" rtlCol="0">
            <a:spAutoFit/>
          </a:bodyPr>
          <a:lstStyle/>
          <a:p>
            <a:pPr algn="ctr" defTabSz="514295"/>
            <a:r>
              <a:rPr lang="en-US" altLang="zh-TW" sz="1100" b="1" dirty="0" smtClean="0">
                <a:solidFill>
                  <a:prstClr val="black">
                    <a:lumMod val="75000"/>
                    <a:lumOff val="25000"/>
                  </a:prstClr>
                </a:solidFill>
                <a:ea typeface="Apple LiGothic" pitchFamily="2" charset="-120"/>
              </a:rPr>
              <a:t>+</a:t>
            </a:r>
            <a:endParaRPr lang="en-US" sz="1100" b="1" dirty="0">
              <a:solidFill>
                <a:prstClr val="black">
                  <a:lumMod val="75000"/>
                  <a:lumOff val="25000"/>
                </a:prstClr>
              </a:solidFill>
              <a:ea typeface="Apple LiGothic" pitchFamily="2" charset="-120"/>
            </a:endParaRPr>
          </a:p>
        </p:txBody>
      </p:sp>
      <p:pic>
        <p:nvPicPr>
          <p:cNvPr id="7170" name="Picture 2" descr="T:\Field Training\Field Training\North America\NA_ENGLISH\B5 update\images\Base-10-BV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774" y="2185024"/>
            <a:ext cx="7265300" cy="23502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073609" y="4994729"/>
            <a:ext cx="2070519" cy="161583"/>
          </a:xfrm>
          <a:prstGeom prst="rect">
            <a:avLst/>
          </a:prstGeom>
          <a:noFill/>
        </p:spPr>
        <p:txBody>
          <a:bodyPr wrap="none" lIns="68580" tIns="34290" rIns="68580" bIns="34290" rtlCol="0">
            <a:spAutoFit/>
          </a:bodyPr>
          <a:lstStyle/>
          <a:p>
            <a:r>
              <a:rPr lang="en-US" sz="600" dirty="0">
                <a:solidFill>
                  <a:prstClr val="black"/>
                </a:solidFill>
                <a:ea typeface="Apple LiGothic" pitchFamily="2" charset="-120"/>
              </a:rPr>
              <a:t>BV and IBV banks on this slide display weekly volume accruals</a:t>
            </a:r>
          </a:p>
        </p:txBody>
      </p:sp>
    </p:spTree>
    <p:extLst>
      <p:ext uri="{BB962C8B-B14F-4D97-AF65-F5344CB8AC3E}">
        <p14:creationId xmlns:p14="http://schemas.microsoft.com/office/powerpoint/2010/main" val="140427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7170"/>
                                        </p:tgtEl>
                                        <p:attrNameLst>
                                          <p:attrName>style.visibility</p:attrName>
                                        </p:attrNameLst>
                                      </p:cBhvr>
                                      <p:to>
                                        <p:strVal val="visible"/>
                                      </p:to>
                                    </p:set>
                                    <p:animEffect transition="in" filter="wipe(down)">
                                      <p:cBhvr>
                                        <p:cTn id="39" dur="1000"/>
                                        <p:tgtEl>
                                          <p:spTgt spid="7170"/>
                                        </p:tgtEl>
                                      </p:cBhvr>
                                    </p:animEffec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8" grpId="0"/>
      <p:bldP spid="19" grpId="0"/>
      <p:bldP spid="20" grpId="0"/>
      <p:bldP spid="21" grpId="0"/>
      <p:bldP spid="22" grpId="0"/>
      <p:bldP spid="2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1562032" y="2405534"/>
            <a:ext cx="5143499" cy="332438"/>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3962400" cy="5143500"/>
          </a:xfrm>
          <a:prstGeom prst="rect">
            <a:avLst/>
          </a:prstGeom>
        </p:spPr>
      </p:pic>
      <p:sp>
        <p:nvSpPr>
          <p:cNvPr id="3" name="Rectangle 2"/>
          <p:cNvSpPr/>
          <p:nvPr/>
        </p:nvSpPr>
        <p:spPr>
          <a:xfrm>
            <a:off x="671682" y="998964"/>
            <a:ext cx="2619050" cy="1484911"/>
          </a:xfrm>
          <a:prstGeom prst="rect">
            <a:avLst/>
          </a:prstGeom>
        </p:spPr>
        <p:txBody>
          <a:bodyPr wrap="square" lIns="68469" tIns="34235" rIns="68469" bIns="34235">
            <a:spAutoFit/>
          </a:bodyPr>
          <a:lstStyle/>
          <a:p>
            <a:pPr algn="ctr" defTabSz="684686"/>
            <a:r>
              <a:rPr lang="zh-TW" altLang="en-US" sz="3200" cap="all" dirty="0">
                <a:ln w="3175">
                  <a:solidFill>
                    <a:prstClr val="white"/>
                  </a:solidFill>
                </a:ln>
                <a:solidFill>
                  <a:prstClr val="white"/>
                </a:solidFill>
                <a:ea typeface="Apple LiGothic" pitchFamily="2" charset="-120"/>
              </a:rPr>
              <a:t>行動的力量</a:t>
            </a:r>
            <a:endParaRPr lang="en-US" sz="6000" cap="all" dirty="0">
              <a:ln w="3175">
                <a:solidFill>
                  <a:prstClr val="white"/>
                </a:solidFill>
              </a:ln>
              <a:solidFill>
                <a:prstClr val="white"/>
              </a:solidFill>
              <a:ea typeface="Apple LiGothic" pitchFamily="2" charset="-120"/>
            </a:endParaRPr>
          </a:p>
          <a:p>
            <a:pPr algn="ctr" defTabSz="684686"/>
            <a:r>
              <a:rPr lang="en-US" sz="3000" cap="all" dirty="0" smtClean="0">
                <a:ln w="3175">
                  <a:solidFill>
                    <a:prstClr val="white"/>
                  </a:solidFill>
                </a:ln>
                <a:solidFill>
                  <a:prstClr val="white"/>
                </a:solidFill>
                <a:ea typeface="Apple LiGothic" pitchFamily="2" charset="-120"/>
              </a:rPr>
              <a:t>Power </a:t>
            </a:r>
            <a:r>
              <a:rPr lang="en-US" sz="3000" cap="all" dirty="0">
                <a:ln w="3175">
                  <a:solidFill>
                    <a:prstClr val="white"/>
                  </a:solidFill>
                </a:ln>
                <a:solidFill>
                  <a:prstClr val="white"/>
                </a:solidFill>
                <a:ea typeface="Apple LiGothic" pitchFamily="2" charset="-120"/>
              </a:rPr>
              <a:t>of Your Actions</a:t>
            </a:r>
            <a:endParaRPr lang="en-US" sz="5400" cap="all" dirty="0">
              <a:ln w="3175">
                <a:solidFill>
                  <a:prstClr val="white"/>
                </a:solidFill>
              </a:ln>
              <a:solidFill>
                <a:prstClr val="white"/>
              </a:solidFill>
              <a:ea typeface="Apple LiGothic" pitchFamily="2" charset="-120"/>
            </a:endParaRPr>
          </a:p>
        </p:txBody>
      </p:sp>
      <p:sp>
        <p:nvSpPr>
          <p:cNvPr id="5" name="Rounded Rectangle 4"/>
          <p:cNvSpPr/>
          <p:nvPr/>
        </p:nvSpPr>
        <p:spPr>
          <a:xfrm>
            <a:off x="4441449" y="791195"/>
            <a:ext cx="3624943" cy="38936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9" tIns="34235" rIns="68469" bIns="34235" rtlCol="0" anchor="ctr"/>
          <a:lstStyle/>
          <a:p>
            <a:pPr marL="130757" defTabSz="684686"/>
            <a:r>
              <a:rPr lang="zh-TW" altLang="en-US" sz="1500" dirty="0">
                <a:ln w="3175">
                  <a:solidFill>
                    <a:prstClr val="white"/>
                  </a:solidFill>
                </a:ln>
                <a:solidFill>
                  <a:prstClr val="white"/>
                </a:solidFill>
                <a:ea typeface="Apple LiGothic" pitchFamily="2" charset="-120"/>
              </a:rPr>
              <a:t>基本業務要</a:t>
            </a:r>
            <a:r>
              <a:rPr lang="zh-TW" altLang="en-US" sz="1500" dirty="0" smtClean="0">
                <a:ln w="3175">
                  <a:solidFill>
                    <a:prstClr val="white"/>
                  </a:solidFill>
                </a:ln>
                <a:solidFill>
                  <a:prstClr val="white"/>
                </a:solidFill>
                <a:ea typeface="Apple LiGothic" pitchFamily="2" charset="-120"/>
              </a:rPr>
              <a:t>求 </a:t>
            </a:r>
            <a:r>
              <a:rPr lang="en-US" sz="1500" dirty="0" smtClean="0">
                <a:ln w="3175">
                  <a:solidFill>
                    <a:prstClr val="white"/>
                  </a:solidFill>
                </a:ln>
                <a:solidFill>
                  <a:prstClr val="white"/>
                </a:solidFill>
                <a:ea typeface="Apple LiGothic" pitchFamily="2" charset="-120"/>
              </a:rPr>
              <a:t>Minimum </a:t>
            </a:r>
            <a:r>
              <a:rPr lang="en-US" sz="1500" dirty="0">
                <a:ln w="3175">
                  <a:solidFill>
                    <a:prstClr val="white"/>
                  </a:solidFill>
                </a:ln>
                <a:solidFill>
                  <a:prstClr val="white"/>
                </a:solidFill>
                <a:ea typeface="Apple LiGothic" pitchFamily="2" charset="-120"/>
              </a:rPr>
              <a:t>Activity  </a:t>
            </a:r>
          </a:p>
        </p:txBody>
      </p:sp>
      <p:sp>
        <p:nvSpPr>
          <p:cNvPr id="6" name="Rectangle 5"/>
          <p:cNvSpPr/>
          <p:nvPr/>
        </p:nvSpPr>
        <p:spPr>
          <a:xfrm>
            <a:off x="4518682" y="1188517"/>
            <a:ext cx="3333445" cy="638525"/>
          </a:xfrm>
          <a:prstGeom prst="rect">
            <a:avLst/>
          </a:prstGeom>
        </p:spPr>
        <p:txBody>
          <a:bodyPr wrap="none" lIns="68469" tIns="34235" rIns="68469" bIns="34235">
            <a:spAutoFit/>
          </a:bodyPr>
          <a:lstStyle/>
          <a:p>
            <a:pPr marL="0" lvl="1" defTabSz="684686">
              <a:spcBef>
                <a:spcPct val="40000"/>
              </a:spcBef>
              <a:defRPr/>
            </a:pPr>
            <a:r>
              <a:rPr lang="zh-TW" altLang="en-US" sz="1600" dirty="0">
                <a:ln w="3175">
                  <a:solidFill>
                    <a:prstClr val="white"/>
                  </a:solidFill>
                </a:ln>
                <a:solidFill>
                  <a:prstClr val="white"/>
                </a:solidFill>
                <a:ea typeface="Apple LiGothic" pitchFamily="2" charset="-120"/>
                <a:cs typeface="Arial" panose="020B0604020202020204" pitchFamily="34" charset="0"/>
              </a:rPr>
              <a:t>平均每月佣金</a:t>
            </a:r>
            <a:r>
              <a:rPr lang="en-US" altLang="zh-TW" sz="1600" dirty="0">
                <a:ln w="3175">
                  <a:solidFill>
                    <a:prstClr val="white"/>
                  </a:solidFill>
                </a:ln>
                <a:solidFill>
                  <a:prstClr val="white"/>
                </a:solidFill>
                <a:ea typeface="Apple LiGothic" pitchFamily="2" charset="-120"/>
                <a:cs typeface="Arial" panose="020B0604020202020204" pitchFamily="34" charset="0"/>
              </a:rPr>
              <a:t>HK$5,400 </a:t>
            </a:r>
          </a:p>
          <a:p>
            <a:pPr marL="0" lvl="1" defTabSz="684686">
              <a:spcBef>
                <a:spcPct val="40000"/>
              </a:spcBef>
              <a:defRPr/>
            </a:pPr>
            <a:r>
              <a:rPr lang="en-US" altLang="zh-TW" sz="1500" dirty="0" smtClean="0">
                <a:ln w="3175">
                  <a:solidFill>
                    <a:prstClr val="white"/>
                  </a:solidFill>
                </a:ln>
                <a:solidFill>
                  <a:prstClr val="white"/>
                </a:solidFill>
                <a:ea typeface="Apple LiGothic" pitchFamily="2" charset="-120"/>
              </a:rPr>
              <a:t>HK</a:t>
            </a:r>
            <a:r>
              <a:rPr lang="en-US" sz="1500" dirty="0" smtClean="0">
                <a:ln w="3175">
                  <a:solidFill>
                    <a:prstClr val="white"/>
                  </a:solidFill>
                </a:ln>
                <a:solidFill>
                  <a:prstClr val="white"/>
                </a:solidFill>
                <a:ea typeface="Apple LiGothic" pitchFamily="2" charset="-120"/>
              </a:rPr>
              <a:t>$</a:t>
            </a:r>
            <a:r>
              <a:rPr lang="en-US" altLang="zh-TW" sz="1500" dirty="0" smtClean="0">
                <a:ln w="3175">
                  <a:solidFill>
                    <a:prstClr val="white"/>
                  </a:solidFill>
                </a:ln>
                <a:solidFill>
                  <a:prstClr val="white"/>
                </a:solidFill>
                <a:ea typeface="Apple LiGothic" pitchFamily="2" charset="-120"/>
              </a:rPr>
              <a:t>5,4</a:t>
            </a:r>
            <a:r>
              <a:rPr lang="en-US" sz="1500" dirty="0" smtClean="0">
                <a:ln w="3175">
                  <a:solidFill>
                    <a:prstClr val="white"/>
                  </a:solidFill>
                </a:ln>
                <a:solidFill>
                  <a:prstClr val="white"/>
                </a:solidFill>
                <a:ea typeface="Apple LiGothic" pitchFamily="2" charset="-120"/>
              </a:rPr>
              <a:t>00 </a:t>
            </a:r>
            <a:r>
              <a:rPr lang="en-US" sz="1500" dirty="0">
                <a:ln w="3175">
                  <a:solidFill>
                    <a:prstClr val="white"/>
                  </a:solidFill>
                </a:ln>
                <a:solidFill>
                  <a:prstClr val="white"/>
                </a:solidFill>
                <a:ea typeface="Apple LiGothic" pitchFamily="2" charset="-120"/>
              </a:rPr>
              <a:t>average monthly commissions </a:t>
            </a:r>
          </a:p>
        </p:txBody>
      </p:sp>
      <p:sp>
        <p:nvSpPr>
          <p:cNvPr id="7" name="Rounded Rectangle 6"/>
          <p:cNvSpPr/>
          <p:nvPr/>
        </p:nvSpPr>
        <p:spPr>
          <a:xfrm>
            <a:off x="4441449" y="1827042"/>
            <a:ext cx="3624943" cy="556531"/>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9" tIns="34235" rIns="68469" bIns="34235" rtlCol="0" anchor="ctr"/>
          <a:lstStyle/>
          <a:p>
            <a:pPr marL="130757" defTabSz="684686">
              <a:tabLst>
                <a:tab pos="294796" algn="l"/>
              </a:tabLst>
              <a:defRPr/>
            </a:pPr>
            <a:r>
              <a:rPr lang="zh-TW" altLang="en-US" sz="1500" dirty="0">
                <a:ln>
                  <a:solidFill>
                    <a:prstClr val="white"/>
                  </a:solidFill>
                </a:ln>
                <a:solidFill>
                  <a:prstClr val="white"/>
                </a:solidFill>
                <a:ea typeface="Apple LiGothic" pitchFamily="2" charset="-120"/>
              </a:rPr>
              <a:t>每月目標及基本十顧客 </a:t>
            </a:r>
          </a:p>
          <a:p>
            <a:pPr marL="130757" defTabSz="684686">
              <a:tabLst>
                <a:tab pos="294796" algn="l"/>
              </a:tabLst>
              <a:defRPr/>
            </a:pPr>
            <a:r>
              <a:rPr lang="en-US" sz="1500" dirty="0" smtClean="0">
                <a:ln>
                  <a:solidFill>
                    <a:prstClr val="white"/>
                  </a:solidFill>
                </a:ln>
                <a:solidFill>
                  <a:prstClr val="white"/>
                </a:solidFill>
                <a:ea typeface="Apple LiGothic" pitchFamily="2" charset="-120"/>
              </a:rPr>
              <a:t>Monthly </a:t>
            </a:r>
            <a:r>
              <a:rPr lang="en-US" sz="1500" dirty="0">
                <a:ln>
                  <a:solidFill>
                    <a:prstClr val="white"/>
                  </a:solidFill>
                </a:ln>
                <a:solidFill>
                  <a:prstClr val="white"/>
                </a:solidFill>
                <a:ea typeface="Apple LiGothic" pitchFamily="2" charset="-120"/>
              </a:rPr>
              <a:t>Goal and Base 10  </a:t>
            </a:r>
          </a:p>
        </p:txBody>
      </p:sp>
      <p:sp>
        <p:nvSpPr>
          <p:cNvPr id="8" name="Rectangle 7"/>
          <p:cNvSpPr/>
          <p:nvPr/>
        </p:nvSpPr>
        <p:spPr>
          <a:xfrm>
            <a:off x="4518682" y="2421768"/>
            <a:ext cx="4007690" cy="638525"/>
          </a:xfrm>
          <a:prstGeom prst="rect">
            <a:avLst/>
          </a:prstGeom>
        </p:spPr>
        <p:txBody>
          <a:bodyPr wrap="square" lIns="68469" tIns="34235" rIns="68469" bIns="34235">
            <a:spAutoFit/>
          </a:bodyPr>
          <a:lstStyle/>
          <a:p>
            <a:pPr marL="0" lvl="1" defTabSz="684686">
              <a:spcBef>
                <a:spcPct val="40000"/>
              </a:spcBef>
              <a:defRPr/>
            </a:pPr>
            <a:r>
              <a:rPr lang="zh-TW" altLang="en-US" sz="1600" dirty="0">
                <a:ln w="3175">
                  <a:solidFill>
                    <a:prstClr val="white"/>
                  </a:solidFill>
                </a:ln>
                <a:solidFill>
                  <a:prstClr val="white"/>
                </a:solidFill>
                <a:ea typeface="Apple LiGothic" pitchFamily="2" charset="-120"/>
                <a:cs typeface="Arial" panose="020B0604020202020204" pitchFamily="34" charset="0"/>
              </a:rPr>
              <a:t>平均每月佣金</a:t>
            </a:r>
            <a:r>
              <a:rPr lang="en-US" altLang="zh-TW" sz="1600" dirty="0">
                <a:ln w="3175">
                  <a:solidFill>
                    <a:prstClr val="white"/>
                  </a:solidFill>
                </a:ln>
                <a:solidFill>
                  <a:prstClr val="white"/>
                </a:solidFill>
                <a:ea typeface="Apple LiGothic" pitchFamily="2" charset="-120"/>
                <a:cs typeface="Arial" panose="020B0604020202020204" pitchFamily="34" charset="0"/>
              </a:rPr>
              <a:t>HK$69,000 </a:t>
            </a:r>
          </a:p>
          <a:p>
            <a:pPr marL="0" lvl="1" defTabSz="684686">
              <a:spcBef>
                <a:spcPct val="40000"/>
              </a:spcBef>
              <a:defRPr/>
            </a:pPr>
            <a:r>
              <a:rPr lang="en-US" sz="1500" dirty="0" smtClean="0">
                <a:ln w="3175">
                  <a:solidFill>
                    <a:prstClr val="white"/>
                  </a:solidFill>
                </a:ln>
                <a:solidFill>
                  <a:prstClr val="white"/>
                </a:solidFill>
                <a:ea typeface="Apple LiGothic" pitchFamily="2" charset="-120"/>
              </a:rPr>
              <a:t>HK$69,000average </a:t>
            </a:r>
            <a:r>
              <a:rPr lang="en-US" sz="1500" dirty="0">
                <a:ln w="3175">
                  <a:solidFill>
                    <a:prstClr val="white"/>
                  </a:solidFill>
                </a:ln>
                <a:solidFill>
                  <a:prstClr val="white"/>
                </a:solidFill>
                <a:ea typeface="Apple LiGothic" pitchFamily="2" charset="-120"/>
              </a:rPr>
              <a:t>monthly commissions</a:t>
            </a:r>
          </a:p>
        </p:txBody>
      </p:sp>
      <p:sp>
        <p:nvSpPr>
          <p:cNvPr id="9" name="Rounded Rectangle 8"/>
          <p:cNvSpPr/>
          <p:nvPr/>
        </p:nvSpPr>
        <p:spPr>
          <a:xfrm>
            <a:off x="4441448" y="3083092"/>
            <a:ext cx="3624943" cy="482026"/>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9" tIns="34235" rIns="68469" bIns="34235" rtlCol="0" anchor="ctr"/>
          <a:lstStyle/>
          <a:p>
            <a:pPr marL="130757" defTabSz="684686">
              <a:spcBef>
                <a:spcPct val="40000"/>
              </a:spcBef>
              <a:tabLst>
                <a:tab pos="294796" algn="l"/>
              </a:tabLst>
              <a:defRPr/>
            </a:pPr>
            <a:r>
              <a:rPr lang="zh-TW" altLang="en-US" sz="1600" dirty="0">
                <a:ln w="3175">
                  <a:solidFill>
                    <a:prstClr val="white"/>
                  </a:solidFill>
                </a:ln>
                <a:solidFill>
                  <a:prstClr val="white"/>
                </a:solidFill>
                <a:ea typeface="Apple LiGothic" pitchFamily="2" charset="-120"/>
              </a:rPr>
              <a:t>購物年金及基本十顧客</a:t>
            </a:r>
            <a:r>
              <a:rPr lang="en-US" sz="1500" dirty="0" smtClean="0">
                <a:ln w="3175">
                  <a:solidFill>
                    <a:prstClr val="white"/>
                  </a:solidFill>
                </a:ln>
                <a:solidFill>
                  <a:prstClr val="white"/>
                </a:solidFill>
                <a:ea typeface="Apple LiGothic" pitchFamily="2" charset="-120"/>
              </a:rPr>
              <a:t>Shopping </a:t>
            </a:r>
            <a:r>
              <a:rPr lang="en-US" sz="1500" dirty="0">
                <a:ln w="3175">
                  <a:solidFill>
                    <a:prstClr val="white"/>
                  </a:solidFill>
                </a:ln>
                <a:solidFill>
                  <a:prstClr val="white"/>
                </a:solidFill>
                <a:ea typeface="Apple LiGothic" pitchFamily="2" charset="-120"/>
              </a:rPr>
              <a:t>Annuity and Base 10 </a:t>
            </a:r>
          </a:p>
        </p:txBody>
      </p:sp>
      <p:sp>
        <p:nvSpPr>
          <p:cNvPr id="10" name="Rectangle 9"/>
          <p:cNvSpPr/>
          <p:nvPr/>
        </p:nvSpPr>
        <p:spPr>
          <a:xfrm>
            <a:off x="4441448" y="3566685"/>
            <a:ext cx="4007690" cy="638525"/>
          </a:xfrm>
          <a:prstGeom prst="rect">
            <a:avLst/>
          </a:prstGeom>
        </p:spPr>
        <p:txBody>
          <a:bodyPr wrap="square" lIns="68469" tIns="34235" rIns="68469" bIns="34235">
            <a:spAutoFit/>
          </a:bodyPr>
          <a:lstStyle/>
          <a:p>
            <a:pPr marL="0" lvl="1" defTabSz="684686">
              <a:spcBef>
                <a:spcPct val="40000"/>
              </a:spcBef>
              <a:defRPr/>
            </a:pPr>
            <a:r>
              <a:rPr lang="zh-TW" altLang="en-US" sz="1600" dirty="0">
                <a:ln w="3175">
                  <a:solidFill>
                    <a:prstClr val="white"/>
                  </a:solidFill>
                </a:ln>
                <a:solidFill>
                  <a:prstClr val="white"/>
                </a:solidFill>
                <a:ea typeface="Apple LiGothic" pitchFamily="2" charset="-120"/>
                <a:cs typeface="Arial" panose="020B0604020202020204" pitchFamily="34" charset="0"/>
              </a:rPr>
              <a:t>平均每月佣金</a:t>
            </a:r>
            <a:r>
              <a:rPr lang="en-US" altLang="zh-TW" sz="1600" dirty="0">
                <a:ln w="3175">
                  <a:solidFill>
                    <a:prstClr val="white"/>
                  </a:solidFill>
                </a:ln>
                <a:solidFill>
                  <a:prstClr val="white"/>
                </a:solidFill>
                <a:ea typeface="Apple LiGothic" pitchFamily="2" charset="-120"/>
                <a:cs typeface="Arial" panose="020B0604020202020204" pitchFamily="34" charset="0"/>
              </a:rPr>
              <a:t>HK$110,400</a:t>
            </a:r>
          </a:p>
          <a:p>
            <a:pPr marL="0" lvl="1" defTabSz="684686">
              <a:spcBef>
                <a:spcPct val="40000"/>
              </a:spcBef>
              <a:defRPr/>
            </a:pPr>
            <a:r>
              <a:rPr lang="en-US" altLang="zh-TW" sz="1500" dirty="0" smtClean="0">
                <a:ln w="3175">
                  <a:solidFill>
                    <a:prstClr val="white"/>
                  </a:solidFill>
                </a:ln>
                <a:solidFill>
                  <a:prstClr val="white"/>
                </a:solidFill>
                <a:ea typeface="Apple LiGothic" pitchFamily="2" charset="-120"/>
                <a:cs typeface="Arial" panose="020B0604020202020204" pitchFamily="34" charset="0"/>
              </a:rPr>
              <a:t>HK$110,400</a:t>
            </a:r>
            <a:r>
              <a:rPr lang="zh-TW" altLang="en-US" sz="1500" dirty="0" smtClean="0">
                <a:ln w="3175">
                  <a:solidFill>
                    <a:prstClr val="white"/>
                  </a:solidFill>
                </a:ln>
                <a:solidFill>
                  <a:prstClr val="white"/>
                </a:solidFill>
                <a:ea typeface="Apple LiGothic" pitchFamily="2" charset="-120"/>
                <a:cs typeface="Arial" panose="020B0604020202020204" pitchFamily="34" charset="0"/>
              </a:rPr>
              <a:t> </a:t>
            </a:r>
            <a:r>
              <a:rPr lang="en-US" sz="1500" dirty="0" smtClean="0">
                <a:ln w="3175">
                  <a:solidFill>
                    <a:prstClr val="white"/>
                  </a:solidFill>
                </a:ln>
                <a:solidFill>
                  <a:prstClr val="white"/>
                </a:solidFill>
                <a:ea typeface="Apple LiGothic" pitchFamily="2" charset="-120"/>
              </a:rPr>
              <a:t>average </a:t>
            </a:r>
            <a:r>
              <a:rPr lang="en-US" sz="1500" dirty="0">
                <a:ln w="3175">
                  <a:solidFill>
                    <a:prstClr val="white"/>
                  </a:solidFill>
                </a:ln>
                <a:solidFill>
                  <a:prstClr val="white"/>
                </a:solidFill>
                <a:ea typeface="Apple LiGothic" pitchFamily="2" charset="-120"/>
              </a:rPr>
              <a:t>monthly commissions </a:t>
            </a:r>
          </a:p>
        </p:txBody>
      </p:sp>
    </p:spTree>
    <p:extLst>
      <p:ext uri="{BB962C8B-B14F-4D97-AF65-F5344CB8AC3E}">
        <p14:creationId xmlns:p14="http://schemas.microsoft.com/office/powerpoint/2010/main" val="5936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3" t="4421" r="882" b="7119"/>
          <a:stretch/>
        </p:blipFill>
        <p:spPr bwMode="auto">
          <a:xfrm>
            <a:off x="1" y="0"/>
            <a:ext cx="9220199" cy="518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9387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ea typeface="Apple LiGothic" pitchFamily="2" charset="-120"/>
            </a:endParaRPr>
          </a:p>
        </p:txBody>
      </p:sp>
      <p:sp>
        <p:nvSpPr>
          <p:cNvPr id="10"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pic>
        <p:nvPicPr>
          <p:cNvPr id="11" name="Picture 10"/>
          <p:cNvPicPr>
            <a:picLocks noChangeAspect="1"/>
          </p:cNvPicPr>
          <p:nvPr/>
        </p:nvPicPr>
        <p:blipFill>
          <a:blip r:embed="rId3"/>
          <a:stretch>
            <a:fillRect/>
          </a:stretch>
        </p:blipFill>
        <p:spPr>
          <a:xfrm>
            <a:off x="0" y="0"/>
            <a:ext cx="9144000" cy="704850"/>
          </a:xfrm>
          <a:prstGeom prst="rect">
            <a:avLst/>
          </a:prstGeom>
        </p:spPr>
      </p:pic>
      <p:sp>
        <p:nvSpPr>
          <p:cNvPr id="12" name="Rectangle 11"/>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ea typeface="Apple LiGothic" pitchFamily="2" charset="-120"/>
            </a:endParaRPr>
          </a:p>
        </p:txBody>
      </p:sp>
      <p:sp>
        <p:nvSpPr>
          <p:cNvPr id="3" name="Content Placeholder 2"/>
          <p:cNvSpPr>
            <a:spLocks noGrp="1"/>
          </p:cNvSpPr>
          <p:nvPr>
            <p:ph idx="1"/>
          </p:nvPr>
        </p:nvSpPr>
        <p:spPr>
          <a:xfrm>
            <a:off x="425302" y="1654316"/>
            <a:ext cx="2785467" cy="2525339"/>
          </a:xfrm>
        </p:spPr>
        <p:txBody>
          <a:bodyPr>
            <a:noAutofit/>
          </a:bodyPr>
          <a:lstStyle/>
          <a:p>
            <a:pPr marL="0" indent="0">
              <a:buNone/>
              <a:tabLst>
                <a:tab pos="934641" algn="l"/>
              </a:tabLst>
            </a:pPr>
            <a:r>
              <a:rPr lang="zh-TW" altLang="en-US" sz="2700" b="1" i="1" dirty="0">
                <a:solidFill>
                  <a:srgbClr val="000000"/>
                </a:solidFill>
                <a:ea typeface="Apple LiGothic" pitchFamily="2" charset="-120"/>
              </a:rPr>
              <a:t>第一步：</a:t>
            </a:r>
            <a:endParaRPr lang="zh-CN" altLang="en-US" sz="2700" b="1" i="1" dirty="0">
              <a:solidFill>
                <a:srgbClr val="000000"/>
              </a:solidFill>
              <a:ea typeface="SimSun" pitchFamily="18" charset="0"/>
            </a:endParaRPr>
          </a:p>
          <a:p>
            <a:pPr marL="0" indent="0">
              <a:buNone/>
              <a:tabLst>
                <a:tab pos="934641" algn="l"/>
              </a:tabLst>
            </a:pPr>
            <a:r>
              <a:rPr lang="zh-TW" altLang="en-US" dirty="0" smtClean="0">
                <a:solidFill>
                  <a:srgbClr val="000000"/>
                </a:solidFill>
                <a:ea typeface="Apple LiGothic" pitchFamily="2" charset="-120"/>
              </a:rPr>
              <a:t>以美安香港品牌產品取代你家中每月及每季的消費</a:t>
            </a:r>
            <a:r>
              <a:rPr lang="zh-CN" altLang="en-US" dirty="0">
                <a:solidFill>
                  <a:srgbClr val="000000"/>
                </a:solidFill>
                <a:ea typeface="SimSun" pitchFamily="18" charset="0"/>
              </a:rPr>
              <a:t>　   </a:t>
            </a:r>
            <a:endParaRPr lang="en-US" b="1" i="1" dirty="0" smtClean="0">
              <a:ea typeface="Apple LiGothic" pitchFamily="2" charset="-120"/>
              <a:cs typeface="Verdana" charset="0"/>
            </a:endParaRPr>
          </a:p>
          <a:p>
            <a:pPr marL="0" indent="0">
              <a:buNone/>
              <a:tabLst>
                <a:tab pos="934641" algn="l"/>
              </a:tabLst>
            </a:pPr>
            <a:r>
              <a:rPr lang="en-US" b="1" i="1" dirty="0" smtClean="0">
                <a:ea typeface="Apple LiGothic" pitchFamily="2" charset="-120"/>
                <a:cs typeface="Verdana" charset="0"/>
              </a:rPr>
              <a:t>Step 1- </a:t>
            </a:r>
          </a:p>
          <a:p>
            <a:pPr marL="0" indent="0">
              <a:buNone/>
              <a:tabLst>
                <a:tab pos="934641" algn="l"/>
              </a:tabLst>
            </a:pPr>
            <a:r>
              <a:rPr lang="en-US" sz="1500" dirty="0">
                <a:ea typeface="Apple LiGothic" pitchFamily="2" charset="-120"/>
                <a:cs typeface="Verdana" charset="0"/>
              </a:rPr>
              <a:t>Buy Market Hong Kong brands instead of brands you are currently buying for your households every 4-12 weeks</a:t>
            </a: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Lst>
            </a:pPr>
            <a:endParaRPr lang="en-US" sz="1800" dirty="0">
              <a:ea typeface="Apple LiGothic" pitchFamily="2" charset="-120"/>
              <a:cs typeface="Verdana" charset="0"/>
            </a:endParaRPr>
          </a:p>
          <a:p>
            <a:pPr marL="0" indent="0">
              <a:buNone/>
              <a:tabLst>
                <a:tab pos="934641" algn="l"/>
                <a:tab pos="1067991" algn="l"/>
              </a:tabLst>
            </a:pPr>
            <a:r>
              <a:rPr lang="en-US" sz="1500" dirty="0">
                <a:ea typeface="Apple LiGothic" pitchFamily="2" charset="-120"/>
                <a:cs typeface="Verdana"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628" y="1948860"/>
            <a:ext cx="2024744" cy="2190356"/>
          </a:xfrm>
          <a:prstGeom prst="rect">
            <a:avLst/>
          </a:prstGeom>
        </p:spPr>
      </p:pic>
      <p:sp>
        <p:nvSpPr>
          <p:cNvPr id="5" name="TextBox 4"/>
          <p:cNvSpPr txBox="1"/>
          <p:nvPr/>
        </p:nvSpPr>
        <p:spPr>
          <a:xfrm>
            <a:off x="3559628" y="3475968"/>
            <a:ext cx="2024744" cy="823302"/>
          </a:xfrm>
          <a:prstGeom prst="rect">
            <a:avLst/>
          </a:prstGeom>
          <a:noFill/>
        </p:spPr>
        <p:txBody>
          <a:bodyPr wrap="square" lIns="68580" tIns="34290" rIns="68580" bIns="34290" rtlCol="0">
            <a:spAutoFit/>
          </a:bodyPr>
          <a:lstStyle/>
          <a:p>
            <a:pPr algn="ctr"/>
            <a:r>
              <a:rPr lang="en-US" sz="2100" dirty="0">
                <a:ea typeface="Apple LiGothic" pitchFamily="2" charset="-120"/>
              </a:rPr>
              <a:t>BV</a:t>
            </a:r>
          </a:p>
          <a:p>
            <a:pPr algn="ctr"/>
            <a:r>
              <a:rPr lang="zh-TW" altLang="en-US" dirty="0" smtClean="0">
                <a:ea typeface="Apple LiGothic" pitchFamily="2" charset="-120"/>
              </a:rPr>
              <a:t>每月</a:t>
            </a:r>
            <a:r>
              <a:rPr lang="en-US" dirty="0" smtClean="0">
                <a:ea typeface="Apple LiGothic" pitchFamily="2" charset="-120"/>
              </a:rPr>
              <a:t>Monthly __________</a:t>
            </a:r>
            <a:endParaRPr lang="en-US" dirty="0">
              <a:ea typeface="Apple LiGothic" pitchFamily="2" charset="-120"/>
            </a:endParaRPr>
          </a:p>
        </p:txBody>
      </p:sp>
      <p:sp>
        <p:nvSpPr>
          <p:cNvPr id="13" name="Rectangle 12"/>
          <p:cNvSpPr/>
          <p:nvPr/>
        </p:nvSpPr>
        <p:spPr>
          <a:xfrm>
            <a:off x="6120323" y="2405194"/>
            <a:ext cx="2595337" cy="1361911"/>
          </a:xfrm>
          <a:prstGeom prst="rect">
            <a:avLst/>
          </a:prstGeom>
        </p:spPr>
        <p:txBody>
          <a:bodyPr wrap="square" lIns="68580" tIns="34290" rIns="68580" bIns="34290">
            <a:spAutoFit/>
          </a:bodyPr>
          <a:lstStyle/>
          <a:p>
            <a:pPr>
              <a:tabLst>
                <a:tab pos="934641" algn="l"/>
                <a:tab pos="1067991" algn="l"/>
              </a:tabLst>
            </a:pPr>
            <a:r>
              <a:rPr lang="zh-CN" altLang="en-US" dirty="0" smtClean="0">
                <a:solidFill>
                  <a:srgbClr val="000000"/>
                </a:solidFill>
                <a:ea typeface="SimSun" pitchFamily="18" charset="0"/>
              </a:rPr>
              <a:t>*</a:t>
            </a:r>
            <a:r>
              <a:rPr lang="zh-TW" altLang="en-US" dirty="0" smtClean="0">
                <a:solidFill>
                  <a:srgbClr val="000000"/>
                </a:solidFill>
                <a:ea typeface="Apple LiGothic" pitchFamily="2" charset="-120"/>
              </a:rPr>
              <a:t>超連鎖™店主因為使用美安產品，既慳錢</a:t>
            </a:r>
            <a:r>
              <a:rPr lang="en-US" altLang="zh-TW" dirty="0" smtClean="0">
                <a:solidFill>
                  <a:srgbClr val="000000"/>
                </a:solidFill>
                <a:ea typeface="Apple LiGothic" pitchFamily="2" charset="-120"/>
              </a:rPr>
              <a:t>(</a:t>
            </a:r>
            <a:r>
              <a:rPr lang="zh-TW" altLang="en-US" dirty="0" smtClean="0">
                <a:solidFill>
                  <a:srgbClr val="000000"/>
                </a:solidFill>
                <a:ea typeface="Apple LiGothic" pitchFamily="2" charset="-120"/>
              </a:rPr>
              <a:t>超連鎖™價格</a:t>
            </a:r>
            <a:r>
              <a:rPr lang="en-US" altLang="zh-TW" dirty="0" smtClean="0">
                <a:solidFill>
                  <a:srgbClr val="000000"/>
                </a:solidFill>
                <a:ea typeface="Apple LiGothic" pitchFamily="2" charset="-120"/>
              </a:rPr>
              <a:t>)</a:t>
            </a:r>
            <a:r>
              <a:rPr lang="zh-TW" altLang="en-US" dirty="0" smtClean="0">
                <a:solidFill>
                  <a:srgbClr val="000000"/>
                </a:solidFill>
                <a:ea typeface="Apple LiGothic" pitchFamily="2" charset="-120"/>
              </a:rPr>
              <a:t>丶又賺錢</a:t>
            </a:r>
            <a:r>
              <a:rPr lang="en-US" altLang="zh-TW" dirty="0" smtClean="0">
                <a:solidFill>
                  <a:srgbClr val="000000"/>
                </a:solidFill>
                <a:ea typeface="Apple LiGothic" pitchFamily="2" charset="-120"/>
              </a:rPr>
              <a:t>(</a:t>
            </a:r>
            <a:r>
              <a:rPr lang="zh-TW" altLang="en-US" dirty="0" smtClean="0">
                <a:solidFill>
                  <a:srgbClr val="000000"/>
                </a:solidFill>
                <a:ea typeface="Apple LiGothic" pitchFamily="2" charset="-120"/>
              </a:rPr>
              <a:t>賺取</a:t>
            </a:r>
            <a:r>
              <a:rPr lang="en-US" altLang="zh-TW" dirty="0" smtClean="0">
                <a:solidFill>
                  <a:srgbClr val="000000"/>
                </a:solidFill>
                <a:ea typeface="Apple LiGothic" pitchFamily="2" charset="-120"/>
              </a:rPr>
              <a:t>BV)</a:t>
            </a:r>
          </a:p>
          <a:p>
            <a:pPr>
              <a:tabLst>
                <a:tab pos="934641" algn="l"/>
                <a:tab pos="1067991" algn="l"/>
              </a:tabLst>
            </a:pPr>
            <a:r>
              <a:rPr lang="en-US" dirty="0" smtClean="0">
                <a:ea typeface="Apple LiGothic" pitchFamily="2" charset="-120"/>
                <a:cs typeface="Verdana" charset="0"/>
              </a:rPr>
              <a:t>*</a:t>
            </a:r>
            <a:r>
              <a:rPr lang="en-US" dirty="0">
                <a:ea typeface="Apple LiGothic" pitchFamily="2" charset="-120"/>
                <a:cs typeface="Verdana" charset="0"/>
              </a:rPr>
              <a:t>UFOs save (UF Cost) and earn (BV compensation) </a:t>
            </a:r>
            <a:r>
              <a:rPr lang="en-US" dirty="0" smtClean="0">
                <a:ea typeface="Apple LiGothic" pitchFamily="2" charset="-120"/>
                <a:cs typeface="Verdana" charset="0"/>
              </a:rPr>
              <a:t>for using </a:t>
            </a:r>
            <a:r>
              <a:rPr lang="en-US" dirty="0">
                <a:ea typeface="Apple LiGothic" pitchFamily="2" charset="-120"/>
                <a:cs typeface="Verdana" charset="0"/>
              </a:rPr>
              <a:t>products they see and represent</a:t>
            </a:r>
          </a:p>
        </p:txBody>
      </p:sp>
      <p:sp>
        <p:nvSpPr>
          <p:cNvPr id="14" name="Rectangle 13"/>
          <p:cNvSpPr/>
          <p:nvPr/>
        </p:nvSpPr>
        <p:spPr>
          <a:xfrm>
            <a:off x="3988668" y="4139216"/>
            <a:ext cx="1166666" cy="284693"/>
          </a:xfrm>
          <a:prstGeom prst="rect">
            <a:avLst/>
          </a:prstGeom>
        </p:spPr>
        <p:txBody>
          <a:bodyPr wrap="none" lIns="68580" tIns="34290" rIns="68580" bIns="34290">
            <a:spAutoFit/>
          </a:bodyPr>
          <a:lstStyle/>
          <a:p>
            <a:pPr algn="ctr"/>
            <a:r>
              <a:rPr lang="zh-TW" altLang="en-US" dirty="0" smtClean="0">
                <a:ea typeface="Apple LiGothic" pitchFamily="2" charset="-120"/>
                <a:cs typeface="Verdana"/>
              </a:rPr>
              <a:t>平均數目</a:t>
            </a:r>
            <a:r>
              <a:rPr lang="en-US" dirty="0" smtClean="0">
                <a:ea typeface="Apple LiGothic" pitchFamily="2" charset="-120"/>
                <a:cs typeface="Verdana"/>
              </a:rPr>
              <a:t>Avg</a:t>
            </a:r>
            <a:r>
              <a:rPr lang="en-US" dirty="0">
                <a:ea typeface="Apple LiGothic" pitchFamily="2" charset="-120"/>
              </a:rPr>
              <a:t>.</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6834" y="4810361"/>
            <a:ext cx="1705711" cy="14982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5869" y="4527917"/>
            <a:ext cx="1706585" cy="268809"/>
          </a:xfrm>
          <a:prstGeom prst="rect">
            <a:avLst/>
          </a:prstGeom>
        </p:spPr>
      </p:pic>
    </p:spTree>
    <p:extLst>
      <p:ext uri="{BB962C8B-B14F-4D97-AF65-F5344CB8AC3E}">
        <p14:creationId xmlns:p14="http://schemas.microsoft.com/office/powerpoint/2010/main" val="1396317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9" name="Picture 8"/>
          <p:cNvPicPr>
            <a:picLocks noChangeAspect="1"/>
          </p:cNvPicPr>
          <p:nvPr/>
        </p:nvPicPr>
        <p:blipFill>
          <a:blip r:embed="rId3"/>
          <a:stretch>
            <a:fillRect/>
          </a:stretch>
        </p:blipFill>
        <p:spPr>
          <a:xfrm>
            <a:off x="0" y="0"/>
            <a:ext cx="9144000" cy="704850"/>
          </a:xfrm>
          <a:prstGeom prst="rect">
            <a:avLst/>
          </a:prstGeom>
        </p:spPr>
      </p:pic>
      <p:sp>
        <p:nvSpPr>
          <p:cNvPr id="10" name="Rectangle 9"/>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7" name="Content Placeholder 2"/>
          <p:cNvSpPr>
            <a:spLocks noGrp="1"/>
          </p:cNvSpPr>
          <p:nvPr>
            <p:ph idx="1"/>
          </p:nvPr>
        </p:nvSpPr>
        <p:spPr>
          <a:xfrm>
            <a:off x="3986705" y="1577672"/>
            <a:ext cx="7886700" cy="2292518"/>
          </a:xfrm>
        </p:spPr>
        <p:txBody>
          <a:bodyPr>
            <a:normAutofit/>
          </a:bodyPr>
          <a:lstStyle/>
          <a:p>
            <a:r>
              <a:rPr lang="en-US" sz="1700" dirty="0">
                <a:latin typeface="Verdana" charset="0"/>
                <a:ea typeface="Verdana" charset="0"/>
                <a:cs typeface="Verdana" charset="0"/>
              </a:rPr>
              <a:t>Complete the Shopping Annuity Assessment</a:t>
            </a:r>
          </a:p>
          <a:p>
            <a:pPr lvl="1">
              <a:buFont typeface="LucidaGrande" charset="0"/>
              <a:buChar char="−"/>
            </a:pPr>
            <a:r>
              <a:rPr lang="en-US" sz="1500" dirty="0">
                <a:latin typeface="Verdana" charset="0"/>
                <a:ea typeface="Verdana" charset="0"/>
                <a:cs typeface="Verdana" charset="0"/>
              </a:rPr>
              <a:t> Time Value</a:t>
            </a:r>
          </a:p>
          <a:p>
            <a:pPr lvl="1">
              <a:buFont typeface="LucidaGrande" charset="0"/>
              <a:buChar char="−"/>
            </a:pPr>
            <a:r>
              <a:rPr lang="en-US" sz="1500" dirty="0">
                <a:latin typeface="Verdana" charset="0"/>
                <a:ea typeface="Verdana" charset="0"/>
                <a:cs typeface="Verdana" charset="0"/>
              </a:rPr>
              <a:t> Market Hong Kong Brand Products (BV &amp; IBV)</a:t>
            </a:r>
          </a:p>
          <a:p>
            <a:pPr lvl="1">
              <a:buFont typeface="LucidaGrande" charset="0"/>
              <a:buChar char="−"/>
            </a:pPr>
            <a:r>
              <a:rPr lang="en-US" sz="1500" dirty="0">
                <a:latin typeface="Verdana" charset="0"/>
                <a:ea typeface="Verdana" charset="0"/>
                <a:cs typeface="Verdana" charset="0"/>
              </a:rPr>
              <a:t> Your Major’s Product (BV)</a:t>
            </a:r>
          </a:p>
          <a:p>
            <a:pPr lvl="1">
              <a:buFont typeface="LucidaGrande" charset="0"/>
              <a:buChar char="−"/>
            </a:pPr>
            <a:r>
              <a:rPr lang="en-US" sz="1500" dirty="0">
                <a:latin typeface="Verdana" charset="0"/>
                <a:ea typeface="Verdana" charset="0"/>
                <a:cs typeface="Verdana" charset="0"/>
              </a:rPr>
              <a:t> Regular Spending (Partner Stores)</a:t>
            </a:r>
          </a:p>
          <a:p>
            <a:pPr lvl="1">
              <a:buFont typeface="LucidaGrande" charset="0"/>
              <a:buChar char="−"/>
            </a:pPr>
            <a:r>
              <a:rPr lang="en-US" sz="1500" dirty="0">
                <a:latin typeface="Verdana" charset="0"/>
                <a:ea typeface="Verdana" charset="0"/>
                <a:cs typeface="Verdana" charset="0"/>
              </a:rPr>
              <a:t> Annual Spending (Partner Stores)</a:t>
            </a:r>
          </a:p>
          <a:p>
            <a:pPr lvl="1">
              <a:buFont typeface="LucidaGrande" charset="0"/>
              <a:buChar char="−"/>
            </a:pPr>
            <a:r>
              <a:rPr lang="en-US" sz="1500" dirty="0">
                <a:latin typeface="Verdana" charset="0"/>
                <a:ea typeface="Verdana" charset="0"/>
                <a:cs typeface="Verdana" charset="0"/>
              </a:rPr>
              <a:t> Inputs</a:t>
            </a:r>
          </a:p>
          <a:p>
            <a:pPr lvl="1">
              <a:buFont typeface="LucidaGrande" charset="0"/>
              <a:buChar char="−"/>
            </a:pPr>
            <a:r>
              <a:rPr lang="en-US" sz="1500" dirty="0">
                <a:latin typeface="Verdana" charset="0"/>
                <a:ea typeface="Verdana" charset="0"/>
                <a:cs typeface="Verdana" charset="0"/>
              </a:rPr>
              <a:t> Projections</a:t>
            </a:r>
          </a:p>
          <a:p>
            <a:pPr lvl="1">
              <a:buFont typeface="LucidaGrande" charset="0"/>
              <a:buChar char="−"/>
            </a:pPr>
            <a:endParaRPr lang="en-US" sz="1500" dirty="0">
              <a:latin typeface="Verdana" charset="0"/>
              <a:ea typeface="Verdana" charset="0"/>
              <a:cs typeface="Verdana"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834" y="4810361"/>
            <a:ext cx="1705711" cy="14982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869" y="4527917"/>
            <a:ext cx="1706585" cy="268809"/>
          </a:xfrm>
          <a:prstGeom prst="rect">
            <a:avLst/>
          </a:prstGeom>
        </p:spPr>
      </p:pic>
      <p:sp>
        <p:nvSpPr>
          <p:cNvPr id="13"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
        <p:nvSpPr>
          <p:cNvPr id="14" name="Content Placeholder 2"/>
          <p:cNvSpPr txBox="1">
            <a:spLocks/>
          </p:cNvSpPr>
          <p:nvPr/>
        </p:nvSpPr>
        <p:spPr>
          <a:xfrm>
            <a:off x="459171" y="1590462"/>
            <a:ext cx="4625209" cy="268987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TW" altLang="en-US" sz="2300" dirty="0">
                <a:solidFill>
                  <a:srgbClr val="000000"/>
                </a:solidFill>
                <a:ea typeface="Apple LiGothic" pitchFamily="2" charset="-120"/>
              </a:rPr>
              <a:t>完成購物年金評量表</a:t>
            </a:r>
            <a:r>
              <a:rPr lang="zh-CN" altLang="en-US" sz="2300" dirty="0">
                <a:solidFill>
                  <a:srgbClr val="000000"/>
                </a:solidFill>
                <a:ea typeface="SimSun" pitchFamily="18" charset="0"/>
              </a:rPr>
              <a:t>   </a:t>
            </a:r>
            <a:endParaRPr lang="en" sz="2300" dirty="0">
              <a:ea typeface="Apple LiGothic" pitchFamily="2" charset="-120"/>
            </a:endParaRPr>
          </a:p>
          <a:p>
            <a:pPr lvl="1">
              <a:buFont typeface="LucidaGrande" charset="0"/>
              <a:buChar char="−"/>
            </a:pPr>
            <a:r>
              <a:rPr lang="zh-TW" altLang="en-US" sz="2100" dirty="0">
                <a:solidFill>
                  <a:srgbClr val="000000"/>
                </a:solidFill>
                <a:ea typeface="Apple LiGothic" pitchFamily="2" charset="-120"/>
              </a:rPr>
              <a:t>時間價值 </a:t>
            </a:r>
            <a:endParaRPr lang="en-US" altLang="zh-TW" sz="2100" dirty="0">
              <a:solidFill>
                <a:srgbClr val="000000"/>
              </a:solidFill>
              <a:ea typeface="Apple LiGothic" pitchFamily="2" charset="-120"/>
            </a:endParaRPr>
          </a:p>
          <a:p>
            <a:pPr lvl="1">
              <a:buFont typeface="LucidaGrande" charset="0"/>
              <a:buChar char="−"/>
            </a:pPr>
            <a:r>
              <a:rPr lang="zh-TW" altLang="en-US" sz="2100" dirty="0">
                <a:solidFill>
                  <a:srgbClr val="000000"/>
                </a:solidFill>
                <a:ea typeface="Apple LiGothic" pitchFamily="2" charset="-120"/>
              </a:rPr>
              <a:t>美安香港品牌產品 </a:t>
            </a:r>
            <a:r>
              <a:rPr lang="en-US" altLang="zh-TW" sz="2100" dirty="0">
                <a:solidFill>
                  <a:srgbClr val="000000"/>
                </a:solidFill>
                <a:ea typeface="Apple LiGothic" pitchFamily="2" charset="-120"/>
              </a:rPr>
              <a:t>(BV&amp;IBV)</a:t>
            </a:r>
          </a:p>
          <a:p>
            <a:pPr lvl="1">
              <a:buFont typeface="LucidaGrande" charset="0"/>
              <a:buChar char="−"/>
            </a:pPr>
            <a:r>
              <a:rPr lang="zh-TW" altLang="en-US" sz="2100" dirty="0">
                <a:solidFill>
                  <a:srgbClr val="000000"/>
                </a:solidFill>
                <a:ea typeface="Apple LiGothic" pitchFamily="2" charset="-120"/>
              </a:rPr>
              <a:t>你主修專案的產品 </a:t>
            </a:r>
            <a:r>
              <a:rPr lang="en-US" altLang="zh-TW" sz="2100" dirty="0">
                <a:solidFill>
                  <a:srgbClr val="000000"/>
                </a:solidFill>
                <a:ea typeface="Apple LiGothic" pitchFamily="2" charset="-120"/>
              </a:rPr>
              <a:t>(BV) </a:t>
            </a:r>
          </a:p>
          <a:p>
            <a:pPr lvl="1">
              <a:buFont typeface="LucidaGrande" charset="0"/>
              <a:buChar char="−"/>
            </a:pPr>
            <a:r>
              <a:rPr lang="zh-TW" altLang="en-US" sz="2100" dirty="0">
                <a:solidFill>
                  <a:srgbClr val="000000"/>
                </a:solidFill>
                <a:ea typeface="Apple LiGothic" pitchFamily="2" charset="-120"/>
              </a:rPr>
              <a:t>固定消費 </a:t>
            </a:r>
            <a:r>
              <a:rPr lang="en-US" altLang="zh-TW" sz="2100" dirty="0">
                <a:solidFill>
                  <a:srgbClr val="000000"/>
                </a:solidFill>
                <a:ea typeface="Apple LiGothic" pitchFamily="2" charset="-120"/>
              </a:rPr>
              <a:t>(</a:t>
            </a:r>
            <a:r>
              <a:rPr lang="zh-TW" altLang="en-US" sz="2100" dirty="0">
                <a:solidFill>
                  <a:srgbClr val="000000"/>
                </a:solidFill>
                <a:ea typeface="Apple LiGothic" pitchFamily="2" charset="-120"/>
              </a:rPr>
              <a:t>夥伴商店</a:t>
            </a:r>
            <a:r>
              <a:rPr lang="en-US" altLang="zh-TW" sz="2100" dirty="0">
                <a:solidFill>
                  <a:srgbClr val="000000"/>
                </a:solidFill>
                <a:ea typeface="Apple LiGothic" pitchFamily="2" charset="-120"/>
              </a:rPr>
              <a:t>) </a:t>
            </a:r>
          </a:p>
          <a:p>
            <a:pPr lvl="1">
              <a:buFont typeface="LucidaGrande" charset="0"/>
              <a:buChar char="−"/>
            </a:pPr>
            <a:r>
              <a:rPr lang="zh-TW" altLang="en-US" sz="2100" dirty="0">
                <a:solidFill>
                  <a:srgbClr val="000000"/>
                </a:solidFill>
                <a:ea typeface="Apple LiGothic" pitchFamily="2" charset="-120"/>
              </a:rPr>
              <a:t>每年固定消費</a:t>
            </a:r>
            <a:r>
              <a:rPr lang="en-US" altLang="zh-TW" sz="2100" dirty="0">
                <a:solidFill>
                  <a:srgbClr val="000000"/>
                </a:solidFill>
                <a:ea typeface="Apple LiGothic" pitchFamily="2" charset="-120"/>
              </a:rPr>
              <a:t>(</a:t>
            </a:r>
            <a:r>
              <a:rPr lang="zh-TW" altLang="en-US" sz="2100" dirty="0">
                <a:solidFill>
                  <a:srgbClr val="000000"/>
                </a:solidFill>
                <a:ea typeface="Apple LiGothic" pitchFamily="2" charset="-120"/>
              </a:rPr>
              <a:t>夥伴商店</a:t>
            </a:r>
            <a:r>
              <a:rPr lang="en-US" altLang="zh-TW" sz="2100" dirty="0">
                <a:solidFill>
                  <a:srgbClr val="000000"/>
                </a:solidFill>
                <a:ea typeface="Apple LiGothic" pitchFamily="2" charset="-120"/>
              </a:rPr>
              <a:t>) </a:t>
            </a:r>
          </a:p>
          <a:p>
            <a:pPr lvl="1">
              <a:buFont typeface="LucidaGrande" charset="0"/>
              <a:buChar char="−"/>
            </a:pPr>
            <a:r>
              <a:rPr lang="zh-TW" altLang="en-US" sz="2100" dirty="0">
                <a:solidFill>
                  <a:srgbClr val="000000"/>
                </a:solidFill>
                <a:ea typeface="Apple LiGothic" pitchFamily="2" charset="-120"/>
              </a:rPr>
              <a:t>輸入</a:t>
            </a:r>
            <a:r>
              <a:rPr lang="en-US" altLang="zh-TW" sz="2100" dirty="0">
                <a:solidFill>
                  <a:srgbClr val="000000"/>
                </a:solidFill>
                <a:ea typeface="Apple LiGothic" pitchFamily="2" charset="-120"/>
              </a:rPr>
              <a:t>︰</a:t>
            </a:r>
          </a:p>
          <a:p>
            <a:pPr lvl="1">
              <a:buFont typeface="LucidaGrande" charset="0"/>
              <a:buChar char="−"/>
            </a:pPr>
            <a:r>
              <a:rPr lang="zh-TW" altLang="en-US" sz="2100" dirty="0">
                <a:solidFill>
                  <a:srgbClr val="000000"/>
                </a:solidFill>
                <a:ea typeface="Apple LiGothic" pitchFamily="2" charset="-120"/>
              </a:rPr>
              <a:t>預算</a:t>
            </a:r>
            <a:r>
              <a:rPr lang="zh-CN" altLang="en-US" sz="2100" dirty="0">
                <a:solidFill>
                  <a:srgbClr val="000000"/>
                </a:solidFill>
                <a:ea typeface="SimSun" pitchFamily="18" charset="0"/>
              </a:rPr>
              <a:t> </a:t>
            </a:r>
            <a:endParaRPr lang="en-US" altLang="zh-CN" sz="2100" dirty="0">
              <a:solidFill>
                <a:srgbClr val="000000"/>
              </a:solidFill>
              <a:ea typeface="Apple LiGothic" pitchFamily="2" charset="-120"/>
            </a:endParaRPr>
          </a:p>
        </p:txBody>
      </p:sp>
    </p:spTree>
    <p:extLst>
      <p:ext uri="{BB962C8B-B14F-4D97-AF65-F5344CB8AC3E}">
        <p14:creationId xmlns:p14="http://schemas.microsoft.com/office/powerpoint/2010/main" val="2101463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8" name="Picture 7"/>
          <p:cNvPicPr>
            <a:picLocks noChangeAspect="1"/>
          </p:cNvPicPr>
          <p:nvPr/>
        </p:nvPicPr>
        <p:blipFill>
          <a:blip r:embed="rId3"/>
          <a:stretch>
            <a:fillRect/>
          </a:stretch>
        </p:blipFill>
        <p:spPr>
          <a:xfrm>
            <a:off x="0" y="0"/>
            <a:ext cx="9144000" cy="704850"/>
          </a:xfrm>
          <a:prstGeom prst="rect">
            <a:avLst/>
          </a:prstGeom>
        </p:spPr>
      </p:pic>
      <p:sp>
        <p:nvSpPr>
          <p:cNvPr id="9" name="Rectangle 8"/>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3" name="Content Placeholder 2"/>
          <p:cNvSpPr>
            <a:spLocks noGrp="1"/>
          </p:cNvSpPr>
          <p:nvPr>
            <p:ph idx="1"/>
          </p:nvPr>
        </p:nvSpPr>
        <p:spPr>
          <a:xfrm>
            <a:off x="189187" y="1950983"/>
            <a:ext cx="2928087" cy="1746551"/>
          </a:xfrm>
        </p:spPr>
        <p:txBody>
          <a:bodyPr>
            <a:normAutofit/>
          </a:bodyPr>
          <a:lstStyle/>
          <a:p>
            <a:pPr marL="0" indent="0" algn="ctr">
              <a:buNone/>
            </a:pPr>
            <a:r>
              <a:rPr lang="zh-TW" altLang="en-US" sz="3000" dirty="0">
                <a:solidFill>
                  <a:srgbClr val="000000"/>
                </a:solidFill>
                <a:ea typeface="Apple LiGothic" pitchFamily="2" charset="-120"/>
              </a:rPr>
              <a:t>時間價值</a:t>
            </a:r>
            <a:endParaRPr lang="en-US" sz="3000" b="1" i="1" dirty="0">
              <a:latin typeface="Verdana"/>
              <a:ea typeface="Verdana" charset="0"/>
              <a:cs typeface="Verdana"/>
            </a:endParaRPr>
          </a:p>
          <a:p>
            <a:pPr marL="0" indent="0" algn="ctr">
              <a:buNone/>
            </a:pPr>
            <a:r>
              <a:rPr lang="en-US" sz="3000" b="1" i="1" dirty="0">
                <a:latin typeface="Verdana"/>
                <a:ea typeface="Verdana" charset="0"/>
                <a:cs typeface="Verdana"/>
              </a:rPr>
              <a:t>“Time    </a:t>
            </a:r>
          </a:p>
          <a:p>
            <a:pPr marL="0" indent="0" algn="ctr">
              <a:buNone/>
            </a:pPr>
            <a:r>
              <a:rPr lang="en-US" sz="3000" b="1" i="1" dirty="0">
                <a:latin typeface="Verdana"/>
                <a:ea typeface="Verdana" charset="0"/>
                <a:cs typeface="Verdana"/>
              </a:rPr>
              <a:t> Value”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8807" y="2201632"/>
            <a:ext cx="6121856" cy="2149388"/>
          </a:xfrm>
          <a:prstGeom prst="rect">
            <a:avLst/>
          </a:prstGeom>
          <a:ln>
            <a:solidFill>
              <a:srgbClr val="7F7F7F"/>
            </a:solidFill>
          </a:ln>
        </p:spPr>
      </p:pic>
      <p:sp>
        <p:nvSpPr>
          <p:cNvPr id="11"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Tree>
    <p:extLst>
      <p:ext uri="{BB962C8B-B14F-4D97-AF65-F5344CB8AC3E}">
        <p14:creationId xmlns:p14="http://schemas.microsoft.com/office/powerpoint/2010/main" val="18930801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8" name="Picture 7"/>
          <p:cNvPicPr>
            <a:picLocks noChangeAspect="1"/>
          </p:cNvPicPr>
          <p:nvPr/>
        </p:nvPicPr>
        <p:blipFill>
          <a:blip r:embed="rId3"/>
          <a:stretch>
            <a:fillRect/>
          </a:stretch>
        </p:blipFill>
        <p:spPr>
          <a:xfrm>
            <a:off x="0" y="0"/>
            <a:ext cx="9144000" cy="704850"/>
          </a:xfrm>
          <a:prstGeom prst="rect">
            <a:avLst/>
          </a:prstGeom>
        </p:spPr>
      </p:pic>
      <p:sp>
        <p:nvSpPr>
          <p:cNvPr id="9" name="Rectangle 8"/>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142" y="1496810"/>
            <a:ext cx="4201919" cy="3531114"/>
          </a:xfrm>
          <a:prstGeom prst="rect">
            <a:avLst/>
          </a:prstGeom>
          <a:ln>
            <a:solidFill>
              <a:schemeClr val="tx1">
                <a:lumMod val="50000"/>
                <a:lumOff val="50000"/>
              </a:schemeClr>
            </a:solidFill>
          </a:ln>
        </p:spPr>
      </p:pic>
      <p:sp>
        <p:nvSpPr>
          <p:cNvPr id="11" name="Content Placeholder 2"/>
          <p:cNvSpPr txBox="1">
            <a:spLocks/>
          </p:cNvSpPr>
          <p:nvPr/>
        </p:nvSpPr>
        <p:spPr>
          <a:xfrm>
            <a:off x="423818" y="2104697"/>
            <a:ext cx="3356083" cy="182932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zh-TW" altLang="en-US" sz="3000" dirty="0">
                <a:solidFill>
                  <a:srgbClr val="000000"/>
                </a:solidFill>
                <a:ea typeface="Apple LiGothic" pitchFamily="2" charset="-120"/>
              </a:rPr>
              <a:t>美安香港品牌產品</a:t>
            </a:r>
            <a:endParaRPr lang="en-US" sz="3000" b="1" i="1" dirty="0">
              <a:latin typeface="Verdana"/>
              <a:ea typeface="Verdana" charset="0"/>
              <a:cs typeface="Verdana"/>
            </a:endParaRPr>
          </a:p>
          <a:p>
            <a:pPr marL="0" indent="0" algn="ctr">
              <a:buNone/>
            </a:pPr>
            <a:r>
              <a:rPr lang="en-US" sz="3000" b="1" i="1" dirty="0">
                <a:latin typeface="Verdana"/>
                <a:ea typeface="Verdana" charset="0"/>
                <a:cs typeface="Verdana"/>
              </a:rPr>
              <a:t>“MA</a:t>
            </a:r>
          </a:p>
          <a:p>
            <a:pPr marL="0" indent="0" algn="ctr">
              <a:buNone/>
            </a:pPr>
            <a:r>
              <a:rPr lang="en-US" sz="3000" b="1" i="1" dirty="0">
                <a:latin typeface="Verdana"/>
                <a:ea typeface="Verdana" charset="0"/>
                <a:cs typeface="Verdana"/>
              </a:rPr>
              <a:t>Brand”</a:t>
            </a:r>
          </a:p>
        </p:txBody>
      </p:sp>
      <p:sp>
        <p:nvSpPr>
          <p:cNvPr id="12"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Tree>
    <p:extLst>
      <p:ext uri="{BB962C8B-B14F-4D97-AF65-F5344CB8AC3E}">
        <p14:creationId xmlns:p14="http://schemas.microsoft.com/office/powerpoint/2010/main" val="559289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3000"/>
          </a:blip>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620" y="2337317"/>
            <a:ext cx="6080760" cy="2706303"/>
          </a:xfrm>
          <a:prstGeom prst="rect">
            <a:avLst/>
          </a:prstGeom>
          <a:ln>
            <a:solidFill>
              <a:srgbClr val="7F7F7F"/>
            </a:solidFill>
          </a:ln>
        </p:spPr>
      </p:pic>
      <p:sp>
        <p:nvSpPr>
          <p:cNvPr id="6" name="Rectangle 5"/>
          <p:cNvSpPr/>
          <p:nvPr/>
        </p:nvSpPr>
        <p:spPr>
          <a:xfrm>
            <a:off x="0" y="0"/>
            <a:ext cx="9144000" cy="1408017"/>
          </a:xfrm>
          <a:prstGeom prst="rect">
            <a:avLst/>
          </a:prstGeom>
          <a:solidFill>
            <a:srgbClr val="DACEC7">
              <a:alpha val="70000"/>
            </a:srgbClr>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8" name="Picture 7"/>
          <p:cNvPicPr>
            <a:picLocks noChangeAspect="1"/>
          </p:cNvPicPr>
          <p:nvPr/>
        </p:nvPicPr>
        <p:blipFill>
          <a:blip r:embed="rId4"/>
          <a:stretch>
            <a:fillRect/>
          </a:stretch>
        </p:blipFill>
        <p:spPr>
          <a:xfrm>
            <a:off x="0" y="0"/>
            <a:ext cx="9144000" cy="704850"/>
          </a:xfrm>
          <a:prstGeom prst="rect">
            <a:avLst/>
          </a:prstGeom>
        </p:spPr>
      </p:pic>
      <p:sp>
        <p:nvSpPr>
          <p:cNvPr id="9" name="Rectangle 8"/>
          <p:cNvSpPr/>
          <p:nvPr/>
        </p:nvSpPr>
        <p:spPr>
          <a:xfrm>
            <a:off x="0" y="1295295"/>
            <a:ext cx="9144000" cy="112723"/>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1" name="Content Placeholder 2"/>
          <p:cNvSpPr txBox="1">
            <a:spLocks/>
          </p:cNvSpPr>
          <p:nvPr/>
        </p:nvSpPr>
        <p:spPr>
          <a:xfrm>
            <a:off x="628651" y="1404649"/>
            <a:ext cx="4584122" cy="120948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zh-TW" altLang="en-US" sz="3000" dirty="0">
                <a:solidFill>
                  <a:srgbClr val="000000"/>
                </a:solidFill>
                <a:ea typeface="Apple LiGothic" pitchFamily="2" charset="-120"/>
              </a:rPr>
              <a:t>你主修專案的產品</a:t>
            </a:r>
            <a:endParaRPr lang="en-US" sz="3000" b="1" i="1" dirty="0">
              <a:latin typeface="Verdana"/>
              <a:ea typeface="Verdana" charset="0"/>
              <a:cs typeface="Verdana"/>
            </a:endParaRPr>
          </a:p>
          <a:p>
            <a:pPr marL="0" indent="0">
              <a:buNone/>
            </a:pPr>
            <a:r>
              <a:rPr lang="en-US" sz="3000" b="1" i="1" dirty="0">
                <a:latin typeface="Verdana"/>
                <a:ea typeface="Verdana" charset="0"/>
                <a:cs typeface="Verdana"/>
              </a:rPr>
              <a:t>“Your Major”</a:t>
            </a:r>
          </a:p>
        </p:txBody>
      </p:sp>
      <p:sp>
        <p:nvSpPr>
          <p:cNvPr id="12" name="Title 1"/>
          <p:cNvSpPr txBox="1">
            <a:spLocks/>
          </p:cNvSpPr>
          <p:nvPr/>
        </p:nvSpPr>
        <p:spPr>
          <a:xfrm>
            <a:off x="628650" y="4459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dirty="0">
                <a:solidFill>
                  <a:schemeClr val="tx1">
                    <a:lumMod val="85000"/>
                    <a:lumOff val="15000"/>
                  </a:schemeClr>
                </a:solidFill>
                <a:latin typeface="+mn-lt"/>
                <a:ea typeface="Apple LiGothic" pitchFamily="2" charset="-120"/>
                <a:cs typeface="Verdana" charset="0"/>
              </a:rPr>
              <a:t>購物年金由每位超連鎖™店主創造</a:t>
            </a:r>
            <a:r>
              <a:rPr lang="zh-CN" altLang="en-US" sz="2100" b="1" dirty="0">
                <a:solidFill>
                  <a:schemeClr val="tx1">
                    <a:lumMod val="85000"/>
                    <a:lumOff val="15000"/>
                  </a:schemeClr>
                </a:solidFill>
                <a:latin typeface="+mn-lt"/>
                <a:ea typeface="Verdana" charset="0"/>
                <a:cs typeface="Verdana" charset="0"/>
              </a:rPr>
              <a:t> </a:t>
            </a:r>
            <a:endParaRPr lang="en-US" sz="2100" b="1" dirty="0">
              <a:solidFill>
                <a:schemeClr val="tx1">
                  <a:lumMod val="85000"/>
                  <a:lumOff val="15000"/>
                </a:schemeClr>
              </a:solidFill>
              <a:latin typeface="+mn-lt"/>
              <a:ea typeface="Apple LiGothic" pitchFamily="2" charset="-120"/>
              <a:cs typeface="Verdana" charset="0"/>
            </a:endParaRPr>
          </a:p>
          <a:p>
            <a:r>
              <a:rPr lang="en-US" sz="2100" b="1" dirty="0">
                <a:solidFill>
                  <a:schemeClr val="tx1">
                    <a:lumMod val="85000"/>
                    <a:lumOff val="15000"/>
                  </a:schemeClr>
                </a:solidFill>
                <a:latin typeface="+mn-lt"/>
                <a:ea typeface="Apple LiGothic" pitchFamily="2" charset="-120"/>
                <a:cs typeface="Verdana" charset="0"/>
              </a:rPr>
              <a:t>THE SHOPPING ANNUITY BEGINS WITH EACH UFO</a:t>
            </a:r>
          </a:p>
        </p:txBody>
      </p:sp>
    </p:spTree>
    <p:extLst>
      <p:ext uri="{BB962C8B-B14F-4D97-AF65-F5344CB8AC3E}">
        <p14:creationId xmlns:p14="http://schemas.microsoft.com/office/powerpoint/2010/main" val="19022721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1866</TotalTime>
  <Words>4561</Words>
  <Application>Microsoft Office PowerPoint</Application>
  <PresentationFormat>On-screen Show (16:9)</PresentationFormat>
  <Paragraphs>575</Paragraphs>
  <Slides>47</Slides>
  <Notes>5</Notes>
  <HiddenSlides>0</HiddenSlides>
  <MMClips>0</MMClips>
  <ScaleCrop>false</ScaleCrop>
  <HeadingPairs>
    <vt:vector size="4" baseType="variant">
      <vt:variant>
        <vt:lpstr>Theme</vt:lpstr>
      </vt:variant>
      <vt:variant>
        <vt:i4>14</vt:i4>
      </vt:variant>
      <vt:variant>
        <vt:lpstr>Slide Titles</vt:lpstr>
      </vt:variant>
      <vt:variant>
        <vt:i4>47</vt:i4>
      </vt:variant>
    </vt:vector>
  </HeadingPairs>
  <TitlesOfParts>
    <vt:vector size="61" baseType="lpstr">
      <vt:lpstr>Office Theme</vt:lpstr>
      <vt:lpstr>1_Office Theme</vt:lpstr>
      <vt:lpstr>33_Office Theme</vt:lpstr>
      <vt:lpstr>22_Office Theme</vt:lpstr>
      <vt:lpstr>5_Office Theme</vt:lpstr>
      <vt:lpstr>8_Office Theme</vt:lpstr>
      <vt:lpstr>9_Office Theme</vt:lpstr>
      <vt:lpstr>25_Office Theme</vt:lpstr>
      <vt:lpstr>10_Office Theme</vt:lpstr>
      <vt:lpstr>11_Office Theme</vt:lpstr>
      <vt:lpstr>2_Office Theme</vt:lpstr>
      <vt:lpstr>3_Office Theme</vt:lpstr>
      <vt:lpstr>Custom Design</vt:lpstr>
      <vt:lpstr>1_Custom Design</vt:lpstr>
      <vt:lpstr>PowerPoint Presentation</vt:lpstr>
      <vt:lpstr>超連鎖™事業系統 THE UNFRANCHISE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UnFranchise System</dc:title>
  <dc:creator>Microsoft Office User</dc:creator>
  <cp:lastModifiedBy>Chelsie Lee</cp:lastModifiedBy>
  <cp:revision>96</cp:revision>
  <dcterms:created xsi:type="dcterms:W3CDTF">2016-02-26T15:12:52Z</dcterms:created>
  <dcterms:modified xsi:type="dcterms:W3CDTF">2016-04-21T14:06:29Z</dcterms:modified>
</cp:coreProperties>
</file>